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0" r:id="rId1"/>
  </p:sldMasterIdLst>
  <p:notesMasterIdLst>
    <p:notesMasterId r:id="rId54"/>
  </p:notesMasterIdLst>
  <p:handoutMasterIdLst>
    <p:handoutMasterId r:id="rId55"/>
  </p:handoutMasterIdLst>
  <p:sldIdLst>
    <p:sldId id="435" r:id="rId2"/>
    <p:sldId id="624" r:id="rId3"/>
    <p:sldId id="625" r:id="rId4"/>
    <p:sldId id="450" r:id="rId5"/>
    <p:sldId id="626" r:id="rId6"/>
    <p:sldId id="627" r:id="rId7"/>
    <p:sldId id="628" r:id="rId8"/>
    <p:sldId id="466" r:id="rId9"/>
    <p:sldId id="546" r:id="rId10"/>
    <p:sldId id="468" r:id="rId11"/>
    <p:sldId id="629" r:id="rId12"/>
    <p:sldId id="471" r:id="rId13"/>
    <p:sldId id="630" r:id="rId14"/>
    <p:sldId id="474" r:id="rId15"/>
    <p:sldId id="475" r:id="rId16"/>
    <p:sldId id="476" r:id="rId17"/>
    <p:sldId id="599" r:id="rId18"/>
    <p:sldId id="600" r:id="rId19"/>
    <p:sldId id="634" r:id="rId20"/>
    <p:sldId id="631" r:id="rId21"/>
    <p:sldId id="633" r:id="rId22"/>
    <p:sldId id="601" r:id="rId23"/>
    <p:sldId id="602" r:id="rId24"/>
    <p:sldId id="635" r:id="rId25"/>
    <p:sldId id="605" r:id="rId26"/>
    <p:sldId id="477" r:id="rId27"/>
    <p:sldId id="478" r:id="rId28"/>
    <p:sldId id="479" r:id="rId29"/>
    <p:sldId id="480" r:id="rId30"/>
    <p:sldId id="481" r:id="rId31"/>
    <p:sldId id="482" r:id="rId32"/>
    <p:sldId id="483" r:id="rId33"/>
    <p:sldId id="484" r:id="rId34"/>
    <p:sldId id="485" r:id="rId35"/>
    <p:sldId id="486" r:id="rId36"/>
    <p:sldId id="487" r:id="rId37"/>
    <p:sldId id="488" r:id="rId38"/>
    <p:sldId id="636" r:id="rId39"/>
    <p:sldId id="489" r:id="rId40"/>
    <p:sldId id="490" r:id="rId41"/>
    <p:sldId id="637" r:id="rId42"/>
    <p:sldId id="638" r:id="rId43"/>
    <p:sldId id="491" r:id="rId44"/>
    <p:sldId id="492" r:id="rId45"/>
    <p:sldId id="639" r:id="rId46"/>
    <p:sldId id="640" r:id="rId47"/>
    <p:sldId id="493" r:id="rId48"/>
    <p:sldId id="494" r:id="rId49"/>
    <p:sldId id="495" r:id="rId50"/>
    <p:sldId id="607" r:id="rId51"/>
    <p:sldId id="609" r:id="rId52"/>
    <p:sldId id="608" r:id="rId53"/>
  </p:sldIdLst>
  <p:sldSz cx="9144000" cy="6858000" type="screen4x3"/>
  <p:notesSz cx="7053263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439" autoAdjust="0"/>
    <p:restoredTop sz="87500" autoAdjust="0"/>
  </p:normalViewPr>
  <p:slideViewPr>
    <p:cSldViewPr snapToGrid="0">
      <p:cViewPr varScale="1">
        <p:scale>
          <a:sx n="79" d="100"/>
          <a:sy n="79" d="100"/>
        </p:scale>
        <p:origin x="17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308" y="-78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87" cy="459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1124" y="0"/>
            <a:ext cx="3077787" cy="459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75525"/>
            <a:ext cx="3077787" cy="459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4" tIns="46017" rIns="92034" bIns="460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1124" y="8875525"/>
            <a:ext cx="3077787" cy="459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4" tIns="46017" rIns="92034" bIns="460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429E9C-ECEA-4DCA-8464-055091D387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69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949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9" tIns="46744" rIns="93489" bIns="46744" numCol="1" anchor="t" anchorCtr="0" compatLnSpc="1">
            <a:prstTxWarp prst="textNoShape">
              <a:avLst/>
            </a:prstTxWarp>
          </a:bodyPr>
          <a:lstStyle>
            <a:lvl1pPr defTabSz="934724">
              <a:defRPr sz="1200">
                <a:latin typeface="Times New Roman MT Extra Bol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6315" y="0"/>
            <a:ext cx="3056948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9" tIns="46744" rIns="93489" bIns="46744" numCol="1" anchor="t" anchorCtr="0" compatLnSpc="1">
            <a:prstTxWarp prst="textNoShape">
              <a:avLst/>
            </a:prstTxWarp>
          </a:bodyPr>
          <a:lstStyle>
            <a:lvl1pPr algn="r" defTabSz="934724">
              <a:defRPr sz="1200">
                <a:latin typeface="Times New Roman MT Extra Bol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698500"/>
            <a:ext cx="4656137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0971" y="4421823"/>
            <a:ext cx="5171324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9" tIns="46744" rIns="93489" bIns="467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56949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9" tIns="46744" rIns="93489" bIns="46744" numCol="1" anchor="b" anchorCtr="0" compatLnSpc="1">
            <a:prstTxWarp prst="textNoShape">
              <a:avLst/>
            </a:prstTxWarp>
          </a:bodyPr>
          <a:lstStyle>
            <a:lvl1pPr defTabSz="934724">
              <a:defRPr sz="1200">
                <a:latin typeface="Times New Roman MT Extra Bol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6315" y="8843645"/>
            <a:ext cx="3056948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9" tIns="46744" rIns="93489" bIns="46744" numCol="1" anchor="b" anchorCtr="0" compatLnSpc="1">
            <a:prstTxWarp prst="textNoShape">
              <a:avLst/>
            </a:prstTxWarp>
          </a:bodyPr>
          <a:lstStyle>
            <a:lvl1pPr algn="r" defTabSz="934724">
              <a:defRPr sz="1200">
                <a:latin typeface="Times New Roman MT Extra Bold" pitchFamily="18" charset="0"/>
              </a:defRPr>
            </a:lvl1pPr>
          </a:lstStyle>
          <a:p>
            <a:fld id="{FA3EF8A0-3C23-45E3-A55B-0F30C178BE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0123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https://www.youtube.com/watch?v=vvey2QCs98o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EF8A0-3C23-45E3-A55B-0F30C178BEB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7120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0086" indent="-230086">
              <a:buAutoNum type="alphaLcParenBoth"/>
            </a:pPr>
            <a:r>
              <a:rPr lang="en-US" dirty="0" smtClean="0"/>
              <a:t>10,</a:t>
            </a:r>
            <a:r>
              <a:rPr lang="en-US" baseline="0" dirty="0" smtClean="0"/>
              <a:t> 14, 12, 18, 25, 20, 15</a:t>
            </a:r>
            <a:endParaRPr lang="en-US" dirty="0" smtClean="0"/>
          </a:p>
          <a:p>
            <a:pPr marL="230086" indent="-230086">
              <a:buAutoNum type="alphaLcParenBoth"/>
            </a:pPr>
            <a:r>
              <a:rPr lang="en-US" dirty="0" smtClean="0"/>
              <a:t>E,</a:t>
            </a:r>
            <a:r>
              <a:rPr lang="en-US" baseline="0" dirty="0" smtClean="0"/>
              <a:t> F, D, B, G, H, C,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EF8A0-3C23-45E3-A55B-0F30C178BEB3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643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Left Side: No Strickly</a:t>
            </a:r>
            <a:r>
              <a:rPr lang="en-US" baseline="0" dirty="0" smtClean="0"/>
              <a:t> binary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EF8A0-3C23-45E3-A55B-0F30C178BEB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2583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EF8A0-3C23-45E3-A55B-0F30C178BEB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115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Tree3:</a:t>
            </a:r>
            <a:r>
              <a:rPr lang="en-US" baseline="0" dirty="0" smtClean="0"/>
              <a:t> Not complete binary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EF8A0-3C23-45E3-A55B-0F30C178BEB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2141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0344">
              <a:defRPr/>
            </a:pPr>
            <a:r>
              <a:rPr lang="en-US" dirty="0" smtClean="0"/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dirty="0" smtClean="0"/>
              <a:t>D, 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dirty="0" smtClean="0"/>
              <a:t> T, 7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dirty="0" smtClean="0"/>
              <a:t>S, 15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dirty="0" smtClean="0"/>
              <a:t>J,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EF8A0-3C23-45E3-A55B-0F30C178BEB3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4213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dirty="0" smtClean="0"/>
              <a:t>E, 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dirty="0" smtClean="0"/>
              <a:t> C, 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dirty="0" smtClean="0"/>
              <a:t> M, 6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dirty="0" smtClean="0"/>
              <a:t>U, 13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dirty="0" smtClean="0"/>
              <a:t>T, </a:t>
            </a:r>
          </a:p>
          <a:p>
            <a:r>
              <a:rPr lang="en-US" dirty="0" smtClean="0"/>
              <a:t>28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=P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57=O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EF8A0-3C23-45E3-A55B-0F30C178BEB3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7991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https://www.youtube.com/watch?v=8exz0g4RB8Q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EF8A0-3C23-45E3-A55B-0F30C178BEB3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3542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0086" indent="-230086">
              <a:buAutoNum type="alphaLcParenBoth"/>
            </a:pPr>
            <a:r>
              <a:rPr lang="en-US" dirty="0" smtClean="0"/>
              <a:t>A,</a:t>
            </a:r>
            <a:r>
              <a:rPr lang="en-US" baseline="0" dirty="0" smtClean="0"/>
              <a:t> B, D, G, C, E, H, I, F</a:t>
            </a:r>
          </a:p>
          <a:p>
            <a:pPr marL="230086" indent="-230086">
              <a:buAutoNum type="alphaLcParenBoth"/>
            </a:pPr>
            <a:r>
              <a:rPr lang="en-US" baseline="0" dirty="0" smtClean="0"/>
              <a:t>15, 12, 10, 14, 20, 18, 25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EF8A0-3C23-45E3-A55B-0F30C178BEB3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998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0086" indent="-230086">
              <a:buAutoNum type="alphaLcParenBoth"/>
            </a:pPr>
            <a:r>
              <a:rPr lang="en-US" dirty="0" smtClean="0"/>
              <a:t>D, B, F, E, A, G, C, L, I, H, K</a:t>
            </a:r>
          </a:p>
          <a:p>
            <a:pPr marL="230086" indent="-230086">
              <a:buAutoNum type="alphaLcParenBoth"/>
            </a:pPr>
            <a:r>
              <a:rPr lang="en-US" dirty="0" smtClean="0"/>
              <a:t>A, B, C, D, E, F, G, H. 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EF8A0-3C23-45E3-A55B-0F30C178BEB3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639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37F1-4F71-45D0-9929-AA71C99006F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34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9BCA-DF30-4521-8555-2359F06D24E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542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553B-F36B-42FF-992A-DDD3F5E40D0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118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E5D9-B987-42B8-BD5A-8AEC2AB9BD2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34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102B-CA8C-44DE-86FC-0D3811DF6C7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30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100B-D109-4C9F-8C96-C4BD5D73CD1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945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1AEB-5457-4345-AC6D-53EF4494D22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15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A0C0-41DD-4031-A54A-0E00DBB1BB2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2760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89B6-577B-441F-8AFD-EB703376908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403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B3DB-A6CA-4395-8A83-97B69BA631A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2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596A-F191-4589-A8F5-815A1E2402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3022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FE16F-604B-4520-A357-48A348CE0E5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087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6086" y="2281460"/>
            <a:ext cx="6858000" cy="1941405"/>
          </a:xfrm>
        </p:spPr>
        <p:txBody>
          <a:bodyPr>
            <a:normAutofit/>
          </a:bodyPr>
          <a:lstStyle/>
          <a:p>
            <a:r>
              <a:rPr lang="fr-F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Garamond"/>
              </a:rPr>
              <a:t>Lecture </a:t>
            </a: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Garamond"/>
              </a:rPr>
              <a:t>5: </a:t>
            </a:r>
            <a:r>
              <a:rPr lang="fr-F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Garamond"/>
              </a:rPr>
              <a:t/>
            </a:r>
            <a:br>
              <a:rPr lang="fr-F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Garamond"/>
              </a:rPr>
            </a:b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Garamond"/>
              </a:rPr>
              <a:t>Representing Rooted Trees </a:t>
            </a:r>
            <a:b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Garamond"/>
              </a:rPr>
            </a:b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Garamond"/>
              </a:rPr>
              <a:t>(Part-I)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Garamond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85C4-B977-4429-87D6-E045F5388D1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31978" y="184035"/>
            <a:ext cx="7133416" cy="91159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100" b="1" kern="1200" cap="small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ANALYSIS OF ALGORITHM</a:t>
            </a:r>
          </a:p>
        </p:txBody>
      </p:sp>
      <p:sp>
        <p:nvSpPr>
          <p:cNvPr id="7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549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2926" y="46833"/>
            <a:ext cx="8162424" cy="867708"/>
          </a:xfrm>
        </p:spPr>
        <p:txBody>
          <a:bodyPr/>
          <a:lstStyle/>
          <a:p>
            <a:r>
              <a:rPr lang="en-US" dirty="0" smtClean="0"/>
              <a:t>2.1 Strictly </a:t>
            </a:r>
            <a:r>
              <a:rPr lang="en-US" dirty="0"/>
              <a:t>Binary Tree</a:t>
            </a:r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7BB-9D3D-455B-9BF0-C5F986BEB79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62034" y="868572"/>
            <a:ext cx="769143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u="sng" dirty="0" smtClean="0">
                <a:latin typeface="Arial" pitchFamily="34" charset="0"/>
                <a:cs typeface="Arial" pitchFamily="34" charset="0"/>
              </a:rPr>
              <a:t>Definition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Each node </a:t>
            </a: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have either 0 or 2 children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- If </a:t>
            </a:r>
            <a:r>
              <a:rPr lang="en-US" dirty="0">
                <a:latin typeface="Arial" pitchFamily="34" charset="0"/>
                <a:cs typeface="Arial" pitchFamily="34" charset="0"/>
              </a:rPr>
              <a:t>every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non-leaf</a:t>
            </a:r>
            <a:r>
              <a:rPr lang="en-US" dirty="0">
                <a:latin typeface="Arial" pitchFamily="34" charset="0"/>
                <a:cs typeface="Arial" pitchFamily="34" charset="0"/>
              </a:rPr>
              <a:t> node in a binary tree has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nonempty </a:t>
            </a:r>
            <a:r>
              <a:rPr lang="en-US" dirty="0">
                <a:latin typeface="Arial" pitchFamily="34" charset="0"/>
                <a:cs typeface="Arial" pitchFamily="34" charset="0"/>
              </a:rPr>
              <a:t>left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right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subtrees</a:t>
            </a:r>
            <a:r>
              <a:rPr lang="en-US" dirty="0">
                <a:latin typeface="Arial" pitchFamily="34" charset="0"/>
                <a:cs typeface="Arial" pitchFamily="34" charset="0"/>
              </a:rPr>
              <a:t>, the tree is known as </a:t>
            </a:r>
            <a:r>
              <a:rPr lang="en-US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Strictly Binary Tree</a:t>
            </a:r>
            <a:r>
              <a:rPr lang="en-US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b="1" i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685800" y="3200400"/>
            <a:ext cx="3124200" cy="2376488"/>
            <a:chOff x="1728" y="1632"/>
            <a:chExt cx="1968" cy="1497"/>
          </a:xfrm>
        </p:grpSpPr>
        <p:grpSp>
          <p:nvGrpSpPr>
            <p:cNvPr id="13317" name="Group 5"/>
            <p:cNvGrpSpPr>
              <a:grpSpLocks/>
            </p:cNvGrpSpPr>
            <p:nvPr/>
          </p:nvGrpSpPr>
          <p:grpSpPr bwMode="auto">
            <a:xfrm>
              <a:off x="1728" y="1632"/>
              <a:ext cx="1700" cy="1322"/>
              <a:chOff x="1907" y="1733"/>
              <a:chExt cx="1700" cy="1322"/>
            </a:xfrm>
          </p:grpSpPr>
          <p:sp>
            <p:nvSpPr>
              <p:cNvPr id="13318" name="Rectangle 6"/>
              <p:cNvSpPr>
                <a:spLocks noChangeArrowheads="1"/>
              </p:cNvSpPr>
              <p:nvPr/>
            </p:nvSpPr>
            <p:spPr bwMode="auto">
              <a:xfrm>
                <a:off x="2733" y="2863"/>
                <a:ext cx="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en-US" sz="2000"/>
              </a:p>
            </p:txBody>
          </p:sp>
          <p:grpSp>
            <p:nvGrpSpPr>
              <p:cNvPr id="13319" name="Group 7"/>
              <p:cNvGrpSpPr>
                <a:grpSpLocks/>
              </p:cNvGrpSpPr>
              <p:nvPr/>
            </p:nvGrpSpPr>
            <p:grpSpPr bwMode="auto">
              <a:xfrm>
                <a:off x="1907" y="1733"/>
                <a:ext cx="1700" cy="1210"/>
                <a:chOff x="1907" y="1733"/>
                <a:chExt cx="1700" cy="1210"/>
              </a:xfrm>
            </p:grpSpPr>
            <p:sp>
              <p:nvSpPr>
                <p:cNvPr id="13320" name="Freeform 8"/>
                <p:cNvSpPr>
                  <a:spLocks/>
                </p:cNvSpPr>
                <p:nvPr/>
              </p:nvSpPr>
              <p:spPr bwMode="auto">
                <a:xfrm>
                  <a:off x="3397" y="2581"/>
                  <a:ext cx="210" cy="211"/>
                </a:xfrm>
                <a:custGeom>
                  <a:avLst/>
                  <a:gdLst/>
                  <a:ahLst/>
                  <a:cxnLst>
                    <a:cxn ang="0">
                      <a:pos x="105" y="211"/>
                    </a:cxn>
                    <a:cxn ang="0">
                      <a:pos x="128" y="208"/>
                    </a:cxn>
                    <a:cxn ang="0">
                      <a:pos x="148" y="201"/>
                    </a:cxn>
                    <a:cxn ang="0">
                      <a:pos x="164" y="191"/>
                    </a:cxn>
                    <a:cxn ang="0">
                      <a:pos x="181" y="178"/>
                    </a:cxn>
                    <a:cxn ang="0">
                      <a:pos x="194" y="165"/>
                    </a:cxn>
                    <a:cxn ang="0">
                      <a:pos x="204" y="145"/>
                    </a:cxn>
                    <a:cxn ang="0">
                      <a:pos x="207" y="126"/>
                    </a:cxn>
                    <a:cxn ang="0">
                      <a:pos x="210" y="106"/>
                    </a:cxn>
                    <a:cxn ang="0">
                      <a:pos x="207" y="83"/>
                    </a:cxn>
                    <a:cxn ang="0">
                      <a:pos x="204" y="66"/>
                    </a:cxn>
                    <a:cxn ang="0">
                      <a:pos x="194" y="47"/>
                    </a:cxn>
                    <a:cxn ang="0">
                      <a:pos x="181" y="30"/>
                    </a:cxn>
                    <a:cxn ang="0">
                      <a:pos x="164" y="20"/>
                    </a:cxn>
                    <a:cxn ang="0">
                      <a:pos x="148" y="10"/>
                    </a:cxn>
                    <a:cxn ang="0">
                      <a:pos x="128" y="4"/>
                    </a:cxn>
                    <a:cxn ang="0">
                      <a:pos x="105" y="0"/>
                    </a:cxn>
                    <a:cxn ang="0">
                      <a:pos x="85" y="4"/>
                    </a:cxn>
                    <a:cxn ang="0">
                      <a:pos x="66" y="10"/>
                    </a:cxn>
                    <a:cxn ang="0">
                      <a:pos x="46" y="20"/>
                    </a:cxn>
                    <a:cxn ang="0">
                      <a:pos x="33" y="30"/>
                    </a:cxn>
                    <a:cxn ang="0">
                      <a:pos x="20" y="47"/>
                    </a:cxn>
                    <a:cxn ang="0">
                      <a:pos x="10" y="66"/>
                    </a:cxn>
                    <a:cxn ang="0">
                      <a:pos x="3" y="83"/>
                    </a:cxn>
                    <a:cxn ang="0">
                      <a:pos x="0" y="106"/>
                    </a:cxn>
                    <a:cxn ang="0">
                      <a:pos x="3" y="126"/>
                    </a:cxn>
                    <a:cxn ang="0">
                      <a:pos x="10" y="145"/>
                    </a:cxn>
                    <a:cxn ang="0">
                      <a:pos x="20" y="165"/>
                    </a:cxn>
                    <a:cxn ang="0">
                      <a:pos x="33" y="178"/>
                    </a:cxn>
                    <a:cxn ang="0">
                      <a:pos x="46" y="191"/>
                    </a:cxn>
                    <a:cxn ang="0">
                      <a:pos x="66" y="201"/>
                    </a:cxn>
                    <a:cxn ang="0">
                      <a:pos x="85" y="208"/>
                    </a:cxn>
                    <a:cxn ang="0">
                      <a:pos x="105" y="211"/>
                    </a:cxn>
                  </a:cxnLst>
                  <a:rect l="0" t="0" r="r" b="b"/>
                  <a:pathLst>
                    <a:path w="210" h="211">
                      <a:moveTo>
                        <a:pt x="105" y="211"/>
                      </a:moveTo>
                      <a:lnTo>
                        <a:pt x="128" y="208"/>
                      </a:lnTo>
                      <a:lnTo>
                        <a:pt x="148" y="201"/>
                      </a:lnTo>
                      <a:lnTo>
                        <a:pt x="164" y="191"/>
                      </a:lnTo>
                      <a:lnTo>
                        <a:pt x="181" y="178"/>
                      </a:lnTo>
                      <a:lnTo>
                        <a:pt x="194" y="165"/>
                      </a:lnTo>
                      <a:lnTo>
                        <a:pt x="204" y="145"/>
                      </a:lnTo>
                      <a:lnTo>
                        <a:pt x="207" y="126"/>
                      </a:lnTo>
                      <a:lnTo>
                        <a:pt x="210" y="106"/>
                      </a:lnTo>
                      <a:lnTo>
                        <a:pt x="207" y="83"/>
                      </a:lnTo>
                      <a:lnTo>
                        <a:pt x="204" y="66"/>
                      </a:lnTo>
                      <a:lnTo>
                        <a:pt x="194" y="47"/>
                      </a:lnTo>
                      <a:lnTo>
                        <a:pt x="181" y="30"/>
                      </a:lnTo>
                      <a:lnTo>
                        <a:pt x="164" y="20"/>
                      </a:lnTo>
                      <a:lnTo>
                        <a:pt x="148" y="10"/>
                      </a:lnTo>
                      <a:lnTo>
                        <a:pt x="128" y="4"/>
                      </a:lnTo>
                      <a:lnTo>
                        <a:pt x="105" y="0"/>
                      </a:lnTo>
                      <a:lnTo>
                        <a:pt x="85" y="4"/>
                      </a:lnTo>
                      <a:lnTo>
                        <a:pt x="66" y="10"/>
                      </a:lnTo>
                      <a:lnTo>
                        <a:pt x="46" y="20"/>
                      </a:lnTo>
                      <a:lnTo>
                        <a:pt x="33" y="30"/>
                      </a:lnTo>
                      <a:lnTo>
                        <a:pt x="20" y="47"/>
                      </a:lnTo>
                      <a:lnTo>
                        <a:pt x="10" y="66"/>
                      </a:lnTo>
                      <a:lnTo>
                        <a:pt x="3" y="83"/>
                      </a:lnTo>
                      <a:lnTo>
                        <a:pt x="0" y="106"/>
                      </a:lnTo>
                      <a:lnTo>
                        <a:pt x="3" y="126"/>
                      </a:lnTo>
                      <a:lnTo>
                        <a:pt x="10" y="145"/>
                      </a:lnTo>
                      <a:lnTo>
                        <a:pt x="20" y="165"/>
                      </a:lnTo>
                      <a:lnTo>
                        <a:pt x="33" y="178"/>
                      </a:lnTo>
                      <a:lnTo>
                        <a:pt x="46" y="191"/>
                      </a:lnTo>
                      <a:lnTo>
                        <a:pt x="66" y="201"/>
                      </a:lnTo>
                      <a:lnTo>
                        <a:pt x="85" y="208"/>
                      </a:lnTo>
                      <a:lnTo>
                        <a:pt x="105" y="211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1" name="Freeform 9"/>
                <p:cNvSpPr>
                  <a:spLocks/>
                </p:cNvSpPr>
                <p:nvPr/>
              </p:nvSpPr>
              <p:spPr bwMode="auto">
                <a:xfrm>
                  <a:off x="2900" y="2581"/>
                  <a:ext cx="211" cy="211"/>
                </a:xfrm>
                <a:custGeom>
                  <a:avLst/>
                  <a:gdLst/>
                  <a:ahLst/>
                  <a:cxnLst>
                    <a:cxn ang="0">
                      <a:pos x="105" y="211"/>
                    </a:cxn>
                    <a:cxn ang="0">
                      <a:pos x="125" y="208"/>
                    </a:cxn>
                    <a:cxn ang="0">
                      <a:pos x="145" y="201"/>
                    </a:cxn>
                    <a:cxn ang="0">
                      <a:pos x="165" y="191"/>
                    </a:cxn>
                    <a:cxn ang="0">
                      <a:pos x="181" y="178"/>
                    </a:cxn>
                    <a:cxn ang="0">
                      <a:pos x="191" y="165"/>
                    </a:cxn>
                    <a:cxn ang="0">
                      <a:pos x="201" y="145"/>
                    </a:cxn>
                    <a:cxn ang="0">
                      <a:pos x="207" y="126"/>
                    </a:cxn>
                    <a:cxn ang="0">
                      <a:pos x="211" y="106"/>
                    </a:cxn>
                    <a:cxn ang="0">
                      <a:pos x="207" y="83"/>
                    </a:cxn>
                    <a:cxn ang="0">
                      <a:pos x="201" y="66"/>
                    </a:cxn>
                    <a:cxn ang="0">
                      <a:pos x="191" y="47"/>
                    </a:cxn>
                    <a:cxn ang="0">
                      <a:pos x="181" y="30"/>
                    </a:cxn>
                    <a:cxn ang="0">
                      <a:pos x="165" y="20"/>
                    </a:cxn>
                    <a:cxn ang="0">
                      <a:pos x="145" y="10"/>
                    </a:cxn>
                    <a:cxn ang="0">
                      <a:pos x="125" y="4"/>
                    </a:cxn>
                    <a:cxn ang="0">
                      <a:pos x="105" y="0"/>
                    </a:cxn>
                    <a:cxn ang="0">
                      <a:pos x="86" y="4"/>
                    </a:cxn>
                    <a:cxn ang="0">
                      <a:pos x="66" y="10"/>
                    </a:cxn>
                    <a:cxn ang="0">
                      <a:pos x="46" y="20"/>
                    </a:cxn>
                    <a:cxn ang="0">
                      <a:pos x="33" y="30"/>
                    </a:cxn>
                    <a:cxn ang="0">
                      <a:pos x="20" y="47"/>
                    </a:cxn>
                    <a:cxn ang="0">
                      <a:pos x="10" y="66"/>
                    </a:cxn>
                    <a:cxn ang="0">
                      <a:pos x="3" y="83"/>
                    </a:cxn>
                    <a:cxn ang="0">
                      <a:pos x="0" y="106"/>
                    </a:cxn>
                    <a:cxn ang="0">
                      <a:pos x="3" y="126"/>
                    </a:cxn>
                    <a:cxn ang="0">
                      <a:pos x="10" y="145"/>
                    </a:cxn>
                    <a:cxn ang="0">
                      <a:pos x="20" y="165"/>
                    </a:cxn>
                    <a:cxn ang="0">
                      <a:pos x="33" y="178"/>
                    </a:cxn>
                    <a:cxn ang="0">
                      <a:pos x="46" y="191"/>
                    </a:cxn>
                    <a:cxn ang="0">
                      <a:pos x="66" y="201"/>
                    </a:cxn>
                    <a:cxn ang="0">
                      <a:pos x="86" y="208"/>
                    </a:cxn>
                    <a:cxn ang="0">
                      <a:pos x="105" y="211"/>
                    </a:cxn>
                  </a:cxnLst>
                  <a:rect l="0" t="0" r="r" b="b"/>
                  <a:pathLst>
                    <a:path w="211" h="211">
                      <a:moveTo>
                        <a:pt x="105" y="211"/>
                      </a:moveTo>
                      <a:lnTo>
                        <a:pt x="125" y="208"/>
                      </a:lnTo>
                      <a:lnTo>
                        <a:pt x="145" y="201"/>
                      </a:lnTo>
                      <a:lnTo>
                        <a:pt x="165" y="191"/>
                      </a:lnTo>
                      <a:lnTo>
                        <a:pt x="181" y="178"/>
                      </a:lnTo>
                      <a:lnTo>
                        <a:pt x="191" y="165"/>
                      </a:lnTo>
                      <a:lnTo>
                        <a:pt x="201" y="145"/>
                      </a:lnTo>
                      <a:lnTo>
                        <a:pt x="207" y="126"/>
                      </a:lnTo>
                      <a:lnTo>
                        <a:pt x="211" y="106"/>
                      </a:lnTo>
                      <a:lnTo>
                        <a:pt x="207" y="83"/>
                      </a:lnTo>
                      <a:lnTo>
                        <a:pt x="201" y="66"/>
                      </a:lnTo>
                      <a:lnTo>
                        <a:pt x="191" y="47"/>
                      </a:lnTo>
                      <a:lnTo>
                        <a:pt x="181" y="30"/>
                      </a:lnTo>
                      <a:lnTo>
                        <a:pt x="165" y="20"/>
                      </a:lnTo>
                      <a:lnTo>
                        <a:pt x="145" y="10"/>
                      </a:lnTo>
                      <a:lnTo>
                        <a:pt x="125" y="4"/>
                      </a:lnTo>
                      <a:lnTo>
                        <a:pt x="105" y="0"/>
                      </a:lnTo>
                      <a:lnTo>
                        <a:pt x="86" y="4"/>
                      </a:lnTo>
                      <a:lnTo>
                        <a:pt x="66" y="10"/>
                      </a:lnTo>
                      <a:lnTo>
                        <a:pt x="46" y="20"/>
                      </a:lnTo>
                      <a:lnTo>
                        <a:pt x="33" y="30"/>
                      </a:lnTo>
                      <a:lnTo>
                        <a:pt x="20" y="47"/>
                      </a:lnTo>
                      <a:lnTo>
                        <a:pt x="10" y="66"/>
                      </a:lnTo>
                      <a:lnTo>
                        <a:pt x="3" y="83"/>
                      </a:lnTo>
                      <a:lnTo>
                        <a:pt x="0" y="106"/>
                      </a:lnTo>
                      <a:lnTo>
                        <a:pt x="3" y="126"/>
                      </a:lnTo>
                      <a:lnTo>
                        <a:pt x="10" y="145"/>
                      </a:lnTo>
                      <a:lnTo>
                        <a:pt x="20" y="165"/>
                      </a:lnTo>
                      <a:lnTo>
                        <a:pt x="33" y="178"/>
                      </a:lnTo>
                      <a:lnTo>
                        <a:pt x="46" y="191"/>
                      </a:lnTo>
                      <a:lnTo>
                        <a:pt x="66" y="201"/>
                      </a:lnTo>
                      <a:lnTo>
                        <a:pt x="86" y="208"/>
                      </a:lnTo>
                      <a:lnTo>
                        <a:pt x="105" y="211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2" name="Freeform 10"/>
                <p:cNvSpPr>
                  <a:spLocks/>
                </p:cNvSpPr>
                <p:nvPr/>
              </p:nvSpPr>
              <p:spPr bwMode="auto">
                <a:xfrm>
                  <a:off x="2403" y="2581"/>
                  <a:ext cx="211" cy="211"/>
                </a:xfrm>
                <a:custGeom>
                  <a:avLst/>
                  <a:gdLst/>
                  <a:ahLst/>
                  <a:cxnLst>
                    <a:cxn ang="0">
                      <a:pos x="106" y="211"/>
                    </a:cxn>
                    <a:cxn ang="0">
                      <a:pos x="125" y="208"/>
                    </a:cxn>
                    <a:cxn ang="0">
                      <a:pos x="145" y="201"/>
                    </a:cxn>
                    <a:cxn ang="0">
                      <a:pos x="165" y="191"/>
                    </a:cxn>
                    <a:cxn ang="0">
                      <a:pos x="178" y="178"/>
                    </a:cxn>
                    <a:cxn ang="0">
                      <a:pos x="191" y="165"/>
                    </a:cxn>
                    <a:cxn ang="0">
                      <a:pos x="201" y="145"/>
                    </a:cxn>
                    <a:cxn ang="0">
                      <a:pos x="208" y="126"/>
                    </a:cxn>
                    <a:cxn ang="0">
                      <a:pos x="211" y="106"/>
                    </a:cxn>
                    <a:cxn ang="0">
                      <a:pos x="208" y="83"/>
                    </a:cxn>
                    <a:cxn ang="0">
                      <a:pos x="201" y="66"/>
                    </a:cxn>
                    <a:cxn ang="0">
                      <a:pos x="191" y="47"/>
                    </a:cxn>
                    <a:cxn ang="0">
                      <a:pos x="178" y="30"/>
                    </a:cxn>
                    <a:cxn ang="0">
                      <a:pos x="165" y="20"/>
                    </a:cxn>
                    <a:cxn ang="0">
                      <a:pos x="145" y="10"/>
                    </a:cxn>
                    <a:cxn ang="0">
                      <a:pos x="125" y="4"/>
                    </a:cxn>
                    <a:cxn ang="0">
                      <a:pos x="106" y="0"/>
                    </a:cxn>
                    <a:cxn ang="0">
                      <a:pos x="83" y="4"/>
                    </a:cxn>
                    <a:cxn ang="0">
                      <a:pos x="63" y="10"/>
                    </a:cxn>
                    <a:cxn ang="0">
                      <a:pos x="46" y="20"/>
                    </a:cxn>
                    <a:cxn ang="0">
                      <a:pos x="30" y="30"/>
                    </a:cxn>
                    <a:cxn ang="0">
                      <a:pos x="17" y="47"/>
                    </a:cxn>
                    <a:cxn ang="0">
                      <a:pos x="7" y="66"/>
                    </a:cxn>
                    <a:cxn ang="0">
                      <a:pos x="4" y="83"/>
                    </a:cxn>
                    <a:cxn ang="0">
                      <a:pos x="0" y="106"/>
                    </a:cxn>
                    <a:cxn ang="0">
                      <a:pos x="4" y="126"/>
                    </a:cxn>
                    <a:cxn ang="0">
                      <a:pos x="7" y="145"/>
                    </a:cxn>
                    <a:cxn ang="0">
                      <a:pos x="17" y="165"/>
                    </a:cxn>
                    <a:cxn ang="0">
                      <a:pos x="30" y="178"/>
                    </a:cxn>
                    <a:cxn ang="0">
                      <a:pos x="46" y="191"/>
                    </a:cxn>
                    <a:cxn ang="0">
                      <a:pos x="63" y="201"/>
                    </a:cxn>
                    <a:cxn ang="0">
                      <a:pos x="83" y="208"/>
                    </a:cxn>
                    <a:cxn ang="0">
                      <a:pos x="106" y="211"/>
                    </a:cxn>
                  </a:cxnLst>
                  <a:rect l="0" t="0" r="r" b="b"/>
                  <a:pathLst>
                    <a:path w="211" h="211">
                      <a:moveTo>
                        <a:pt x="106" y="211"/>
                      </a:moveTo>
                      <a:lnTo>
                        <a:pt x="125" y="208"/>
                      </a:lnTo>
                      <a:lnTo>
                        <a:pt x="145" y="201"/>
                      </a:lnTo>
                      <a:lnTo>
                        <a:pt x="165" y="191"/>
                      </a:lnTo>
                      <a:lnTo>
                        <a:pt x="178" y="178"/>
                      </a:lnTo>
                      <a:lnTo>
                        <a:pt x="191" y="165"/>
                      </a:lnTo>
                      <a:lnTo>
                        <a:pt x="201" y="145"/>
                      </a:lnTo>
                      <a:lnTo>
                        <a:pt x="208" y="126"/>
                      </a:lnTo>
                      <a:lnTo>
                        <a:pt x="211" y="106"/>
                      </a:lnTo>
                      <a:lnTo>
                        <a:pt x="208" y="83"/>
                      </a:lnTo>
                      <a:lnTo>
                        <a:pt x="201" y="66"/>
                      </a:lnTo>
                      <a:lnTo>
                        <a:pt x="191" y="47"/>
                      </a:lnTo>
                      <a:lnTo>
                        <a:pt x="178" y="30"/>
                      </a:lnTo>
                      <a:lnTo>
                        <a:pt x="165" y="20"/>
                      </a:lnTo>
                      <a:lnTo>
                        <a:pt x="145" y="10"/>
                      </a:lnTo>
                      <a:lnTo>
                        <a:pt x="125" y="4"/>
                      </a:lnTo>
                      <a:lnTo>
                        <a:pt x="106" y="0"/>
                      </a:lnTo>
                      <a:lnTo>
                        <a:pt x="83" y="4"/>
                      </a:lnTo>
                      <a:lnTo>
                        <a:pt x="63" y="10"/>
                      </a:lnTo>
                      <a:lnTo>
                        <a:pt x="46" y="20"/>
                      </a:lnTo>
                      <a:lnTo>
                        <a:pt x="30" y="30"/>
                      </a:lnTo>
                      <a:lnTo>
                        <a:pt x="17" y="47"/>
                      </a:lnTo>
                      <a:lnTo>
                        <a:pt x="7" y="66"/>
                      </a:lnTo>
                      <a:lnTo>
                        <a:pt x="4" y="83"/>
                      </a:lnTo>
                      <a:lnTo>
                        <a:pt x="0" y="106"/>
                      </a:lnTo>
                      <a:lnTo>
                        <a:pt x="4" y="126"/>
                      </a:lnTo>
                      <a:lnTo>
                        <a:pt x="7" y="145"/>
                      </a:lnTo>
                      <a:lnTo>
                        <a:pt x="17" y="165"/>
                      </a:lnTo>
                      <a:lnTo>
                        <a:pt x="30" y="178"/>
                      </a:lnTo>
                      <a:lnTo>
                        <a:pt x="46" y="191"/>
                      </a:lnTo>
                      <a:lnTo>
                        <a:pt x="63" y="201"/>
                      </a:lnTo>
                      <a:lnTo>
                        <a:pt x="83" y="208"/>
                      </a:lnTo>
                      <a:lnTo>
                        <a:pt x="106" y="211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3" name="Freeform 11"/>
                <p:cNvSpPr>
                  <a:spLocks/>
                </p:cNvSpPr>
                <p:nvPr/>
              </p:nvSpPr>
              <p:spPr bwMode="auto">
                <a:xfrm>
                  <a:off x="1907" y="2581"/>
                  <a:ext cx="207" cy="211"/>
                </a:xfrm>
                <a:custGeom>
                  <a:avLst/>
                  <a:gdLst/>
                  <a:ahLst/>
                  <a:cxnLst>
                    <a:cxn ang="0">
                      <a:pos x="102" y="211"/>
                    </a:cxn>
                    <a:cxn ang="0">
                      <a:pos x="125" y="208"/>
                    </a:cxn>
                    <a:cxn ang="0">
                      <a:pos x="144" y="201"/>
                    </a:cxn>
                    <a:cxn ang="0">
                      <a:pos x="161" y="191"/>
                    </a:cxn>
                    <a:cxn ang="0">
                      <a:pos x="177" y="178"/>
                    </a:cxn>
                    <a:cxn ang="0">
                      <a:pos x="190" y="165"/>
                    </a:cxn>
                    <a:cxn ang="0">
                      <a:pos x="200" y="145"/>
                    </a:cxn>
                    <a:cxn ang="0">
                      <a:pos x="207" y="126"/>
                    </a:cxn>
                    <a:cxn ang="0">
                      <a:pos x="207" y="106"/>
                    </a:cxn>
                    <a:cxn ang="0">
                      <a:pos x="207" y="83"/>
                    </a:cxn>
                    <a:cxn ang="0">
                      <a:pos x="200" y="66"/>
                    </a:cxn>
                    <a:cxn ang="0">
                      <a:pos x="190" y="47"/>
                    </a:cxn>
                    <a:cxn ang="0">
                      <a:pos x="177" y="30"/>
                    </a:cxn>
                    <a:cxn ang="0">
                      <a:pos x="161" y="20"/>
                    </a:cxn>
                    <a:cxn ang="0">
                      <a:pos x="144" y="10"/>
                    </a:cxn>
                    <a:cxn ang="0">
                      <a:pos x="125" y="4"/>
                    </a:cxn>
                    <a:cxn ang="0">
                      <a:pos x="102" y="0"/>
                    </a:cxn>
                    <a:cxn ang="0">
                      <a:pos x="82" y="4"/>
                    </a:cxn>
                    <a:cxn ang="0">
                      <a:pos x="62" y="10"/>
                    </a:cxn>
                    <a:cxn ang="0">
                      <a:pos x="46" y="20"/>
                    </a:cxn>
                    <a:cxn ang="0">
                      <a:pos x="29" y="30"/>
                    </a:cxn>
                    <a:cxn ang="0">
                      <a:pos x="16" y="47"/>
                    </a:cxn>
                    <a:cxn ang="0">
                      <a:pos x="6" y="66"/>
                    </a:cxn>
                    <a:cxn ang="0">
                      <a:pos x="0" y="83"/>
                    </a:cxn>
                    <a:cxn ang="0">
                      <a:pos x="0" y="106"/>
                    </a:cxn>
                    <a:cxn ang="0">
                      <a:pos x="0" y="126"/>
                    </a:cxn>
                    <a:cxn ang="0">
                      <a:pos x="6" y="145"/>
                    </a:cxn>
                    <a:cxn ang="0">
                      <a:pos x="16" y="165"/>
                    </a:cxn>
                    <a:cxn ang="0">
                      <a:pos x="29" y="178"/>
                    </a:cxn>
                    <a:cxn ang="0">
                      <a:pos x="46" y="191"/>
                    </a:cxn>
                    <a:cxn ang="0">
                      <a:pos x="62" y="201"/>
                    </a:cxn>
                    <a:cxn ang="0">
                      <a:pos x="82" y="208"/>
                    </a:cxn>
                    <a:cxn ang="0">
                      <a:pos x="102" y="211"/>
                    </a:cxn>
                  </a:cxnLst>
                  <a:rect l="0" t="0" r="r" b="b"/>
                  <a:pathLst>
                    <a:path w="207" h="211">
                      <a:moveTo>
                        <a:pt x="102" y="211"/>
                      </a:moveTo>
                      <a:lnTo>
                        <a:pt x="125" y="208"/>
                      </a:lnTo>
                      <a:lnTo>
                        <a:pt x="144" y="201"/>
                      </a:lnTo>
                      <a:lnTo>
                        <a:pt x="161" y="191"/>
                      </a:lnTo>
                      <a:lnTo>
                        <a:pt x="177" y="178"/>
                      </a:lnTo>
                      <a:lnTo>
                        <a:pt x="190" y="165"/>
                      </a:lnTo>
                      <a:lnTo>
                        <a:pt x="200" y="145"/>
                      </a:lnTo>
                      <a:lnTo>
                        <a:pt x="207" y="126"/>
                      </a:lnTo>
                      <a:lnTo>
                        <a:pt x="207" y="106"/>
                      </a:lnTo>
                      <a:lnTo>
                        <a:pt x="207" y="83"/>
                      </a:lnTo>
                      <a:lnTo>
                        <a:pt x="200" y="66"/>
                      </a:lnTo>
                      <a:lnTo>
                        <a:pt x="190" y="47"/>
                      </a:lnTo>
                      <a:lnTo>
                        <a:pt x="177" y="30"/>
                      </a:lnTo>
                      <a:lnTo>
                        <a:pt x="161" y="20"/>
                      </a:lnTo>
                      <a:lnTo>
                        <a:pt x="144" y="10"/>
                      </a:lnTo>
                      <a:lnTo>
                        <a:pt x="125" y="4"/>
                      </a:lnTo>
                      <a:lnTo>
                        <a:pt x="102" y="0"/>
                      </a:lnTo>
                      <a:lnTo>
                        <a:pt x="82" y="4"/>
                      </a:lnTo>
                      <a:lnTo>
                        <a:pt x="62" y="10"/>
                      </a:lnTo>
                      <a:lnTo>
                        <a:pt x="46" y="20"/>
                      </a:lnTo>
                      <a:lnTo>
                        <a:pt x="29" y="30"/>
                      </a:lnTo>
                      <a:lnTo>
                        <a:pt x="16" y="47"/>
                      </a:lnTo>
                      <a:lnTo>
                        <a:pt x="6" y="66"/>
                      </a:lnTo>
                      <a:lnTo>
                        <a:pt x="0" y="83"/>
                      </a:lnTo>
                      <a:lnTo>
                        <a:pt x="0" y="106"/>
                      </a:lnTo>
                      <a:lnTo>
                        <a:pt x="0" y="126"/>
                      </a:lnTo>
                      <a:lnTo>
                        <a:pt x="6" y="145"/>
                      </a:lnTo>
                      <a:lnTo>
                        <a:pt x="16" y="165"/>
                      </a:lnTo>
                      <a:lnTo>
                        <a:pt x="29" y="178"/>
                      </a:lnTo>
                      <a:lnTo>
                        <a:pt x="46" y="191"/>
                      </a:lnTo>
                      <a:lnTo>
                        <a:pt x="62" y="201"/>
                      </a:lnTo>
                      <a:lnTo>
                        <a:pt x="82" y="208"/>
                      </a:lnTo>
                      <a:lnTo>
                        <a:pt x="102" y="211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4" name="Freeform 12"/>
                <p:cNvSpPr>
                  <a:spLocks/>
                </p:cNvSpPr>
                <p:nvPr/>
              </p:nvSpPr>
              <p:spPr bwMode="auto">
                <a:xfrm>
                  <a:off x="3380" y="2503"/>
                  <a:ext cx="66" cy="92"/>
                </a:xfrm>
                <a:custGeom>
                  <a:avLst/>
                  <a:gdLst/>
                  <a:ahLst/>
                  <a:cxnLst>
                    <a:cxn ang="0">
                      <a:pos x="30" y="29"/>
                    </a:cxn>
                    <a:cxn ang="0">
                      <a:pos x="46" y="0"/>
                    </a:cxn>
                    <a:cxn ang="0">
                      <a:pos x="46" y="3"/>
                    </a:cxn>
                    <a:cxn ang="0">
                      <a:pos x="53" y="46"/>
                    </a:cxn>
                    <a:cxn ang="0">
                      <a:pos x="66" y="92"/>
                    </a:cxn>
                    <a:cxn ang="0">
                      <a:pos x="37" y="55"/>
                    </a:cxn>
                    <a:cxn ang="0">
                      <a:pos x="0" y="29"/>
                    </a:cxn>
                    <a:cxn ang="0">
                      <a:pos x="0" y="26"/>
                    </a:cxn>
                    <a:cxn ang="0">
                      <a:pos x="30" y="29"/>
                    </a:cxn>
                  </a:cxnLst>
                  <a:rect l="0" t="0" r="r" b="b"/>
                  <a:pathLst>
                    <a:path w="66" h="92">
                      <a:moveTo>
                        <a:pt x="30" y="29"/>
                      </a:moveTo>
                      <a:lnTo>
                        <a:pt x="46" y="0"/>
                      </a:lnTo>
                      <a:lnTo>
                        <a:pt x="46" y="3"/>
                      </a:lnTo>
                      <a:lnTo>
                        <a:pt x="53" y="46"/>
                      </a:lnTo>
                      <a:lnTo>
                        <a:pt x="66" y="92"/>
                      </a:lnTo>
                      <a:lnTo>
                        <a:pt x="37" y="55"/>
                      </a:lnTo>
                      <a:lnTo>
                        <a:pt x="0" y="29"/>
                      </a:lnTo>
                      <a:lnTo>
                        <a:pt x="0" y="26"/>
                      </a:lnTo>
                      <a:lnTo>
                        <a:pt x="30" y="29"/>
                      </a:lnTo>
                      <a:close/>
                    </a:path>
                  </a:pathLst>
                </a:custGeom>
                <a:solidFill>
                  <a:srgbClr val="3333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5" name="Line 13"/>
                <p:cNvSpPr>
                  <a:spLocks noChangeShapeType="1"/>
                </p:cNvSpPr>
                <p:nvPr/>
              </p:nvSpPr>
              <p:spPr bwMode="auto">
                <a:xfrm>
                  <a:off x="3308" y="2351"/>
                  <a:ext cx="109" cy="184"/>
                </a:xfrm>
                <a:prstGeom prst="line">
                  <a:avLst/>
                </a:prstGeom>
                <a:noFill/>
                <a:ln w="20638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6" name="Rectangle 14"/>
                <p:cNvSpPr>
                  <a:spLocks noChangeArrowheads="1"/>
                </p:cNvSpPr>
                <p:nvPr/>
              </p:nvSpPr>
              <p:spPr bwMode="auto">
                <a:xfrm>
                  <a:off x="1967" y="2616"/>
                  <a:ext cx="87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D</a:t>
                  </a:r>
                  <a:endParaRPr lang="en-US" sz="2000"/>
                </a:p>
              </p:txBody>
            </p:sp>
            <p:sp>
              <p:nvSpPr>
                <p:cNvPr id="13327" name="Rectangle 15"/>
                <p:cNvSpPr>
                  <a:spLocks noChangeArrowheads="1"/>
                </p:cNvSpPr>
                <p:nvPr/>
              </p:nvSpPr>
              <p:spPr bwMode="auto">
                <a:xfrm>
                  <a:off x="2470" y="2616"/>
                  <a:ext cx="73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E</a:t>
                  </a:r>
                  <a:endParaRPr lang="en-US" sz="2000"/>
                </a:p>
              </p:txBody>
            </p:sp>
            <p:sp>
              <p:nvSpPr>
                <p:cNvPr id="13328" name="Freeform 16"/>
                <p:cNvSpPr>
                  <a:spLocks/>
                </p:cNvSpPr>
                <p:nvPr/>
              </p:nvSpPr>
              <p:spPr bwMode="auto">
                <a:xfrm>
                  <a:off x="2653" y="1733"/>
                  <a:ext cx="208" cy="207"/>
                </a:xfrm>
                <a:custGeom>
                  <a:avLst/>
                  <a:gdLst/>
                  <a:ahLst/>
                  <a:cxnLst>
                    <a:cxn ang="0">
                      <a:pos x="102" y="207"/>
                    </a:cxn>
                    <a:cxn ang="0">
                      <a:pos x="125" y="207"/>
                    </a:cxn>
                    <a:cxn ang="0">
                      <a:pos x="145" y="200"/>
                    </a:cxn>
                    <a:cxn ang="0">
                      <a:pos x="162" y="190"/>
                    </a:cxn>
                    <a:cxn ang="0">
                      <a:pos x="178" y="177"/>
                    </a:cxn>
                    <a:cxn ang="0">
                      <a:pos x="191" y="161"/>
                    </a:cxn>
                    <a:cxn ang="0">
                      <a:pos x="201" y="144"/>
                    </a:cxn>
                    <a:cxn ang="0">
                      <a:pos x="208" y="125"/>
                    </a:cxn>
                    <a:cxn ang="0">
                      <a:pos x="208" y="102"/>
                    </a:cxn>
                    <a:cxn ang="0">
                      <a:pos x="208" y="82"/>
                    </a:cxn>
                    <a:cxn ang="0">
                      <a:pos x="201" y="62"/>
                    </a:cxn>
                    <a:cxn ang="0">
                      <a:pos x="191" y="46"/>
                    </a:cxn>
                    <a:cxn ang="0">
                      <a:pos x="178" y="29"/>
                    </a:cxn>
                    <a:cxn ang="0">
                      <a:pos x="162" y="16"/>
                    </a:cxn>
                    <a:cxn ang="0">
                      <a:pos x="145" y="6"/>
                    </a:cxn>
                    <a:cxn ang="0">
                      <a:pos x="125" y="0"/>
                    </a:cxn>
                    <a:cxn ang="0">
                      <a:pos x="102" y="0"/>
                    </a:cxn>
                    <a:cxn ang="0">
                      <a:pos x="83" y="0"/>
                    </a:cxn>
                    <a:cxn ang="0">
                      <a:pos x="63" y="6"/>
                    </a:cxn>
                    <a:cxn ang="0">
                      <a:pos x="46" y="16"/>
                    </a:cxn>
                    <a:cxn ang="0">
                      <a:pos x="30" y="29"/>
                    </a:cxn>
                    <a:cxn ang="0">
                      <a:pos x="17" y="46"/>
                    </a:cxn>
                    <a:cxn ang="0">
                      <a:pos x="7" y="62"/>
                    </a:cxn>
                    <a:cxn ang="0">
                      <a:pos x="0" y="82"/>
                    </a:cxn>
                    <a:cxn ang="0">
                      <a:pos x="0" y="102"/>
                    </a:cxn>
                    <a:cxn ang="0">
                      <a:pos x="0" y="125"/>
                    </a:cxn>
                    <a:cxn ang="0">
                      <a:pos x="7" y="144"/>
                    </a:cxn>
                    <a:cxn ang="0">
                      <a:pos x="17" y="161"/>
                    </a:cxn>
                    <a:cxn ang="0">
                      <a:pos x="30" y="177"/>
                    </a:cxn>
                    <a:cxn ang="0">
                      <a:pos x="46" y="190"/>
                    </a:cxn>
                    <a:cxn ang="0">
                      <a:pos x="63" y="200"/>
                    </a:cxn>
                    <a:cxn ang="0">
                      <a:pos x="83" y="207"/>
                    </a:cxn>
                    <a:cxn ang="0">
                      <a:pos x="102" y="207"/>
                    </a:cxn>
                  </a:cxnLst>
                  <a:rect l="0" t="0" r="r" b="b"/>
                  <a:pathLst>
                    <a:path w="208" h="207">
                      <a:moveTo>
                        <a:pt x="102" y="207"/>
                      </a:moveTo>
                      <a:lnTo>
                        <a:pt x="125" y="207"/>
                      </a:lnTo>
                      <a:lnTo>
                        <a:pt x="145" y="200"/>
                      </a:lnTo>
                      <a:lnTo>
                        <a:pt x="162" y="190"/>
                      </a:lnTo>
                      <a:lnTo>
                        <a:pt x="178" y="177"/>
                      </a:lnTo>
                      <a:lnTo>
                        <a:pt x="191" y="161"/>
                      </a:lnTo>
                      <a:lnTo>
                        <a:pt x="201" y="144"/>
                      </a:lnTo>
                      <a:lnTo>
                        <a:pt x="208" y="125"/>
                      </a:lnTo>
                      <a:lnTo>
                        <a:pt x="208" y="102"/>
                      </a:lnTo>
                      <a:lnTo>
                        <a:pt x="208" y="82"/>
                      </a:lnTo>
                      <a:lnTo>
                        <a:pt x="201" y="62"/>
                      </a:lnTo>
                      <a:lnTo>
                        <a:pt x="191" y="46"/>
                      </a:lnTo>
                      <a:lnTo>
                        <a:pt x="178" y="29"/>
                      </a:lnTo>
                      <a:lnTo>
                        <a:pt x="162" y="16"/>
                      </a:lnTo>
                      <a:lnTo>
                        <a:pt x="145" y="6"/>
                      </a:lnTo>
                      <a:lnTo>
                        <a:pt x="125" y="0"/>
                      </a:lnTo>
                      <a:lnTo>
                        <a:pt x="102" y="0"/>
                      </a:lnTo>
                      <a:lnTo>
                        <a:pt x="83" y="0"/>
                      </a:lnTo>
                      <a:lnTo>
                        <a:pt x="63" y="6"/>
                      </a:lnTo>
                      <a:lnTo>
                        <a:pt x="46" y="16"/>
                      </a:lnTo>
                      <a:lnTo>
                        <a:pt x="30" y="29"/>
                      </a:lnTo>
                      <a:lnTo>
                        <a:pt x="17" y="46"/>
                      </a:lnTo>
                      <a:lnTo>
                        <a:pt x="7" y="62"/>
                      </a:lnTo>
                      <a:lnTo>
                        <a:pt x="0" y="82"/>
                      </a:lnTo>
                      <a:lnTo>
                        <a:pt x="0" y="102"/>
                      </a:lnTo>
                      <a:lnTo>
                        <a:pt x="0" y="125"/>
                      </a:lnTo>
                      <a:lnTo>
                        <a:pt x="7" y="144"/>
                      </a:lnTo>
                      <a:lnTo>
                        <a:pt x="17" y="161"/>
                      </a:lnTo>
                      <a:lnTo>
                        <a:pt x="30" y="177"/>
                      </a:lnTo>
                      <a:lnTo>
                        <a:pt x="46" y="190"/>
                      </a:lnTo>
                      <a:lnTo>
                        <a:pt x="63" y="200"/>
                      </a:lnTo>
                      <a:lnTo>
                        <a:pt x="83" y="207"/>
                      </a:lnTo>
                      <a:lnTo>
                        <a:pt x="102" y="207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9" name="Rectangle 17"/>
                <p:cNvSpPr>
                  <a:spLocks noChangeArrowheads="1"/>
                </p:cNvSpPr>
                <p:nvPr/>
              </p:nvSpPr>
              <p:spPr bwMode="auto">
                <a:xfrm>
                  <a:off x="2970" y="2616"/>
                  <a:ext cx="67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F</a:t>
                  </a:r>
                  <a:endParaRPr lang="en-US" sz="2000"/>
                </a:p>
              </p:txBody>
            </p:sp>
            <p:sp>
              <p:nvSpPr>
                <p:cNvPr id="13330" name="Rectangle 18"/>
                <p:cNvSpPr>
                  <a:spLocks noChangeArrowheads="1"/>
                </p:cNvSpPr>
                <p:nvPr/>
              </p:nvSpPr>
              <p:spPr bwMode="auto">
                <a:xfrm>
                  <a:off x="3457" y="2616"/>
                  <a:ext cx="87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G</a:t>
                  </a:r>
                  <a:endParaRPr lang="en-US" sz="2000"/>
                </a:p>
              </p:txBody>
            </p:sp>
            <p:sp>
              <p:nvSpPr>
                <p:cNvPr id="13331" name="Freeform 19"/>
                <p:cNvSpPr>
                  <a:spLocks/>
                </p:cNvSpPr>
                <p:nvPr/>
              </p:nvSpPr>
              <p:spPr bwMode="auto">
                <a:xfrm>
                  <a:off x="3150" y="2157"/>
                  <a:ext cx="207" cy="207"/>
                </a:xfrm>
                <a:custGeom>
                  <a:avLst/>
                  <a:gdLst/>
                  <a:ahLst/>
                  <a:cxnLst>
                    <a:cxn ang="0">
                      <a:pos x="105" y="207"/>
                    </a:cxn>
                    <a:cxn ang="0">
                      <a:pos x="125" y="207"/>
                    </a:cxn>
                    <a:cxn ang="0">
                      <a:pos x="145" y="201"/>
                    </a:cxn>
                    <a:cxn ang="0">
                      <a:pos x="161" y="191"/>
                    </a:cxn>
                    <a:cxn ang="0">
                      <a:pos x="178" y="178"/>
                    </a:cxn>
                    <a:cxn ang="0">
                      <a:pos x="191" y="161"/>
                    </a:cxn>
                    <a:cxn ang="0">
                      <a:pos x="201" y="145"/>
                    </a:cxn>
                    <a:cxn ang="0">
                      <a:pos x="207" y="125"/>
                    </a:cxn>
                    <a:cxn ang="0">
                      <a:pos x="207" y="102"/>
                    </a:cxn>
                    <a:cxn ang="0">
                      <a:pos x="207" y="82"/>
                    </a:cxn>
                    <a:cxn ang="0">
                      <a:pos x="201" y="63"/>
                    </a:cxn>
                    <a:cxn ang="0">
                      <a:pos x="191" y="46"/>
                    </a:cxn>
                    <a:cxn ang="0">
                      <a:pos x="178" y="30"/>
                    </a:cxn>
                    <a:cxn ang="0">
                      <a:pos x="161" y="17"/>
                    </a:cxn>
                    <a:cxn ang="0">
                      <a:pos x="145" y="7"/>
                    </a:cxn>
                    <a:cxn ang="0">
                      <a:pos x="125" y="0"/>
                    </a:cxn>
                    <a:cxn ang="0">
                      <a:pos x="105" y="0"/>
                    </a:cxn>
                    <a:cxn ang="0">
                      <a:pos x="82" y="0"/>
                    </a:cxn>
                    <a:cxn ang="0">
                      <a:pos x="63" y="7"/>
                    </a:cxn>
                    <a:cxn ang="0">
                      <a:pos x="46" y="17"/>
                    </a:cxn>
                    <a:cxn ang="0">
                      <a:pos x="30" y="30"/>
                    </a:cxn>
                    <a:cxn ang="0">
                      <a:pos x="17" y="46"/>
                    </a:cxn>
                    <a:cxn ang="0">
                      <a:pos x="7" y="63"/>
                    </a:cxn>
                    <a:cxn ang="0">
                      <a:pos x="0" y="82"/>
                    </a:cxn>
                    <a:cxn ang="0">
                      <a:pos x="0" y="102"/>
                    </a:cxn>
                    <a:cxn ang="0">
                      <a:pos x="0" y="125"/>
                    </a:cxn>
                    <a:cxn ang="0">
                      <a:pos x="7" y="145"/>
                    </a:cxn>
                    <a:cxn ang="0">
                      <a:pos x="17" y="161"/>
                    </a:cxn>
                    <a:cxn ang="0">
                      <a:pos x="30" y="178"/>
                    </a:cxn>
                    <a:cxn ang="0">
                      <a:pos x="46" y="191"/>
                    </a:cxn>
                    <a:cxn ang="0">
                      <a:pos x="63" y="201"/>
                    </a:cxn>
                    <a:cxn ang="0">
                      <a:pos x="82" y="207"/>
                    </a:cxn>
                    <a:cxn ang="0">
                      <a:pos x="105" y="207"/>
                    </a:cxn>
                  </a:cxnLst>
                  <a:rect l="0" t="0" r="r" b="b"/>
                  <a:pathLst>
                    <a:path w="207" h="207">
                      <a:moveTo>
                        <a:pt x="105" y="207"/>
                      </a:moveTo>
                      <a:lnTo>
                        <a:pt x="125" y="207"/>
                      </a:lnTo>
                      <a:lnTo>
                        <a:pt x="145" y="201"/>
                      </a:lnTo>
                      <a:lnTo>
                        <a:pt x="161" y="191"/>
                      </a:lnTo>
                      <a:lnTo>
                        <a:pt x="178" y="178"/>
                      </a:lnTo>
                      <a:lnTo>
                        <a:pt x="191" y="161"/>
                      </a:lnTo>
                      <a:lnTo>
                        <a:pt x="201" y="145"/>
                      </a:lnTo>
                      <a:lnTo>
                        <a:pt x="207" y="125"/>
                      </a:lnTo>
                      <a:lnTo>
                        <a:pt x="207" y="102"/>
                      </a:lnTo>
                      <a:lnTo>
                        <a:pt x="207" y="82"/>
                      </a:lnTo>
                      <a:lnTo>
                        <a:pt x="201" y="63"/>
                      </a:lnTo>
                      <a:lnTo>
                        <a:pt x="191" y="46"/>
                      </a:lnTo>
                      <a:lnTo>
                        <a:pt x="178" y="30"/>
                      </a:lnTo>
                      <a:lnTo>
                        <a:pt x="161" y="17"/>
                      </a:lnTo>
                      <a:lnTo>
                        <a:pt x="145" y="7"/>
                      </a:lnTo>
                      <a:lnTo>
                        <a:pt x="125" y="0"/>
                      </a:lnTo>
                      <a:lnTo>
                        <a:pt x="105" y="0"/>
                      </a:lnTo>
                      <a:lnTo>
                        <a:pt x="82" y="0"/>
                      </a:lnTo>
                      <a:lnTo>
                        <a:pt x="63" y="7"/>
                      </a:lnTo>
                      <a:lnTo>
                        <a:pt x="46" y="17"/>
                      </a:lnTo>
                      <a:lnTo>
                        <a:pt x="30" y="30"/>
                      </a:lnTo>
                      <a:lnTo>
                        <a:pt x="17" y="46"/>
                      </a:lnTo>
                      <a:lnTo>
                        <a:pt x="7" y="63"/>
                      </a:lnTo>
                      <a:lnTo>
                        <a:pt x="0" y="82"/>
                      </a:lnTo>
                      <a:lnTo>
                        <a:pt x="0" y="102"/>
                      </a:lnTo>
                      <a:lnTo>
                        <a:pt x="0" y="125"/>
                      </a:lnTo>
                      <a:lnTo>
                        <a:pt x="7" y="145"/>
                      </a:lnTo>
                      <a:lnTo>
                        <a:pt x="17" y="161"/>
                      </a:lnTo>
                      <a:lnTo>
                        <a:pt x="30" y="178"/>
                      </a:lnTo>
                      <a:lnTo>
                        <a:pt x="46" y="191"/>
                      </a:lnTo>
                      <a:lnTo>
                        <a:pt x="63" y="201"/>
                      </a:lnTo>
                      <a:lnTo>
                        <a:pt x="82" y="207"/>
                      </a:lnTo>
                      <a:lnTo>
                        <a:pt x="105" y="207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2" name="Rectangle 20"/>
                <p:cNvSpPr>
                  <a:spLocks noChangeArrowheads="1"/>
                </p:cNvSpPr>
                <p:nvPr/>
              </p:nvSpPr>
              <p:spPr bwMode="auto">
                <a:xfrm>
                  <a:off x="3217" y="2188"/>
                  <a:ext cx="8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C</a:t>
                  </a:r>
                  <a:endParaRPr lang="en-US" sz="2000"/>
                </a:p>
              </p:txBody>
            </p:sp>
            <p:sp>
              <p:nvSpPr>
                <p:cNvPr id="13333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3091" y="2351"/>
                  <a:ext cx="108" cy="188"/>
                </a:xfrm>
                <a:prstGeom prst="line">
                  <a:avLst/>
                </a:prstGeom>
                <a:noFill/>
                <a:ln w="20638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4" name="Freeform 22"/>
                <p:cNvSpPr>
                  <a:spLocks/>
                </p:cNvSpPr>
                <p:nvPr/>
              </p:nvSpPr>
              <p:spPr bwMode="auto">
                <a:xfrm>
                  <a:off x="3058" y="2506"/>
                  <a:ext cx="66" cy="92"/>
                </a:xfrm>
                <a:custGeom>
                  <a:avLst/>
                  <a:gdLst/>
                  <a:ahLst/>
                  <a:cxnLst>
                    <a:cxn ang="0">
                      <a:pos x="36" y="29"/>
                    </a:cxn>
                    <a:cxn ang="0">
                      <a:pos x="66" y="26"/>
                    </a:cxn>
                    <a:cxn ang="0">
                      <a:pos x="66" y="29"/>
                    </a:cxn>
                    <a:cxn ang="0">
                      <a:pos x="33" y="56"/>
                    </a:cxn>
                    <a:cxn ang="0">
                      <a:pos x="0" y="92"/>
                    </a:cxn>
                    <a:cxn ang="0">
                      <a:pos x="13" y="46"/>
                    </a:cxn>
                    <a:cxn ang="0">
                      <a:pos x="20" y="3"/>
                    </a:cxn>
                    <a:cxn ang="0">
                      <a:pos x="23" y="0"/>
                    </a:cxn>
                    <a:cxn ang="0">
                      <a:pos x="36" y="29"/>
                    </a:cxn>
                  </a:cxnLst>
                  <a:rect l="0" t="0" r="r" b="b"/>
                  <a:pathLst>
                    <a:path w="66" h="92">
                      <a:moveTo>
                        <a:pt x="36" y="29"/>
                      </a:moveTo>
                      <a:lnTo>
                        <a:pt x="66" y="26"/>
                      </a:lnTo>
                      <a:lnTo>
                        <a:pt x="66" y="29"/>
                      </a:lnTo>
                      <a:lnTo>
                        <a:pt x="33" y="56"/>
                      </a:lnTo>
                      <a:lnTo>
                        <a:pt x="0" y="92"/>
                      </a:lnTo>
                      <a:lnTo>
                        <a:pt x="13" y="46"/>
                      </a:lnTo>
                      <a:lnTo>
                        <a:pt x="20" y="3"/>
                      </a:lnTo>
                      <a:lnTo>
                        <a:pt x="23" y="0"/>
                      </a:lnTo>
                      <a:lnTo>
                        <a:pt x="36" y="29"/>
                      </a:lnTo>
                      <a:close/>
                    </a:path>
                  </a:pathLst>
                </a:custGeom>
                <a:solidFill>
                  <a:srgbClr val="3333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5" name="Freeform 23"/>
                <p:cNvSpPr>
                  <a:spLocks/>
                </p:cNvSpPr>
                <p:nvPr/>
              </p:nvSpPr>
              <p:spPr bwMode="auto">
                <a:xfrm>
                  <a:off x="2387" y="2506"/>
                  <a:ext cx="66" cy="89"/>
                </a:xfrm>
                <a:custGeom>
                  <a:avLst/>
                  <a:gdLst/>
                  <a:ahLst/>
                  <a:cxnLst>
                    <a:cxn ang="0">
                      <a:pos x="30" y="26"/>
                    </a:cxn>
                    <a:cxn ang="0">
                      <a:pos x="46" y="0"/>
                    </a:cxn>
                    <a:cxn ang="0">
                      <a:pos x="53" y="46"/>
                    </a:cxn>
                    <a:cxn ang="0">
                      <a:pos x="66" y="89"/>
                    </a:cxn>
                    <a:cxn ang="0">
                      <a:pos x="36" y="56"/>
                    </a:cxn>
                    <a:cxn ang="0">
                      <a:pos x="0" y="26"/>
                    </a:cxn>
                    <a:cxn ang="0">
                      <a:pos x="30" y="26"/>
                    </a:cxn>
                  </a:cxnLst>
                  <a:rect l="0" t="0" r="r" b="b"/>
                  <a:pathLst>
                    <a:path w="66" h="89">
                      <a:moveTo>
                        <a:pt x="30" y="26"/>
                      </a:moveTo>
                      <a:lnTo>
                        <a:pt x="46" y="0"/>
                      </a:lnTo>
                      <a:lnTo>
                        <a:pt x="53" y="46"/>
                      </a:lnTo>
                      <a:lnTo>
                        <a:pt x="66" y="89"/>
                      </a:lnTo>
                      <a:lnTo>
                        <a:pt x="36" y="56"/>
                      </a:lnTo>
                      <a:lnTo>
                        <a:pt x="0" y="26"/>
                      </a:lnTo>
                      <a:lnTo>
                        <a:pt x="30" y="26"/>
                      </a:lnTo>
                      <a:close/>
                    </a:path>
                  </a:pathLst>
                </a:custGeom>
                <a:solidFill>
                  <a:srgbClr val="3333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6" name="Line 24"/>
                <p:cNvSpPr>
                  <a:spLocks noChangeShapeType="1"/>
                </p:cNvSpPr>
                <p:nvPr/>
              </p:nvSpPr>
              <p:spPr bwMode="auto">
                <a:xfrm>
                  <a:off x="2315" y="2351"/>
                  <a:ext cx="108" cy="188"/>
                </a:xfrm>
                <a:prstGeom prst="line">
                  <a:avLst/>
                </a:prstGeom>
                <a:noFill/>
                <a:ln w="20638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7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2097" y="2351"/>
                  <a:ext cx="106" cy="188"/>
                </a:xfrm>
                <a:prstGeom prst="line">
                  <a:avLst/>
                </a:prstGeom>
                <a:noFill/>
                <a:ln w="20638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8" name="Freeform 26"/>
                <p:cNvSpPr>
                  <a:spLocks/>
                </p:cNvSpPr>
                <p:nvPr/>
              </p:nvSpPr>
              <p:spPr bwMode="auto">
                <a:xfrm>
                  <a:off x="2064" y="2506"/>
                  <a:ext cx="66" cy="92"/>
                </a:xfrm>
                <a:custGeom>
                  <a:avLst/>
                  <a:gdLst/>
                  <a:ahLst/>
                  <a:cxnLst>
                    <a:cxn ang="0">
                      <a:pos x="37" y="29"/>
                    </a:cxn>
                    <a:cxn ang="0">
                      <a:pos x="66" y="26"/>
                    </a:cxn>
                    <a:cxn ang="0">
                      <a:pos x="66" y="29"/>
                    </a:cxn>
                    <a:cxn ang="0">
                      <a:pos x="33" y="56"/>
                    </a:cxn>
                    <a:cxn ang="0">
                      <a:pos x="0" y="92"/>
                    </a:cxn>
                    <a:cxn ang="0">
                      <a:pos x="14" y="46"/>
                    </a:cxn>
                    <a:cxn ang="0">
                      <a:pos x="20" y="3"/>
                    </a:cxn>
                    <a:cxn ang="0">
                      <a:pos x="24" y="0"/>
                    </a:cxn>
                    <a:cxn ang="0">
                      <a:pos x="37" y="29"/>
                    </a:cxn>
                  </a:cxnLst>
                  <a:rect l="0" t="0" r="r" b="b"/>
                  <a:pathLst>
                    <a:path w="66" h="92">
                      <a:moveTo>
                        <a:pt x="37" y="29"/>
                      </a:moveTo>
                      <a:lnTo>
                        <a:pt x="66" y="26"/>
                      </a:lnTo>
                      <a:lnTo>
                        <a:pt x="66" y="29"/>
                      </a:lnTo>
                      <a:lnTo>
                        <a:pt x="33" y="56"/>
                      </a:lnTo>
                      <a:lnTo>
                        <a:pt x="0" y="92"/>
                      </a:lnTo>
                      <a:lnTo>
                        <a:pt x="14" y="46"/>
                      </a:lnTo>
                      <a:lnTo>
                        <a:pt x="20" y="3"/>
                      </a:lnTo>
                      <a:lnTo>
                        <a:pt x="24" y="0"/>
                      </a:lnTo>
                      <a:lnTo>
                        <a:pt x="37" y="29"/>
                      </a:lnTo>
                      <a:close/>
                    </a:path>
                  </a:pathLst>
                </a:custGeom>
                <a:solidFill>
                  <a:srgbClr val="3333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9" name="Freeform 27"/>
                <p:cNvSpPr>
                  <a:spLocks/>
                </p:cNvSpPr>
                <p:nvPr/>
              </p:nvSpPr>
              <p:spPr bwMode="auto">
                <a:xfrm>
                  <a:off x="2153" y="2157"/>
                  <a:ext cx="211" cy="207"/>
                </a:xfrm>
                <a:custGeom>
                  <a:avLst/>
                  <a:gdLst/>
                  <a:ahLst/>
                  <a:cxnLst>
                    <a:cxn ang="0">
                      <a:pos x="106" y="207"/>
                    </a:cxn>
                    <a:cxn ang="0">
                      <a:pos x="125" y="207"/>
                    </a:cxn>
                    <a:cxn ang="0">
                      <a:pos x="145" y="201"/>
                    </a:cxn>
                    <a:cxn ang="0">
                      <a:pos x="165" y="191"/>
                    </a:cxn>
                    <a:cxn ang="0">
                      <a:pos x="181" y="178"/>
                    </a:cxn>
                    <a:cxn ang="0">
                      <a:pos x="191" y="161"/>
                    </a:cxn>
                    <a:cxn ang="0">
                      <a:pos x="201" y="145"/>
                    </a:cxn>
                    <a:cxn ang="0">
                      <a:pos x="208" y="125"/>
                    </a:cxn>
                    <a:cxn ang="0">
                      <a:pos x="211" y="102"/>
                    </a:cxn>
                    <a:cxn ang="0">
                      <a:pos x="208" y="82"/>
                    </a:cxn>
                    <a:cxn ang="0">
                      <a:pos x="201" y="63"/>
                    </a:cxn>
                    <a:cxn ang="0">
                      <a:pos x="191" y="46"/>
                    </a:cxn>
                    <a:cxn ang="0">
                      <a:pos x="181" y="30"/>
                    </a:cxn>
                    <a:cxn ang="0">
                      <a:pos x="165" y="17"/>
                    </a:cxn>
                    <a:cxn ang="0">
                      <a:pos x="145" y="7"/>
                    </a:cxn>
                    <a:cxn ang="0">
                      <a:pos x="125" y="0"/>
                    </a:cxn>
                    <a:cxn ang="0">
                      <a:pos x="106" y="0"/>
                    </a:cxn>
                    <a:cxn ang="0">
                      <a:pos x="86" y="0"/>
                    </a:cxn>
                    <a:cxn ang="0">
                      <a:pos x="66" y="7"/>
                    </a:cxn>
                    <a:cxn ang="0">
                      <a:pos x="46" y="17"/>
                    </a:cxn>
                    <a:cxn ang="0">
                      <a:pos x="33" y="30"/>
                    </a:cxn>
                    <a:cxn ang="0">
                      <a:pos x="20" y="46"/>
                    </a:cxn>
                    <a:cxn ang="0">
                      <a:pos x="10" y="63"/>
                    </a:cxn>
                    <a:cxn ang="0">
                      <a:pos x="4" y="82"/>
                    </a:cxn>
                    <a:cxn ang="0">
                      <a:pos x="0" y="102"/>
                    </a:cxn>
                    <a:cxn ang="0">
                      <a:pos x="4" y="125"/>
                    </a:cxn>
                    <a:cxn ang="0">
                      <a:pos x="10" y="145"/>
                    </a:cxn>
                    <a:cxn ang="0">
                      <a:pos x="20" y="161"/>
                    </a:cxn>
                    <a:cxn ang="0">
                      <a:pos x="33" y="178"/>
                    </a:cxn>
                    <a:cxn ang="0">
                      <a:pos x="46" y="191"/>
                    </a:cxn>
                    <a:cxn ang="0">
                      <a:pos x="66" y="201"/>
                    </a:cxn>
                    <a:cxn ang="0">
                      <a:pos x="86" y="207"/>
                    </a:cxn>
                    <a:cxn ang="0">
                      <a:pos x="106" y="207"/>
                    </a:cxn>
                  </a:cxnLst>
                  <a:rect l="0" t="0" r="r" b="b"/>
                  <a:pathLst>
                    <a:path w="211" h="207">
                      <a:moveTo>
                        <a:pt x="106" y="207"/>
                      </a:moveTo>
                      <a:lnTo>
                        <a:pt x="125" y="207"/>
                      </a:lnTo>
                      <a:lnTo>
                        <a:pt x="145" y="201"/>
                      </a:lnTo>
                      <a:lnTo>
                        <a:pt x="165" y="191"/>
                      </a:lnTo>
                      <a:lnTo>
                        <a:pt x="181" y="178"/>
                      </a:lnTo>
                      <a:lnTo>
                        <a:pt x="191" y="161"/>
                      </a:lnTo>
                      <a:lnTo>
                        <a:pt x="201" y="145"/>
                      </a:lnTo>
                      <a:lnTo>
                        <a:pt x="208" y="125"/>
                      </a:lnTo>
                      <a:lnTo>
                        <a:pt x="211" y="102"/>
                      </a:lnTo>
                      <a:lnTo>
                        <a:pt x="208" y="82"/>
                      </a:lnTo>
                      <a:lnTo>
                        <a:pt x="201" y="63"/>
                      </a:lnTo>
                      <a:lnTo>
                        <a:pt x="191" y="46"/>
                      </a:lnTo>
                      <a:lnTo>
                        <a:pt x="181" y="30"/>
                      </a:lnTo>
                      <a:lnTo>
                        <a:pt x="165" y="17"/>
                      </a:lnTo>
                      <a:lnTo>
                        <a:pt x="145" y="7"/>
                      </a:lnTo>
                      <a:lnTo>
                        <a:pt x="125" y="0"/>
                      </a:lnTo>
                      <a:lnTo>
                        <a:pt x="106" y="0"/>
                      </a:lnTo>
                      <a:lnTo>
                        <a:pt x="86" y="0"/>
                      </a:lnTo>
                      <a:lnTo>
                        <a:pt x="66" y="7"/>
                      </a:lnTo>
                      <a:lnTo>
                        <a:pt x="46" y="17"/>
                      </a:lnTo>
                      <a:lnTo>
                        <a:pt x="33" y="30"/>
                      </a:lnTo>
                      <a:lnTo>
                        <a:pt x="20" y="46"/>
                      </a:lnTo>
                      <a:lnTo>
                        <a:pt x="10" y="63"/>
                      </a:lnTo>
                      <a:lnTo>
                        <a:pt x="4" y="82"/>
                      </a:lnTo>
                      <a:lnTo>
                        <a:pt x="0" y="102"/>
                      </a:lnTo>
                      <a:lnTo>
                        <a:pt x="4" y="125"/>
                      </a:lnTo>
                      <a:lnTo>
                        <a:pt x="10" y="145"/>
                      </a:lnTo>
                      <a:lnTo>
                        <a:pt x="20" y="161"/>
                      </a:lnTo>
                      <a:lnTo>
                        <a:pt x="33" y="178"/>
                      </a:lnTo>
                      <a:lnTo>
                        <a:pt x="46" y="191"/>
                      </a:lnTo>
                      <a:lnTo>
                        <a:pt x="66" y="201"/>
                      </a:lnTo>
                      <a:lnTo>
                        <a:pt x="86" y="207"/>
                      </a:lnTo>
                      <a:lnTo>
                        <a:pt x="106" y="207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0" name="Rectangle 28"/>
                <p:cNvSpPr>
                  <a:spLocks noChangeArrowheads="1"/>
                </p:cNvSpPr>
                <p:nvPr/>
              </p:nvSpPr>
              <p:spPr bwMode="auto">
                <a:xfrm>
                  <a:off x="2204" y="2188"/>
                  <a:ext cx="8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B</a:t>
                  </a:r>
                  <a:endParaRPr lang="en-US" sz="2000"/>
                </a:p>
              </p:txBody>
            </p:sp>
            <p:sp>
              <p:nvSpPr>
                <p:cNvPr id="13341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2390" y="1907"/>
                  <a:ext cx="283" cy="240"/>
                </a:xfrm>
                <a:prstGeom prst="line">
                  <a:avLst/>
                </a:prstGeom>
                <a:noFill/>
                <a:ln w="20638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2" name="Freeform 30"/>
                <p:cNvSpPr>
                  <a:spLocks/>
                </p:cNvSpPr>
                <p:nvPr/>
              </p:nvSpPr>
              <p:spPr bwMode="auto">
                <a:xfrm>
                  <a:off x="2341" y="2114"/>
                  <a:ext cx="82" cy="76"/>
                </a:xfrm>
                <a:custGeom>
                  <a:avLst/>
                  <a:gdLst/>
                  <a:ahLst/>
                  <a:cxnLst>
                    <a:cxn ang="0">
                      <a:pos x="52" y="30"/>
                    </a:cxn>
                    <a:cxn ang="0">
                      <a:pos x="82" y="40"/>
                    </a:cxn>
                    <a:cxn ang="0">
                      <a:pos x="39" y="56"/>
                    </a:cxn>
                    <a:cxn ang="0">
                      <a:pos x="0" y="76"/>
                    </a:cxn>
                    <a:cxn ang="0">
                      <a:pos x="26" y="40"/>
                    </a:cxn>
                    <a:cxn ang="0">
                      <a:pos x="46" y="0"/>
                    </a:cxn>
                    <a:cxn ang="0">
                      <a:pos x="49" y="0"/>
                    </a:cxn>
                    <a:cxn ang="0">
                      <a:pos x="52" y="30"/>
                    </a:cxn>
                  </a:cxnLst>
                  <a:rect l="0" t="0" r="r" b="b"/>
                  <a:pathLst>
                    <a:path w="82" h="76">
                      <a:moveTo>
                        <a:pt x="52" y="30"/>
                      </a:moveTo>
                      <a:lnTo>
                        <a:pt x="82" y="40"/>
                      </a:lnTo>
                      <a:lnTo>
                        <a:pt x="39" y="56"/>
                      </a:lnTo>
                      <a:lnTo>
                        <a:pt x="0" y="76"/>
                      </a:lnTo>
                      <a:lnTo>
                        <a:pt x="26" y="40"/>
                      </a:lnTo>
                      <a:lnTo>
                        <a:pt x="46" y="0"/>
                      </a:lnTo>
                      <a:lnTo>
                        <a:pt x="49" y="0"/>
                      </a:lnTo>
                      <a:lnTo>
                        <a:pt x="52" y="30"/>
                      </a:lnTo>
                      <a:close/>
                    </a:path>
                  </a:pathLst>
                </a:custGeom>
                <a:solidFill>
                  <a:srgbClr val="3333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3" name="Freeform 31"/>
                <p:cNvSpPr>
                  <a:spLocks/>
                </p:cNvSpPr>
                <p:nvPr/>
              </p:nvSpPr>
              <p:spPr bwMode="auto">
                <a:xfrm>
                  <a:off x="3088" y="2111"/>
                  <a:ext cx="85" cy="79"/>
                </a:xfrm>
                <a:custGeom>
                  <a:avLst/>
                  <a:gdLst/>
                  <a:ahLst/>
                  <a:cxnLst>
                    <a:cxn ang="0">
                      <a:pos x="29" y="33"/>
                    </a:cxn>
                    <a:cxn ang="0">
                      <a:pos x="36" y="0"/>
                    </a:cxn>
                    <a:cxn ang="0">
                      <a:pos x="59" y="43"/>
                    </a:cxn>
                    <a:cxn ang="0">
                      <a:pos x="85" y="79"/>
                    </a:cxn>
                    <a:cxn ang="0">
                      <a:pos x="46" y="56"/>
                    </a:cxn>
                    <a:cxn ang="0">
                      <a:pos x="3" y="43"/>
                    </a:cxn>
                    <a:cxn ang="0">
                      <a:pos x="0" y="43"/>
                    </a:cxn>
                    <a:cxn ang="0">
                      <a:pos x="29" y="33"/>
                    </a:cxn>
                  </a:cxnLst>
                  <a:rect l="0" t="0" r="r" b="b"/>
                  <a:pathLst>
                    <a:path w="85" h="79">
                      <a:moveTo>
                        <a:pt x="29" y="33"/>
                      </a:moveTo>
                      <a:lnTo>
                        <a:pt x="36" y="0"/>
                      </a:lnTo>
                      <a:lnTo>
                        <a:pt x="59" y="43"/>
                      </a:lnTo>
                      <a:lnTo>
                        <a:pt x="85" y="79"/>
                      </a:lnTo>
                      <a:lnTo>
                        <a:pt x="46" y="56"/>
                      </a:lnTo>
                      <a:lnTo>
                        <a:pt x="3" y="43"/>
                      </a:lnTo>
                      <a:lnTo>
                        <a:pt x="0" y="43"/>
                      </a:lnTo>
                      <a:lnTo>
                        <a:pt x="29" y="33"/>
                      </a:lnTo>
                      <a:close/>
                    </a:path>
                  </a:pathLst>
                </a:custGeom>
                <a:solidFill>
                  <a:srgbClr val="3333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4" name="Line 32"/>
                <p:cNvSpPr>
                  <a:spLocks noChangeShapeType="1"/>
                </p:cNvSpPr>
                <p:nvPr/>
              </p:nvSpPr>
              <p:spPr bwMode="auto">
                <a:xfrm>
                  <a:off x="2838" y="1907"/>
                  <a:ext cx="286" cy="240"/>
                </a:xfrm>
                <a:prstGeom prst="line">
                  <a:avLst/>
                </a:prstGeom>
                <a:noFill/>
                <a:ln w="20638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5" name="Rectangle 33"/>
                <p:cNvSpPr>
                  <a:spLocks noChangeArrowheads="1"/>
                </p:cNvSpPr>
                <p:nvPr/>
              </p:nvSpPr>
              <p:spPr bwMode="auto">
                <a:xfrm>
                  <a:off x="2733" y="2639"/>
                  <a:ext cx="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endParaRPr lang="en-US" sz="2000"/>
                </a:p>
              </p:txBody>
            </p:sp>
            <p:sp>
              <p:nvSpPr>
                <p:cNvPr id="13346" name="Rectangle 34"/>
                <p:cNvSpPr>
                  <a:spLocks noChangeArrowheads="1"/>
                </p:cNvSpPr>
                <p:nvPr/>
              </p:nvSpPr>
              <p:spPr bwMode="auto">
                <a:xfrm>
                  <a:off x="2733" y="2751"/>
                  <a:ext cx="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endParaRPr lang="en-US" sz="2000"/>
                </a:p>
              </p:txBody>
            </p:sp>
            <p:sp>
              <p:nvSpPr>
                <p:cNvPr id="13347" name="Rectangle 35"/>
                <p:cNvSpPr>
                  <a:spLocks noChangeArrowheads="1"/>
                </p:cNvSpPr>
                <p:nvPr/>
              </p:nvSpPr>
              <p:spPr bwMode="auto">
                <a:xfrm>
                  <a:off x="2710" y="1764"/>
                  <a:ext cx="87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A</a:t>
                  </a:r>
                  <a:endParaRPr lang="en-US" sz="2000"/>
                </a:p>
              </p:txBody>
            </p:sp>
          </p:grpSp>
        </p:grpSp>
        <p:sp>
          <p:nvSpPr>
            <p:cNvPr id="13348" name="Freeform 36"/>
            <p:cNvSpPr>
              <a:spLocks/>
            </p:cNvSpPr>
            <p:nvPr/>
          </p:nvSpPr>
          <p:spPr bwMode="auto">
            <a:xfrm>
              <a:off x="3486" y="2918"/>
              <a:ext cx="210" cy="211"/>
            </a:xfrm>
            <a:custGeom>
              <a:avLst/>
              <a:gdLst/>
              <a:ahLst/>
              <a:cxnLst>
                <a:cxn ang="0">
                  <a:pos x="105" y="211"/>
                </a:cxn>
                <a:cxn ang="0">
                  <a:pos x="128" y="208"/>
                </a:cxn>
                <a:cxn ang="0">
                  <a:pos x="148" y="201"/>
                </a:cxn>
                <a:cxn ang="0">
                  <a:pos x="164" y="191"/>
                </a:cxn>
                <a:cxn ang="0">
                  <a:pos x="181" y="178"/>
                </a:cxn>
                <a:cxn ang="0">
                  <a:pos x="194" y="165"/>
                </a:cxn>
                <a:cxn ang="0">
                  <a:pos x="204" y="145"/>
                </a:cxn>
                <a:cxn ang="0">
                  <a:pos x="207" y="126"/>
                </a:cxn>
                <a:cxn ang="0">
                  <a:pos x="210" y="106"/>
                </a:cxn>
                <a:cxn ang="0">
                  <a:pos x="207" y="83"/>
                </a:cxn>
                <a:cxn ang="0">
                  <a:pos x="204" y="66"/>
                </a:cxn>
                <a:cxn ang="0">
                  <a:pos x="194" y="47"/>
                </a:cxn>
                <a:cxn ang="0">
                  <a:pos x="181" y="30"/>
                </a:cxn>
                <a:cxn ang="0">
                  <a:pos x="164" y="20"/>
                </a:cxn>
                <a:cxn ang="0">
                  <a:pos x="148" y="10"/>
                </a:cxn>
                <a:cxn ang="0">
                  <a:pos x="128" y="4"/>
                </a:cxn>
                <a:cxn ang="0">
                  <a:pos x="105" y="0"/>
                </a:cxn>
                <a:cxn ang="0">
                  <a:pos x="85" y="4"/>
                </a:cxn>
                <a:cxn ang="0">
                  <a:pos x="66" y="10"/>
                </a:cxn>
                <a:cxn ang="0">
                  <a:pos x="46" y="20"/>
                </a:cxn>
                <a:cxn ang="0">
                  <a:pos x="33" y="30"/>
                </a:cxn>
                <a:cxn ang="0">
                  <a:pos x="20" y="47"/>
                </a:cxn>
                <a:cxn ang="0">
                  <a:pos x="10" y="66"/>
                </a:cxn>
                <a:cxn ang="0">
                  <a:pos x="3" y="83"/>
                </a:cxn>
                <a:cxn ang="0">
                  <a:pos x="0" y="106"/>
                </a:cxn>
                <a:cxn ang="0">
                  <a:pos x="3" y="126"/>
                </a:cxn>
                <a:cxn ang="0">
                  <a:pos x="10" y="145"/>
                </a:cxn>
                <a:cxn ang="0">
                  <a:pos x="20" y="165"/>
                </a:cxn>
                <a:cxn ang="0">
                  <a:pos x="33" y="178"/>
                </a:cxn>
                <a:cxn ang="0">
                  <a:pos x="46" y="191"/>
                </a:cxn>
                <a:cxn ang="0">
                  <a:pos x="66" y="201"/>
                </a:cxn>
                <a:cxn ang="0">
                  <a:pos x="85" y="208"/>
                </a:cxn>
                <a:cxn ang="0">
                  <a:pos x="105" y="211"/>
                </a:cxn>
              </a:cxnLst>
              <a:rect l="0" t="0" r="r" b="b"/>
              <a:pathLst>
                <a:path w="210" h="211">
                  <a:moveTo>
                    <a:pt x="105" y="211"/>
                  </a:moveTo>
                  <a:lnTo>
                    <a:pt x="128" y="208"/>
                  </a:lnTo>
                  <a:lnTo>
                    <a:pt x="148" y="201"/>
                  </a:lnTo>
                  <a:lnTo>
                    <a:pt x="164" y="191"/>
                  </a:lnTo>
                  <a:lnTo>
                    <a:pt x="181" y="178"/>
                  </a:lnTo>
                  <a:lnTo>
                    <a:pt x="194" y="165"/>
                  </a:lnTo>
                  <a:lnTo>
                    <a:pt x="204" y="145"/>
                  </a:lnTo>
                  <a:lnTo>
                    <a:pt x="207" y="126"/>
                  </a:lnTo>
                  <a:lnTo>
                    <a:pt x="210" y="106"/>
                  </a:lnTo>
                  <a:lnTo>
                    <a:pt x="207" y="83"/>
                  </a:lnTo>
                  <a:lnTo>
                    <a:pt x="204" y="66"/>
                  </a:lnTo>
                  <a:lnTo>
                    <a:pt x="194" y="47"/>
                  </a:lnTo>
                  <a:lnTo>
                    <a:pt x="181" y="30"/>
                  </a:lnTo>
                  <a:lnTo>
                    <a:pt x="164" y="20"/>
                  </a:lnTo>
                  <a:lnTo>
                    <a:pt x="148" y="10"/>
                  </a:lnTo>
                  <a:lnTo>
                    <a:pt x="128" y="4"/>
                  </a:lnTo>
                  <a:lnTo>
                    <a:pt x="105" y="0"/>
                  </a:lnTo>
                  <a:lnTo>
                    <a:pt x="85" y="4"/>
                  </a:lnTo>
                  <a:lnTo>
                    <a:pt x="66" y="10"/>
                  </a:lnTo>
                  <a:lnTo>
                    <a:pt x="46" y="20"/>
                  </a:lnTo>
                  <a:lnTo>
                    <a:pt x="33" y="30"/>
                  </a:lnTo>
                  <a:lnTo>
                    <a:pt x="20" y="47"/>
                  </a:lnTo>
                  <a:lnTo>
                    <a:pt x="10" y="66"/>
                  </a:lnTo>
                  <a:lnTo>
                    <a:pt x="3" y="83"/>
                  </a:lnTo>
                  <a:lnTo>
                    <a:pt x="0" y="106"/>
                  </a:lnTo>
                  <a:lnTo>
                    <a:pt x="3" y="126"/>
                  </a:lnTo>
                  <a:lnTo>
                    <a:pt x="10" y="145"/>
                  </a:lnTo>
                  <a:lnTo>
                    <a:pt x="20" y="165"/>
                  </a:lnTo>
                  <a:lnTo>
                    <a:pt x="33" y="178"/>
                  </a:lnTo>
                  <a:lnTo>
                    <a:pt x="46" y="191"/>
                  </a:lnTo>
                  <a:lnTo>
                    <a:pt x="66" y="201"/>
                  </a:lnTo>
                  <a:lnTo>
                    <a:pt x="85" y="208"/>
                  </a:lnTo>
                  <a:lnTo>
                    <a:pt x="105" y="211"/>
                  </a:lnTo>
                  <a:close/>
                </a:path>
              </a:pathLst>
            </a:custGeom>
            <a:noFill/>
            <a:ln w="11113">
              <a:solidFill>
                <a:srgbClr val="33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Freeform 37"/>
            <p:cNvSpPr>
              <a:spLocks/>
            </p:cNvSpPr>
            <p:nvPr/>
          </p:nvSpPr>
          <p:spPr bwMode="auto">
            <a:xfrm>
              <a:off x="2989" y="2918"/>
              <a:ext cx="211" cy="211"/>
            </a:xfrm>
            <a:custGeom>
              <a:avLst/>
              <a:gdLst/>
              <a:ahLst/>
              <a:cxnLst>
                <a:cxn ang="0">
                  <a:pos x="105" y="211"/>
                </a:cxn>
                <a:cxn ang="0">
                  <a:pos x="125" y="208"/>
                </a:cxn>
                <a:cxn ang="0">
                  <a:pos x="145" y="201"/>
                </a:cxn>
                <a:cxn ang="0">
                  <a:pos x="165" y="191"/>
                </a:cxn>
                <a:cxn ang="0">
                  <a:pos x="181" y="178"/>
                </a:cxn>
                <a:cxn ang="0">
                  <a:pos x="191" y="165"/>
                </a:cxn>
                <a:cxn ang="0">
                  <a:pos x="201" y="145"/>
                </a:cxn>
                <a:cxn ang="0">
                  <a:pos x="207" y="126"/>
                </a:cxn>
                <a:cxn ang="0">
                  <a:pos x="211" y="106"/>
                </a:cxn>
                <a:cxn ang="0">
                  <a:pos x="207" y="83"/>
                </a:cxn>
                <a:cxn ang="0">
                  <a:pos x="201" y="66"/>
                </a:cxn>
                <a:cxn ang="0">
                  <a:pos x="191" y="47"/>
                </a:cxn>
                <a:cxn ang="0">
                  <a:pos x="181" y="30"/>
                </a:cxn>
                <a:cxn ang="0">
                  <a:pos x="165" y="20"/>
                </a:cxn>
                <a:cxn ang="0">
                  <a:pos x="145" y="10"/>
                </a:cxn>
                <a:cxn ang="0">
                  <a:pos x="125" y="4"/>
                </a:cxn>
                <a:cxn ang="0">
                  <a:pos x="105" y="0"/>
                </a:cxn>
                <a:cxn ang="0">
                  <a:pos x="86" y="4"/>
                </a:cxn>
                <a:cxn ang="0">
                  <a:pos x="66" y="10"/>
                </a:cxn>
                <a:cxn ang="0">
                  <a:pos x="46" y="20"/>
                </a:cxn>
                <a:cxn ang="0">
                  <a:pos x="33" y="30"/>
                </a:cxn>
                <a:cxn ang="0">
                  <a:pos x="20" y="47"/>
                </a:cxn>
                <a:cxn ang="0">
                  <a:pos x="10" y="66"/>
                </a:cxn>
                <a:cxn ang="0">
                  <a:pos x="3" y="83"/>
                </a:cxn>
                <a:cxn ang="0">
                  <a:pos x="0" y="106"/>
                </a:cxn>
                <a:cxn ang="0">
                  <a:pos x="3" y="126"/>
                </a:cxn>
                <a:cxn ang="0">
                  <a:pos x="10" y="145"/>
                </a:cxn>
                <a:cxn ang="0">
                  <a:pos x="20" y="165"/>
                </a:cxn>
                <a:cxn ang="0">
                  <a:pos x="33" y="178"/>
                </a:cxn>
                <a:cxn ang="0">
                  <a:pos x="46" y="191"/>
                </a:cxn>
                <a:cxn ang="0">
                  <a:pos x="66" y="201"/>
                </a:cxn>
                <a:cxn ang="0">
                  <a:pos x="86" y="208"/>
                </a:cxn>
                <a:cxn ang="0">
                  <a:pos x="105" y="211"/>
                </a:cxn>
              </a:cxnLst>
              <a:rect l="0" t="0" r="r" b="b"/>
              <a:pathLst>
                <a:path w="211" h="211">
                  <a:moveTo>
                    <a:pt x="105" y="211"/>
                  </a:moveTo>
                  <a:lnTo>
                    <a:pt x="125" y="208"/>
                  </a:lnTo>
                  <a:lnTo>
                    <a:pt x="145" y="201"/>
                  </a:lnTo>
                  <a:lnTo>
                    <a:pt x="165" y="191"/>
                  </a:lnTo>
                  <a:lnTo>
                    <a:pt x="181" y="178"/>
                  </a:lnTo>
                  <a:lnTo>
                    <a:pt x="191" y="165"/>
                  </a:lnTo>
                  <a:lnTo>
                    <a:pt x="201" y="145"/>
                  </a:lnTo>
                  <a:lnTo>
                    <a:pt x="207" y="126"/>
                  </a:lnTo>
                  <a:lnTo>
                    <a:pt x="211" y="106"/>
                  </a:lnTo>
                  <a:lnTo>
                    <a:pt x="207" y="83"/>
                  </a:lnTo>
                  <a:lnTo>
                    <a:pt x="201" y="66"/>
                  </a:lnTo>
                  <a:lnTo>
                    <a:pt x="191" y="47"/>
                  </a:lnTo>
                  <a:lnTo>
                    <a:pt x="181" y="30"/>
                  </a:lnTo>
                  <a:lnTo>
                    <a:pt x="165" y="20"/>
                  </a:lnTo>
                  <a:lnTo>
                    <a:pt x="145" y="10"/>
                  </a:lnTo>
                  <a:lnTo>
                    <a:pt x="125" y="4"/>
                  </a:lnTo>
                  <a:lnTo>
                    <a:pt x="105" y="0"/>
                  </a:lnTo>
                  <a:lnTo>
                    <a:pt x="86" y="4"/>
                  </a:lnTo>
                  <a:lnTo>
                    <a:pt x="66" y="10"/>
                  </a:lnTo>
                  <a:lnTo>
                    <a:pt x="46" y="20"/>
                  </a:lnTo>
                  <a:lnTo>
                    <a:pt x="33" y="30"/>
                  </a:lnTo>
                  <a:lnTo>
                    <a:pt x="20" y="47"/>
                  </a:lnTo>
                  <a:lnTo>
                    <a:pt x="10" y="66"/>
                  </a:lnTo>
                  <a:lnTo>
                    <a:pt x="3" y="83"/>
                  </a:lnTo>
                  <a:lnTo>
                    <a:pt x="0" y="106"/>
                  </a:lnTo>
                  <a:lnTo>
                    <a:pt x="3" y="126"/>
                  </a:lnTo>
                  <a:lnTo>
                    <a:pt x="10" y="145"/>
                  </a:lnTo>
                  <a:lnTo>
                    <a:pt x="20" y="165"/>
                  </a:lnTo>
                  <a:lnTo>
                    <a:pt x="33" y="178"/>
                  </a:lnTo>
                  <a:lnTo>
                    <a:pt x="46" y="191"/>
                  </a:lnTo>
                  <a:lnTo>
                    <a:pt x="66" y="201"/>
                  </a:lnTo>
                  <a:lnTo>
                    <a:pt x="86" y="208"/>
                  </a:lnTo>
                  <a:lnTo>
                    <a:pt x="105" y="211"/>
                  </a:lnTo>
                  <a:close/>
                </a:path>
              </a:pathLst>
            </a:custGeom>
            <a:noFill/>
            <a:ln w="11113">
              <a:solidFill>
                <a:srgbClr val="33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Freeform 38"/>
            <p:cNvSpPr>
              <a:spLocks/>
            </p:cNvSpPr>
            <p:nvPr/>
          </p:nvSpPr>
          <p:spPr bwMode="auto">
            <a:xfrm>
              <a:off x="3469" y="2840"/>
              <a:ext cx="66" cy="92"/>
            </a:xfrm>
            <a:custGeom>
              <a:avLst/>
              <a:gdLst/>
              <a:ahLst/>
              <a:cxnLst>
                <a:cxn ang="0">
                  <a:pos x="30" y="29"/>
                </a:cxn>
                <a:cxn ang="0">
                  <a:pos x="46" y="0"/>
                </a:cxn>
                <a:cxn ang="0">
                  <a:pos x="46" y="3"/>
                </a:cxn>
                <a:cxn ang="0">
                  <a:pos x="53" y="46"/>
                </a:cxn>
                <a:cxn ang="0">
                  <a:pos x="66" y="92"/>
                </a:cxn>
                <a:cxn ang="0">
                  <a:pos x="37" y="55"/>
                </a:cxn>
                <a:cxn ang="0">
                  <a:pos x="0" y="29"/>
                </a:cxn>
                <a:cxn ang="0">
                  <a:pos x="0" y="26"/>
                </a:cxn>
                <a:cxn ang="0">
                  <a:pos x="30" y="29"/>
                </a:cxn>
              </a:cxnLst>
              <a:rect l="0" t="0" r="r" b="b"/>
              <a:pathLst>
                <a:path w="66" h="92">
                  <a:moveTo>
                    <a:pt x="30" y="29"/>
                  </a:moveTo>
                  <a:lnTo>
                    <a:pt x="46" y="0"/>
                  </a:lnTo>
                  <a:lnTo>
                    <a:pt x="46" y="3"/>
                  </a:lnTo>
                  <a:lnTo>
                    <a:pt x="53" y="46"/>
                  </a:lnTo>
                  <a:lnTo>
                    <a:pt x="66" y="92"/>
                  </a:lnTo>
                  <a:lnTo>
                    <a:pt x="37" y="55"/>
                  </a:lnTo>
                  <a:lnTo>
                    <a:pt x="0" y="29"/>
                  </a:lnTo>
                  <a:lnTo>
                    <a:pt x="0" y="26"/>
                  </a:lnTo>
                  <a:lnTo>
                    <a:pt x="30" y="29"/>
                  </a:lnTo>
                  <a:close/>
                </a:path>
              </a:pathLst>
            </a:custGeom>
            <a:solidFill>
              <a:srgbClr val="3333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Line 39"/>
            <p:cNvSpPr>
              <a:spLocks noChangeShapeType="1"/>
            </p:cNvSpPr>
            <p:nvPr/>
          </p:nvSpPr>
          <p:spPr bwMode="auto">
            <a:xfrm>
              <a:off x="3397" y="2688"/>
              <a:ext cx="109" cy="184"/>
            </a:xfrm>
            <a:prstGeom prst="line">
              <a:avLst/>
            </a:prstGeom>
            <a:noFill/>
            <a:ln w="20638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Rectangle 40"/>
            <p:cNvSpPr>
              <a:spLocks noChangeArrowheads="1"/>
            </p:cNvSpPr>
            <p:nvPr/>
          </p:nvSpPr>
          <p:spPr bwMode="auto">
            <a:xfrm>
              <a:off x="3059" y="2953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I</a:t>
              </a:r>
              <a:endParaRPr lang="en-US" sz="2000"/>
            </a:p>
          </p:txBody>
        </p:sp>
        <p:sp>
          <p:nvSpPr>
            <p:cNvPr id="13353" name="Rectangle 41"/>
            <p:cNvSpPr>
              <a:spLocks noChangeArrowheads="1"/>
            </p:cNvSpPr>
            <p:nvPr/>
          </p:nvSpPr>
          <p:spPr bwMode="auto">
            <a:xfrm>
              <a:off x="3546" y="2953"/>
              <a:ext cx="4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J</a:t>
              </a:r>
              <a:endParaRPr lang="en-US" sz="2000"/>
            </a:p>
          </p:txBody>
        </p:sp>
        <p:sp>
          <p:nvSpPr>
            <p:cNvPr id="13354" name="Line 42"/>
            <p:cNvSpPr>
              <a:spLocks noChangeShapeType="1"/>
            </p:cNvSpPr>
            <p:nvPr/>
          </p:nvSpPr>
          <p:spPr bwMode="auto">
            <a:xfrm flipH="1">
              <a:off x="3180" y="2688"/>
              <a:ext cx="108" cy="188"/>
            </a:xfrm>
            <a:prstGeom prst="line">
              <a:avLst/>
            </a:prstGeom>
            <a:noFill/>
            <a:ln w="20638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Freeform 43"/>
            <p:cNvSpPr>
              <a:spLocks/>
            </p:cNvSpPr>
            <p:nvPr/>
          </p:nvSpPr>
          <p:spPr bwMode="auto">
            <a:xfrm>
              <a:off x="3147" y="2843"/>
              <a:ext cx="66" cy="92"/>
            </a:xfrm>
            <a:custGeom>
              <a:avLst/>
              <a:gdLst/>
              <a:ahLst/>
              <a:cxnLst>
                <a:cxn ang="0">
                  <a:pos x="36" y="29"/>
                </a:cxn>
                <a:cxn ang="0">
                  <a:pos x="66" y="26"/>
                </a:cxn>
                <a:cxn ang="0">
                  <a:pos x="66" y="29"/>
                </a:cxn>
                <a:cxn ang="0">
                  <a:pos x="33" y="56"/>
                </a:cxn>
                <a:cxn ang="0">
                  <a:pos x="0" y="92"/>
                </a:cxn>
                <a:cxn ang="0">
                  <a:pos x="13" y="46"/>
                </a:cxn>
                <a:cxn ang="0">
                  <a:pos x="20" y="3"/>
                </a:cxn>
                <a:cxn ang="0">
                  <a:pos x="23" y="0"/>
                </a:cxn>
                <a:cxn ang="0">
                  <a:pos x="36" y="29"/>
                </a:cxn>
              </a:cxnLst>
              <a:rect l="0" t="0" r="r" b="b"/>
              <a:pathLst>
                <a:path w="66" h="92">
                  <a:moveTo>
                    <a:pt x="36" y="29"/>
                  </a:moveTo>
                  <a:lnTo>
                    <a:pt x="66" y="26"/>
                  </a:lnTo>
                  <a:lnTo>
                    <a:pt x="66" y="29"/>
                  </a:lnTo>
                  <a:lnTo>
                    <a:pt x="33" y="56"/>
                  </a:lnTo>
                  <a:lnTo>
                    <a:pt x="0" y="92"/>
                  </a:lnTo>
                  <a:lnTo>
                    <a:pt x="13" y="46"/>
                  </a:lnTo>
                  <a:lnTo>
                    <a:pt x="20" y="3"/>
                  </a:lnTo>
                  <a:lnTo>
                    <a:pt x="23" y="0"/>
                  </a:lnTo>
                  <a:lnTo>
                    <a:pt x="36" y="29"/>
                  </a:lnTo>
                  <a:close/>
                </a:path>
              </a:pathLst>
            </a:custGeom>
            <a:solidFill>
              <a:srgbClr val="3333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Rectangle 44"/>
            <p:cNvSpPr>
              <a:spLocks noChangeArrowheads="1"/>
            </p:cNvSpPr>
            <p:nvPr/>
          </p:nvSpPr>
          <p:spPr bwMode="auto">
            <a:xfrm>
              <a:off x="2034" y="2937"/>
              <a:ext cx="8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H</a:t>
              </a:r>
              <a:endParaRPr lang="en-US" sz="2000"/>
            </a:p>
          </p:txBody>
        </p:sp>
        <p:sp>
          <p:nvSpPr>
            <p:cNvPr id="13357" name="Freeform 45"/>
            <p:cNvSpPr>
              <a:spLocks/>
            </p:cNvSpPr>
            <p:nvPr/>
          </p:nvSpPr>
          <p:spPr bwMode="auto">
            <a:xfrm>
              <a:off x="1957" y="2918"/>
              <a:ext cx="211" cy="211"/>
            </a:xfrm>
            <a:custGeom>
              <a:avLst/>
              <a:gdLst/>
              <a:ahLst/>
              <a:cxnLst>
                <a:cxn ang="0">
                  <a:pos x="105" y="211"/>
                </a:cxn>
                <a:cxn ang="0">
                  <a:pos x="125" y="208"/>
                </a:cxn>
                <a:cxn ang="0">
                  <a:pos x="145" y="201"/>
                </a:cxn>
                <a:cxn ang="0">
                  <a:pos x="165" y="191"/>
                </a:cxn>
                <a:cxn ang="0">
                  <a:pos x="181" y="178"/>
                </a:cxn>
                <a:cxn ang="0">
                  <a:pos x="191" y="165"/>
                </a:cxn>
                <a:cxn ang="0">
                  <a:pos x="201" y="145"/>
                </a:cxn>
                <a:cxn ang="0">
                  <a:pos x="207" y="126"/>
                </a:cxn>
                <a:cxn ang="0">
                  <a:pos x="211" y="106"/>
                </a:cxn>
                <a:cxn ang="0">
                  <a:pos x="207" y="83"/>
                </a:cxn>
                <a:cxn ang="0">
                  <a:pos x="201" y="66"/>
                </a:cxn>
                <a:cxn ang="0">
                  <a:pos x="191" y="47"/>
                </a:cxn>
                <a:cxn ang="0">
                  <a:pos x="181" y="30"/>
                </a:cxn>
                <a:cxn ang="0">
                  <a:pos x="165" y="20"/>
                </a:cxn>
                <a:cxn ang="0">
                  <a:pos x="145" y="10"/>
                </a:cxn>
                <a:cxn ang="0">
                  <a:pos x="125" y="4"/>
                </a:cxn>
                <a:cxn ang="0">
                  <a:pos x="105" y="0"/>
                </a:cxn>
                <a:cxn ang="0">
                  <a:pos x="86" y="4"/>
                </a:cxn>
                <a:cxn ang="0">
                  <a:pos x="66" y="10"/>
                </a:cxn>
                <a:cxn ang="0">
                  <a:pos x="46" y="20"/>
                </a:cxn>
                <a:cxn ang="0">
                  <a:pos x="33" y="30"/>
                </a:cxn>
                <a:cxn ang="0">
                  <a:pos x="20" y="47"/>
                </a:cxn>
                <a:cxn ang="0">
                  <a:pos x="10" y="66"/>
                </a:cxn>
                <a:cxn ang="0">
                  <a:pos x="3" y="83"/>
                </a:cxn>
                <a:cxn ang="0">
                  <a:pos x="0" y="106"/>
                </a:cxn>
                <a:cxn ang="0">
                  <a:pos x="3" y="126"/>
                </a:cxn>
                <a:cxn ang="0">
                  <a:pos x="10" y="145"/>
                </a:cxn>
                <a:cxn ang="0">
                  <a:pos x="20" y="165"/>
                </a:cxn>
                <a:cxn ang="0">
                  <a:pos x="33" y="178"/>
                </a:cxn>
                <a:cxn ang="0">
                  <a:pos x="46" y="191"/>
                </a:cxn>
                <a:cxn ang="0">
                  <a:pos x="66" y="201"/>
                </a:cxn>
                <a:cxn ang="0">
                  <a:pos x="86" y="208"/>
                </a:cxn>
                <a:cxn ang="0">
                  <a:pos x="105" y="211"/>
                </a:cxn>
              </a:cxnLst>
              <a:rect l="0" t="0" r="r" b="b"/>
              <a:pathLst>
                <a:path w="211" h="211">
                  <a:moveTo>
                    <a:pt x="105" y="211"/>
                  </a:moveTo>
                  <a:lnTo>
                    <a:pt x="125" y="208"/>
                  </a:lnTo>
                  <a:lnTo>
                    <a:pt x="145" y="201"/>
                  </a:lnTo>
                  <a:lnTo>
                    <a:pt x="165" y="191"/>
                  </a:lnTo>
                  <a:lnTo>
                    <a:pt x="181" y="178"/>
                  </a:lnTo>
                  <a:lnTo>
                    <a:pt x="191" y="165"/>
                  </a:lnTo>
                  <a:lnTo>
                    <a:pt x="201" y="145"/>
                  </a:lnTo>
                  <a:lnTo>
                    <a:pt x="207" y="126"/>
                  </a:lnTo>
                  <a:lnTo>
                    <a:pt x="211" y="106"/>
                  </a:lnTo>
                  <a:lnTo>
                    <a:pt x="207" y="83"/>
                  </a:lnTo>
                  <a:lnTo>
                    <a:pt x="201" y="66"/>
                  </a:lnTo>
                  <a:lnTo>
                    <a:pt x="191" y="47"/>
                  </a:lnTo>
                  <a:lnTo>
                    <a:pt x="181" y="30"/>
                  </a:lnTo>
                  <a:lnTo>
                    <a:pt x="165" y="20"/>
                  </a:lnTo>
                  <a:lnTo>
                    <a:pt x="145" y="10"/>
                  </a:lnTo>
                  <a:lnTo>
                    <a:pt x="125" y="4"/>
                  </a:lnTo>
                  <a:lnTo>
                    <a:pt x="105" y="0"/>
                  </a:lnTo>
                  <a:lnTo>
                    <a:pt x="86" y="4"/>
                  </a:lnTo>
                  <a:lnTo>
                    <a:pt x="66" y="10"/>
                  </a:lnTo>
                  <a:lnTo>
                    <a:pt x="46" y="20"/>
                  </a:lnTo>
                  <a:lnTo>
                    <a:pt x="33" y="30"/>
                  </a:lnTo>
                  <a:lnTo>
                    <a:pt x="20" y="47"/>
                  </a:lnTo>
                  <a:lnTo>
                    <a:pt x="10" y="66"/>
                  </a:lnTo>
                  <a:lnTo>
                    <a:pt x="3" y="83"/>
                  </a:lnTo>
                  <a:lnTo>
                    <a:pt x="0" y="106"/>
                  </a:lnTo>
                  <a:lnTo>
                    <a:pt x="3" y="126"/>
                  </a:lnTo>
                  <a:lnTo>
                    <a:pt x="10" y="145"/>
                  </a:lnTo>
                  <a:lnTo>
                    <a:pt x="20" y="165"/>
                  </a:lnTo>
                  <a:lnTo>
                    <a:pt x="33" y="178"/>
                  </a:lnTo>
                  <a:lnTo>
                    <a:pt x="46" y="191"/>
                  </a:lnTo>
                  <a:lnTo>
                    <a:pt x="66" y="201"/>
                  </a:lnTo>
                  <a:lnTo>
                    <a:pt x="86" y="208"/>
                  </a:lnTo>
                  <a:lnTo>
                    <a:pt x="105" y="211"/>
                  </a:lnTo>
                  <a:close/>
                </a:path>
              </a:pathLst>
            </a:custGeom>
            <a:noFill/>
            <a:ln w="11113">
              <a:solidFill>
                <a:srgbClr val="33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8" name="Line 46"/>
            <p:cNvSpPr>
              <a:spLocks noChangeShapeType="1"/>
            </p:cNvSpPr>
            <p:nvPr/>
          </p:nvSpPr>
          <p:spPr bwMode="auto">
            <a:xfrm flipH="1">
              <a:off x="2148" y="2688"/>
              <a:ext cx="108" cy="188"/>
            </a:xfrm>
            <a:prstGeom prst="line">
              <a:avLst/>
            </a:prstGeom>
            <a:noFill/>
            <a:ln w="20638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Freeform 47"/>
            <p:cNvSpPr>
              <a:spLocks/>
            </p:cNvSpPr>
            <p:nvPr/>
          </p:nvSpPr>
          <p:spPr bwMode="auto">
            <a:xfrm>
              <a:off x="2115" y="2843"/>
              <a:ext cx="66" cy="92"/>
            </a:xfrm>
            <a:custGeom>
              <a:avLst/>
              <a:gdLst/>
              <a:ahLst/>
              <a:cxnLst>
                <a:cxn ang="0">
                  <a:pos x="36" y="29"/>
                </a:cxn>
                <a:cxn ang="0">
                  <a:pos x="66" y="26"/>
                </a:cxn>
                <a:cxn ang="0">
                  <a:pos x="66" y="29"/>
                </a:cxn>
                <a:cxn ang="0">
                  <a:pos x="33" y="56"/>
                </a:cxn>
                <a:cxn ang="0">
                  <a:pos x="0" y="92"/>
                </a:cxn>
                <a:cxn ang="0">
                  <a:pos x="13" y="46"/>
                </a:cxn>
                <a:cxn ang="0">
                  <a:pos x="20" y="3"/>
                </a:cxn>
                <a:cxn ang="0">
                  <a:pos x="23" y="0"/>
                </a:cxn>
                <a:cxn ang="0">
                  <a:pos x="36" y="29"/>
                </a:cxn>
              </a:cxnLst>
              <a:rect l="0" t="0" r="r" b="b"/>
              <a:pathLst>
                <a:path w="66" h="92">
                  <a:moveTo>
                    <a:pt x="36" y="29"/>
                  </a:moveTo>
                  <a:lnTo>
                    <a:pt x="66" y="26"/>
                  </a:lnTo>
                  <a:lnTo>
                    <a:pt x="66" y="29"/>
                  </a:lnTo>
                  <a:lnTo>
                    <a:pt x="33" y="56"/>
                  </a:lnTo>
                  <a:lnTo>
                    <a:pt x="0" y="92"/>
                  </a:lnTo>
                  <a:lnTo>
                    <a:pt x="13" y="46"/>
                  </a:lnTo>
                  <a:lnTo>
                    <a:pt x="20" y="3"/>
                  </a:lnTo>
                  <a:lnTo>
                    <a:pt x="23" y="0"/>
                  </a:lnTo>
                  <a:lnTo>
                    <a:pt x="36" y="29"/>
                  </a:lnTo>
                  <a:close/>
                </a:path>
              </a:pathLst>
            </a:custGeom>
            <a:solidFill>
              <a:srgbClr val="3333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405" name="Group 93"/>
          <p:cNvGrpSpPr>
            <a:grpSpLocks/>
          </p:cNvGrpSpPr>
          <p:nvPr/>
        </p:nvGrpSpPr>
        <p:grpSpPr bwMode="auto">
          <a:xfrm>
            <a:off x="4343400" y="3109913"/>
            <a:ext cx="3124200" cy="2376487"/>
            <a:chOff x="2736" y="1959"/>
            <a:chExt cx="1968" cy="1497"/>
          </a:xfrm>
        </p:grpSpPr>
        <p:grpSp>
          <p:nvGrpSpPr>
            <p:cNvPr id="13361" name="Group 49"/>
            <p:cNvGrpSpPr>
              <a:grpSpLocks/>
            </p:cNvGrpSpPr>
            <p:nvPr/>
          </p:nvGrpSpPr>
          <p:grpSpPr bwMode="auto">
            <a:xfrm>
              <a:off x="2736" y="1959"/>
              <a:ext cx="1700" cy="1322"/>
              <a:chOff x="1907" y="1733"/>
              <a:chExt cx="1700" cy="1322"/>
            </a:xfrm>
          </p:grpSpPr>
          <p:sp>
            <p:nvSpPr>
              <p:cNvPr id="13362" name="Rectangle 50"/>
              <p:cNvSpPr>
                <a:spLocks noChangeArrowheads="1"/>
              </p:cNvSpPr>
              <p:nvPr/>
            </p:nvSpPr>
            <p:spPr bwMode="auto">
              <a:xfrm>
                <a:off x="2733" y="2863"/>
                <a:ext cx="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en-US" sz="2000"/>
              </a:p>
            </p:txBody>
          </p:sp>
          <p:grpSp>
            <p:nvGrpSpPr>
              <p:cNvPr id="13363" name="Group 51"/>
              <p:cNvGrpSpPr>
                <a:grpSpLocks/>
              </p:cNvGrpSpPr>
              <p:nvPr/>
            </p:nvGrpSpPr>
            <p:grpSpPr bwMode="auto">
              <a:xfrm>
                <a:off x="1907" y="1733"/>
                <a:ext cx="1700" cy="1210"/>
                <a:chOff x="1907" y="1733"/>
                <a:chExt cx="1700" cy="1210"/>
              </a:xfrm>
            </p:grpSpPr>
            <p:sp>
              <p:nvSpPr>
                <p:cNvPr id="13364" name="Freeform 52"/>
                <p:cNvSpPr>
                  <a:spLocks/>
                </p:cNvSpPr>
                <p:nvPr/>
              </p:nvSpPr>
              <p:spPr bwMode="auto">
                <a:xfrm>
                  <a:off x="3397" y="2581"/>
                  <a:ext cx="210" cy="211"/>
                </a:xfrm>
                <a:custGeom>
                  <a:avLst/>
                  <a:gdLst/>
                  <a:ahLst/>
                  <a:cxnLst>
                    <a:cxn ang="0">
                      <a:pos x="105" y="211"/>
                    </a:cxn>
                    <a:cxn ang="0">
                      <a:pos x="128" y="208"/>
                    </a:cxn>
                    <a:cxn ang="0">
                      <a:pos x="148" y="201"/>
                    </a:cxn>
                    <a:cxn ang="0">
                      <a:pos x="164" y="191"/>
                    </a:cxn>
                    <a:cxn ang="0">
                      <a:pos x="181" y="178"/>
                    </a:cxn>
                    <a:cxn ang="0">
                      <a:pos x="194" y="165"/>
                    </a:cxn>
                    <a:cxn ang="0">
                      <a:pos x="204" y="145"/>
                    </a:cxn>
                    <a:cxn ang="0">
                      <a:pos x="207" y="126"/>
                    </a:cxn>
                    <a:cxn ang="0">
                      <a:pos x="210" y="106"/>
                    </a:cxn>
                    <a:cxn ang="0">
                      <a:pos x="207" y="83"/>
                    </a:cxn>
                    <a:cxn ang="0">
                      <a:pos x="204" y="66"/>
                    </a:cxn>
                    <a:cxn ang="0">
                      <a:pos x="194" y="47"/>
                    </a:cxn>
                    <a:cxn ang="0">
                      <a:pos x="181" y="30"/>
                    </a:cxn>
                    <a:cxn ang="0">
                      <a:pos x="164" y="20"/>
                    </a:cxn>
                    <a:cxn ang="0">
                      <a:pos x="148" y="10"/>
                    </a:cxn>
                    <a:cxn ang="0">
                      <a:pos x="128" y="4"/>
                    </a:cxn>
                    <a:cxn ang="0">
                      <a:pos x="105" y="0"/>
                    </a:cxn>
                    <a:cxn ang="0">
                      <a:pos x="85" y="4"/>
                    </a:cxn>
                    <a:cxn ang="0">
                      <a:pos x="66" y="10"/>
                    </a:cxn>
                    <a:cxn ang="0">
                      <a:pos x="46" y="20"/>
                    </a:cxn>
                    <a:cxn ang="0">
                      <a:pos x="33" y="30"/>
                    </a:cxn>
                    <a:cxn ang="0">
                      <a:pos x="20" y="47"/>
                    </a:cxn>
                    <a:cxn ang="0">
                      <a:pos x="10" y="66"/>
                    </a:cxn>
                    <a:cxn ang="0">
                      <a:pos x="3" y="83"/>
                    </a:cxn>
                    <a:cxn ang="0">
                      <a:pos x="0" y="106"/>
                    </a:cxn>
                    <a:cxn ang="0">
                      <a:pos x="3" y="126"/>
                    </a:cxn>
                    <a:cxn ang="0">
                      <a:pos x="10" y="145"/>
                    </a:cxn>
                    <a:cxn ang="0">
                      <a:pos x="20" y="165"/>
                    </a:cxn>
                    <a:cxn ang="0">
                      <a:pos x="33" y="178"/>
                    </a:cxn>
                    <a:cxn ang="0">
                      <a:pos x="46" y="191"/>
                    </a:cxn>
                    <a:cxn ang="0">
                      <a:pos x="66" y="201"/>
                    </a:cxn>
                    <a:cxn ang="0">
                      <a:pos x="85" y="208"/>
                    </a:cxn>
                    <a:cxn ang="0">
                      <a:pos x="105" y="211"/>
                    </a:cxn>
                  </a:cxnLst>
                  <a:rect l="0" t="0" r="r" b="b"/>
                  <a:pathLst>
                    <a:path w="210" h="211">
                      <a:moveTo>
                        <a:pt x="105" y="211"/>
                      </a:moveTo>
                      <a:lnTo>
                        <a:pt x="128" y="208"/>
                      </a:lnTo>
                      <a:lnTo>
                        <a:pt x="148" y="201"/>
                      </a:lnTo>
                      <a:lnTo>
                        <a:pt x="164" y="191"/>
                      </a:lnTo>
                      <a:lnTo>
                        <a:pt x="181" y="178"/>
                      </a:lnTo>
                      <a:lnTo>
                        <a:pt x="194" y="165"/>
                      </a:lnTo>
                      <a:lnTo>
                        <a:pt x="204" y="145"/>
                      </a:lnTo>
                      <a:lnTo>
                        <a:pt x="207" y="126"/>
                      </a:lnTo>
                      <a:lnTo>
                        <a:pt x="210" y="106"/>
                      </a:lnTo>
                      <a:lnTo>
                        <a:pt x="207" y="83"/>
                      </a:lnTo>
                      <a:lnTo>
                        <a:pt x="204" y="66"/>
                      </a:lnTo>
                      <a:lnTo>
                        <a:pt x="194" y="47"/>
                      </a:lnTo>
                      <a:lnTo>
                        <a:pt x="181" y="30"/>
                      </a:lnTo>
                      <a:lnTo>
                        <a:pt x="164" y="20"/>
                      </a:lnTo>
                      <a:lnTo>
                        <a:pt x="148" y="10"/>
                      </a:lnTo>
                      <a:lnTo>
                        <a:pt x="128" y="4"/>
                      </a:lnTo>
                      <a:lnTo>
                        <a:pt x="105" y="0"/>
                      </a:lnTo>
                      <a:lnTo>
                        <a:pt x="85" y="4"/>
                      </a:lnTo>
                      <a:lnTo>
                        <a:pt x="66" y="10"/>
                      </a:lnTo>
                      <a:lnTo>
                        <a:pt x="46" y="20"/>
                      </a:lnTo>
                      <a:lnTo>
                        <a:pt x="33" y="30"/>
                      </a:lnTo>
                      <a:lnTo>
                        <a:pt x="20" y="47"/>
                      </a:lnTo>
                      <a:lnTo>
                        <a:pt x="10" y="66"/>
                      </a:lnTo>
                      <a:lnTo>
                        <a:pt x="3" y="83"/>
                      </a:lnTo>
                      <a:lnTo>
                        <a:pt x="0" y="106"/>
                      </a:lnTo>
                      <a:lnTo>
                        <a:pt x="3" y="126"/>
                      </a:lnTo>
                      <a:lnTo>
                        <a:pt x="10" y="145"/>
                      </a:lnTo>
                      <a:lnTo>
                        <a:pt x="20" y="165"/>
                      </a:lnTo>
                      <a:lnTo>
                        <a:pt x="33" y="178"/>
                      </a:lnTo>
                      <a:lnTo>
                        <a:pt x="46" y="191"/>
                      </a:lnTo>
                      <a:lnTo>
                        <a:pt x="66" y="201"/>
                      </a:lnTo>
                      <a:lnTo>
                        <a:pt x="85" y="208"/>
                      </a:lnTo>
                      <a:lnTo>
                        <a:pt x="105" y="211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5" name="Freeform 53"/>
                <p:cNvSpPr>
                  <a:spLocks/>
                </p:cNvSpPr>
                <p:nvPr/>
              </p:nvSpPr>
              <p:spPr bwMode="auto">
                <a:xfrm>
                  <a:off x="2900" y="2581"/>
                  <a:ext cx="211" cy="211"/>
                </a:xfrm>
                <a:custGeom>
                  <a:avLst/>
                  <a:gdLst/>
                  <a:ahLst/>
                  <a:cxnLst>
                    <a:cxn ang="0">
                      <a:pos x="105" y="211"/>
                    </a:cxn>
                    <a:cxn ang="0">
                      <a:pos x="125" y="208"/>
                    </a:cxn>
                    <a:cxn ang="0">
                      <a:pos x="145" y="201"/>
                    </a:cxn>
                    <a:cxn ang="0">
                      <a:pos x="165" y="191"/>
                    </a:cxn>
                    <a:cxn ang="0">
                      <a:pos x="181" y="178"/>
                    </a:cxn>
                    <a:cxn ang="0">
                      <a:pos x="191" y="165"/>
                    </a:cxn>
                    <a:cxn ang="0">
                      <a:pos x="201" y="145"/>
                    </a:cxn>
                    <a:cxn ang="0">
                      <a:pos x="207" y="126"/>
                    </a:cxn>
                    <a:cxn ang="0">
                      <a:pos x="211" y="106"/>
                    </a:cxn>
                    <a:cxn ang="0">
                      <a:pos x="207" y="83"/>
                    </a:cxn>
                    <a:cxn ang="0">
                      <a:pos x="201" y="66"/>
                    </a:cxn>
                    <a:cxn ang="0">
                      <a:pos x="191" y="47"/>
                    </a:cxn>
                    <a:cxn ang="0">
                      <a:pos x="181" y="30"/>
                    </a:cxn>
                    <a:cxn ang="0">
                      <a:pos x="165" y="20"/>
                    </a:cxn>
                    <a:cxn ang="0">
                      <a:pos x="145" y="10"/>
                    </a:cxn>
                    <a:cxn ang="0">
                      <a:pos x="125" y="4"/>
                    </a:cxn>
                    <a:cxn ang="0">
                      <a:pos x="105" y="0"/>
                    </a:cxn>
                    <a:cxn ang="0">
                      <a:pos x="86" y="4"/>
                    </a:cxn>
                    <a:cxn ang="0">
                      <a:pos x="66" y="10"/>
                    </a:cxn>
                    <a:cxn ang="0">
                      <a:pos x="46" y="20"/>
                    </a:cxn>
                    <a:cxn ang="0">
                      <a:pos x="33" y="30"/>
                    </a:cxn>
                    <a:cxn ang="0">
                      <a:pos x="20" y="47"/>
                    </a:cxn>
                    <a:cxn ang="0">
                      <a:pos x="10" y="66"/>
                    </a:cxn>
                    <a:cxn ang="0">
                      <a:pos x="3" y="83"/>
                    </a:cxn>
                    <a:cxn ang="0">
                      <a:pos x="0" y="106"/>
                    </a:cxn>
                    <a:cxn ang="0">
                      <a:pos x="3" y="126"/>
                    </a:cxn>
                    <a:cxn ang="0">
                      <a:pos x="10" y="145"/>
                    </a:cxn>
                    <a:cxn ang="0">
                      <a:pos x="20" y="165"/>
                    </a:cxn>
                    <a:cxn ang="0">
                      <a:pos x="33" y="178"/>
                    </a:cxn>
                    <a:cxn ang="0">
                      <a:pos x="46" y="191"/>
                    </a:cxn>
                    <a:cxn ang="0">
                      <a:pos x="66" y="201"/>
                    </a:cxn>
                    <a:cxn ang="0">
                      <a:pos x="86" y="208"/>
                    </a:cxn>
                    <a:cxn ang="0">
                      <a:pos x="105" y="211"/>
                    </a:cxn>
                  </a:cxnLst>
                  <a:rect l="0" t="0" r="r" b="b"/>
                  <a:pathLst>
                    <a:path w="211" h="211">
                      <a:moveTo>
                        <a:pt x="105" y="211"/>
                      </a:moveTo>
                      <a:lnTo>
                        <a:pt x="125" y="208"/>
                      </a:lnTo>
                      <a:lnTo>
                        <a:pt x="145" y="201"/>
                      </a:lnTo>
                      <a:lnTo>
                        <a:pt x="165" y="191"/>
                      </a:lnTo>
                      <a:lnTo>
                        <a:pt x="181" y="178"/>
                      </a:lnTo>
                      <a:lnTo>
                        <a:pt x="191" y="165"/>
                      </a:lnTo>
                      <a:lnTo>
                        <a:pt x="201" y="145"/>
                      </a:lnTo>
                      <a:lnTo>
                        <a:pt x="207" y="126"/>
                      </a:lnTo>
                      <a:lnTo>
                        <a:pt x="211" y="106"/>
                      </a:lnTo>
                      <a:lnTo>
                        <a:pt x="207" y="83"/>
                      </a:lnTo>
                      <a:lnTo>
                        <a:pt x="201" y="66"/>
                      </a:lnTo>
                      <a:lnTo>
                        <a:pt x="191" y="47"/>
                      </a:lnTo>
                      <a:lnTo>
                        <a:pt x="181" y="30"/>
                      </a:lnTo>
                      <a:lnTo>
                        <a:pt x="165" y="20"/>
                      </a:lnTo>
                      <a:lnTo>
                        <a:pt x="145" y="10"/>
                      </a:lnTo>
                      <a:lnTo>
                        <a:pt x="125" y="4"/>
                      </a:lnTo>
                      <a:lnTo>
                        <a:pt x="105" y="0"/>
                      </a:lnTo>
                      <a:lnTo>
                        <a:pt x="86" y="4"/>
                      </a:lnTo>
                      <a:lnTo>
                        <a:pt x="66" y="10"/>
                      </a:lnTo>
                      <a:lnTo>
                        <a:pt x="46" y="20"/>
                      </a:lnTo>
                      <a:lnTo>
                        <a:pt x="33" y="30"/>
                      </a:lnTo>
                      <a:lnTo>
                        <a:pt x="20" y="47"/>
                      </a:lnTo>
                      <a:lnTo>
                        <a:pt x="10" y="66"/>
                      </a:lnTo>
                      <a:lnTo>
                        <a:pt x="3" y="83"/>
                      </a:lnTo>
                      <a:lnTo>
                        <a:pt x="0" y="106"/>
                      </a:lnTo>
                      <a:lnTo>
                        <a:pt x="3" y="126"/>
                      </a:lnTo>
                      <a:lnTo>
                        <a:pt x="10" y="145"/>
                      </a:lnTo>
                      <a:lnTo>
                        <a:pt x="20" y="165"/>
                      </a:lnTo>
                      <a:lnTo>
                        <a:pt x="33" y="178"/>
                      </a:lnTo>
                      <a:lnTo>
                        <a:pt x="46" y="191"/>
                      </a:lnTo>
                      <a:lnTo>
                        <a:pt x="66" y="201"/>
                      </a:lnTo>
                      <a:lnTo>
                        <a:pt x="86" y="208"/>
                      </a:lnTo>
                      <a:lnTo>
                        <a:pt x="105" y="211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6" name="Freeform 54"/>
                <p:cNvSpPr>
                  <a:spLocks/>
                </p:cNvSpPr>
                <p:nvPr/>
              </p:nvSpPr>
              <p:spPr bwMode="auto">
                <a:xfrm>
                  <a:off x="2403" y="2581"/>
                  <a:ext cx="211" cy="211"/>
                </a:xfrm>
                <a:custGeom>
                  <a:avLst/>
                  <a:gdLst/>
                  <a:ahLst/>
                  <a:cxnLst>
                    <a:cxn ang="0">
                      <a:pos x="106" y="211"/>
                    </a:cxn>
                    <a:cxn ang="0">
                      <a:pos x="125" y="208"/>
                    </a:cxn>
                    <a:cxn ang="0">
                      <a:pos x="145" y="201"/>
                    </a:cxn>
                    <a:cxn ang="0">
                      <a:pos x="165" y="191"/>
                    </a:cxn>
                    <a:cxn ang="0">
                      <a:pos x="178" y="178"/>
                    </a:cxn>
                    <a:cxn ang="0">
                      <a:pos x="191" y="165"/>
                    </a:cxn>
                    <a:cxn ang="0">
                      <a:pos x="201" y="145"/>
                    </a:cxn>
                    <a:cxn ang="0">
                      <a:pos x="208" y="126"/>
                    </a:cxn>
                    <a:cxn ang="0">
                      <a:pos x="211" y="106"/>
                    </a:cxn>
                    <a:cxn ang="0">
                      <a:pos x="208" y="83"/>
                    </a:cxn>
                    <a:cxn ang="0">
                      <a:pos x="201" y="66"/>
                    </a:cxn>
                    <a:cxn ang="0">
                      <a:pos x="191" y="47"/>
                    </a:cxn>
                    <a:cxn ang="0">
                      <a:pos x="178" y="30"/>
                    </a:cxn>
                    <a:cxn ang="0">
                      <a:pos x="165" y="20"/>
                    </a:cxn>
                    <a:cxn ang="0">
                      <a:pos x="145" y="10"/>
                    </a:cxn>
                    <a:cxn ang="0">
                      <a:pos x="125" y="4"/>
                    </a:cxn>
                    <a:cxn ang="0">
                      <a:pos x="106" y="0"/>
                    </a:cxn>
                    <a:cxn ang="0">
                      <a:pos x="83" y="4"/>
                    </a:cxn>
                    <a:cxn ang="0">
                      <a:pos x="63" y="10"/>
                    </a:cxn>
                    <a:cxn ang="0">
                      <a:pos x="46" y="20"/>
                    </a:cxn>
                    <a:cxn ang="0">
                      <a:pos x="30" y="30"/>
                    </a:cxn>
                    <a:cxn ang="0">
                      <a:pos x="17" y="47"/>
                    </a:cxn>
                    <a:cxn ang="0">
                      <a:pos x="7" y="66"/>
                    </a:cxn>
                    <a:cxn ang="0">
                      <a:pos x="4" y="83"/>
                    </a:cxn>
                    <a:cxn ang="0">
                      <a:pos x="0" y="106"/>
                    </a:cxn>
                    <a:cxn ang="0">
                      <a:pos x="4" y="126"/>
                    </a:cxn>
                    <a:cxn ang="0">
                      <a:pos x="7" y="145"/>
                    </a:cxn>
                    <a:cxn ang="0">
                      <a:pos x="17" y="165"/>
                    </a:cxn>
                    <a:cxn ang="0">
                      <a:pos x="30" y="178"/>
                    </a:cxn>
                    <a:cxn ang="0">
                      <a:pos x="46" y="191"/>
                    </a:cxn>
                    <a:cxn ang="0">
                      <a:pos x="63" y="201"/>
                    </a:cxn>
                    <a:cxn ang="0">
                      <a:pos x="83" y="208"/>
                    </a:cxn>
                    <a:cxn ang="0">
                      <a:pos x="106" y="211"/>
                    </a:cxn>
                  </a:cxnLst>
                  <a:rect l="0" t="0" r="r" b="b"/>
                  <a:pathLst>
                    <a:path w="211" h="211">
                      <a:moveTo>
                        <a:pt x="106" y="211"/>
                      </a:moveTo>
                      <a:lnTo>
                        <a:pt x="125" y="208"/>
                      </a:lnTo>
                      <a:lnTo>
                        <a:pt x="145" y="201"/>
                      </a:lnTo>
                      <a:lnTo>
                        <a:pt x="165" y="191"/>
                      </a:lnTo>
                      <a:lnTo>
                        <a:pt x="178" y="178"/>
                      </a:lnTo>
                      <a:lnTo>
                        <a:pt x="191" y="165"/>
                      </a:lnTo>
                      <a:lnTo>
                        <a:pt x="201" y="145"/>
                      </a:lnTo>
                      <a:lnTo>
                        <a:pt x="208" y="126"/>
                      </a:lnTo>
                      <a:lnTo>
                        <a:pt x="211" y="106"/>
                      </a:lnTo>
                      <a:lnTo>
                        <a:pt x="208" y="83"/>
                      </a:lnTo>
                      <a:lnTo>
                        <a:pt x="201" y="66"/>
                      </a:lnTo>
                      <a:lnTo>
                        <a:pt x="191" y="47"/>
                      </a:lnTo>
                      <a:lnTo>
                        <a:pt x="178" y="30"/>
                      </a:lnTo>
                      <a:lnTo>
                        <a:pt x="165" y="20"/>
                      </a:lnTo>
                      <a:lnTo>
                        <a:pt x="145" y="10"/>
                      </a:lnTo>
                      <a:lnTo>
                        <a:pt x="125" y="4"/>
                      </a:lnTo>
                      <a:lnTo>
                        <a:pt x="106" y="0"/>
                      </a:lnTo>
                      <a:lnTo>
                        <a:pt x="83" y="4"/>
                      </a:lnTo>
                      <a:lnTo>
                        <a:pt x="63" y="10"/>
                      </a:lnTo>
                      <a:lnTo>
                        <a:pt x="46" y="20"/>
                      </a:lnTo>
                      <a:lnTo>
                        <a:pt x="30" y="30"/>
                      </a:lnTo>
                      <a:lnTo>
                        <a:pt x="17" y="47"/>
                      </a:lnTo>
                      <a:lnTo>
                        <a:pt x="7" y="66"/>
                      </a:lnTo>
                      <a:lnTo>
                        <a:pt x="4" y="83"/>
                      </a:lnTo>
                      <a:lnTo>
                        <a:pt x="0" y="106"/>
                      </a:lnTo>
                      <a:lnTo>
                        <a:pt x="4" y="126"/>
                      </a:lnTo>
                      <a:lnTo>
                        <a:pt x="7" y="145"/>
                      </a:lnTo>
                      <a:lnTo>
                        <a:pt x="17" y="165"/>
                      </a:lnTo>
                      <a:lnTo>
                        <a:pt x="30" y="178"/>
                      </a:lnTo>
                      <a:lnTo>
                        <a:pt x="46" y="191"/>
                      </a:lnTo>
                      <a:lnTo>
                        <a:pt x="63" y="201"/>
                      </a:lnTo>
                      <a:lnTo>
                        <a:pt x="83" y="208"/>
                      </a:lnTo>
                      <a:lnTo>
                        <a:pt x="106" y="211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7" name="Freeform 55"/>
                <p:cNvSpPr>
                  <a:spLocks/>
                </p:cNvSpPr>
                <p:nvPr/>
              </p:nvSpPr>
              <p:spPr bwMode="auto">
                <a:xfrm>
                  <a:off x="1907" y="2581"/>
                  <a:ext cx="207" cy="211"/>
                </a:xfrm>
                <a:custGeom>
                  <a:avLst/>
                  <a:gdLst/>
                  <a:ahLst/>
                  <a:cxnLst>
                    <a:cxn ang="0">
                      <a:pos x="102" y="211"/>
                    </a:cxn>
                    <a:cxn ang="0">
                      <a:pos x="125" y="208"/>
                    </a:cxn>
                    <a:cxn ang="0">
                      <a:pos x="144" y="201"/>
                    </a:cxn>
                    <a:cxn ang="0">
                      <a:pos x="161" y="191"/>
                    </a:cxn>
                    <a:cxn ang="0">
                      <a:pos x="177" y="178"/>
                    </a:cxn>
                    <a:cxn ang="0">
                      <a:pos x="190" y="165"/>
                    </a:cxn>
                    <a:cxn ang="0">
                      <a:pos x="200" y="145"/>
                    </a:cxn>
                    <a:cxn ang="0">
                      <a:pos x="207" y="126"/>
                    </a:cxn>
                    <a:cxn ang="0">
                      <a:pos x="207" y="106"/>
                    </a:cxn>
                    <a:cxn ang="0">
                      <a:pos x="207" y="83"/>
                    </a:cxn>
                    <a:cxn ang="0">
                      <a:pos x="200" y="66"/>
                    </a:cxn>
                    <a:cxn ang="0">
                      <a:pos x="190" y="47"/>
                    </a:cxn>
                    <a:cxn ang="0">
                      <a:pos x="177" y="30"/>
                    </a:cxn>
                    <a:cxn ang="0">
                      <a:pos x="161" y="20"/>
                    </a:cxn>
                    <a:cxn ang="0">
                      <a:pos x="144" y="10"/>
                    </a:cxn>
                    <a:cxn ang="0">
                      <a:pos x="125" y="4"/>
                    </a:cxn>
                    <a:cxn ang="0">
                      <a:pos x="102" y="0"/>
                    </a:cxn>
                    <a:cxn ang="0">
                      <a:pos x="82" y="4"/>
                    </a:cxn>
                    <a:cxn ang="0">
                      <a:pos x="62" y="10"/>
                    </a:cxn>
                    <a:cxn ang="0">
                      <a:pos x="46" y="20"/>
                    </a:cxn>
                    <a:cxn ang="0">
                      <a:pos x="29" y="30"/>
                    </a:cxn>
                    <a:cxn ang="0">
                      <a:pos x="16" y="47"/>
                    </a:cxn>
                    <a:cxn ang="0">
                      <a:pos x="6" y="66"/>
                    </a:cxn>
                    <a:cxn ang="0">
                      <a:pos x="0" y="83"/>
                    </a:cxn>
                    <a:cxn ang="0">
                      <a:pos x="0" y="106"/>
                    </a:cxn>
                    <a:cxn ang="0">
                      <a:pos x="0" y="126"/>
                    </a:cxn>
                    <a:cxn ang="0">
                      <a:pos x="6" y="145"/>
                    </a:cxn>
                    <a:cxn ang="0">
                      <a:pos x="16" y="165"/>
                    </a:cxn>
                    <a:cxn ang="0">
                      <a:pos x="29" y="178"/>
                    </a:cxn>
                    <a:cxn ang="0">
                      <a:pos x="46" y="191"/>
                    </a:cxn>
                    <a:cxn ang="0">
                      <a:pos x="62" y="201"/>
                    </a:cxn>
                    <a:cxn ang="0">
                      <a:pos x="82" y="208"/>
                    </a:cxn>
                    <a:cxn ang="0">
                      <a:pos x="102" y="211"/>
                    </a:cxn>
                  </a:cxnLst>
                  <a:rect l="0" t="0" r="r" b="b"/>
                  <a:pathLst>
                    <a:path w="207" h="211">
                      <a:moveTo>
                        <a:pt x="102" y="211"/>
                      </a:moveTo>
                      <a:lnTo>
                        <a:pt x="125" y="208"/>
                      </a:lnTo>
                      <a:lnTo>
                        <a:pt x="144" y="201"/>
                      </a:lnTo>
                      <a:lnTo>
                        <a:pt x="161" y="191"/>
                      </a:lnTo>
                      <a:lnTo>
                        <a:pt x="177" y="178"/>
                      </a:lnTo>
                      <a:lnTo>
                        <a:pt x="190" y="165"/>
                      </a:lnTo>
                      <a:lnTo>
                        <a:pt x="200" y="145"/>
                      </a:lnTo>
                      <a:lnTo>
                        <a:pt x="207" y="126"/>
                      </a:lnTo>
                      <a:lnTo>
                        <a:pt x="207" y="106"/>
                      </a:lnTo>
                      <a:lnTo>
                        <a:pt x="207" y="83"/>
                      </a:lnTo>
                      <a:lnTo>
                        <a:pt x="200" y="66"/>
                      </a:lnTo>
                      <a:lnTo>
                        <a:pt x="190" y="47"/>
                      </a:lnTo>
                      <a:lnTo>
                        <a:pt x="177" y="30"/>
                      </a:lnTo>
                      <a:lnTo>
                        <a:pt x="161" y="20"/>
                      </a:lnTo>
                      <a:lnTo>
                        <a:pt x="144" y="10"/>
                      </a:lnTo>
                      <a:lnTo>
                        <a:pt x="125" y="4"/>
                      </a:lnTo>
                      <a:lnTo>
                        <a:pt x="102" y="0"/>
                      </a:lnTo>
                      <a:lnTo>
                        <a:pt x="82" y="4"/>
                      </a:lnTo>
                      <a:lnTo>
                        <a:pt x="62" y="10"/>
                      </a:lnTo>
                      <a:lnTo>
                        <a:pt x="46" y="20"/>
                      </a:lnTo>
                      <a:lnTo>
                        <a:pt x="29" y="30"/>
                      </a:lnTo>
                      <a:lnTo>
                        <a:pt x="16" y="47"/>
                      </a:lnTo>
                      <a:lnTo>
                        <a:pt x="6" y="66"/>
                      </a:lnTo>
                      <a:lnTo>
                        <a:pt x="0" y="83"/>
                      </a:lnTo>
                      <a:lnTo>
                        <a:pt x="0" y="106"/>
                      </a:lnTo>
                      <a:lnTo>
                        <a:pt x="0" y="126"/>
                      </a:lnTo>
                      <a:lnTo>
                        <a:pt x="6" y="145"/>
                      </a:lnTo>
                      <a:lnTo>
                        <a:pt x="16" y="165"/>
                      </a:lnTo>
                      <a:lnTo>
                        <a:pt x="29" y="178"/>
                      </a:lnTo>
                      <a:lnTo>
                        <a:pt x="46" y="191"/>
                      </a:lnTo>
                      <a:lnTo>
                        <a:pt x="62" y="201"/>
                      </a:lnTo>
                      <a:lnTo>
                        <a:pt x="82" y="208"/>
                      </a:lnTo>
                      <a:lnTo>
                        <a:pt x="102" y="211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8" name="Freeform 56"/>
                <p:cNvSpPr>
                  <a:spLocks/>
                </p:cNvSpPr>
                <p:nvPr/>
              </p:nvSpPr>
              <p:spPr bwMode="auto">
                <a:xfrm>
                  <a:off x="3380" y="2503"/>
                  <a:ext cx="66" cy="92"/>
                </a:xfrm>
                <a:custGeom>
                  <a:avLst/>
                  <a:gdLst/>
                  <a:ahLst/>
                  <a:cxnLst>
                    <a:cxn ang="0">
                      <a:pos x="30" y="29"/>
                    </a:cxn>
                    <a:cxn ang="0">
                      <a:pos x="46" y="0"/>
                    </a:cxn>
                    <a:cxn ang="0">
                      <a:pos x="46" y="3"/>
                    </a:cxn>
                    <a:cxn ang="0">
                      <a:pos x="53" y="46"/>
                    </a:cxn>
                    <a:cxn ang="0">
                      <a:pos x="66" y="92"/>
                    </a:cxn>
                    <a:cxn ang="0">
                      <a:pos x="37" y="55"/>
                    </a:cxn>
                    <a:cxn ang="0">
                      <a:pos x="0" y="29"/>
                    </a:cxn>
                    <a:cxn ang="0">
                      <a:pos x="0" y="26"/>
                    </a:cxn>
                    <a:cxn ang="0">
                      <a:pos x="30" y="29"/>
                    </a:cxn>
                  </a:cxnLst>
                  <a:rect l="0" t="0" r="r" b="b"/>
                  <a:pathLst>
                    <a:path w="66" h="92">
                      <a:moveTo>
                        <a:pt x="30" y="29"/>
                      </a:moveTo>
                      <a:lnTo>
                        <a:pt x="46" y="0"/>
                      </a:lnTo>
                      <a:lnTo>
                        <a:pt x="46" y="3"/>
                      </a:lnTo>
                      <a:lnTo>
                        <a:pt x="53" y="46"/>
                      </a:lnTo>
                      <a:lnTo>
                        <a:pt x="66" y="92"/>
                      </a:lnTo>
                      <a:lnTo>
                        <a:pt x="37" y="55"/>
                      </a:lnTo>
                      <a:lnTo>
                        <a:pt x="0" y="29"/>
                      </a:lnTo>
                      <a:lnTo>
                        <a:pt x="0" y="26"/>
                      </a:lnTo>
                      <a:lnTo>
                        <a:pt x="30" y="29"/>
                      </a:lnTo>
                      <a:close/>
                    </a:path>
                  </a:pathLst>
                </a:custGeom>
                <a:solidFill>
                  <a:srgbClr val="3333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9" name="Line 57"/>
                <p:cNvSpPr>
                  <a:spLocks noChangeShapeType="1"/>
                </p:cNvSpPr>
                <p:nvPr/>
              </p:nvSpPr>
              <p:spPr bwMode="auto">
                <a:xfrm>
                  <a:off x="3308" y="2351"/>
                  <a:ext cx="109" cy="184"/>
                </a:xfrm>
                <a:prstGeom prst="line">
                  <a:avLst/>
                </a:prstGeom>
                <a:noFill/>
                <a:ln w="20638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70" name="Rectangle 58"/>
                <p:cNvSpPr>
                  <a:spLocks noChangeArrowheads="1"/>
                </p:cNvSpPr>
                <p:nvPr/>
              </p:nvSpPr>
              <p:spPr bwMode="auto">
                <a:xfrm>
                  <a:off x="1967" y="2616"/>
                  <a:ext cx="87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D</a:t>
                  </a:r>
                  <a:endParaRPr lang="en-US" sz="2000"/>
                </a:p>
              </p:txBody>
            </p:sp>
            <p:sp>
              <p:nvSpPr>
                <p:cNvPr id="13371" name="Rectangle 59"/>
                <p:cNvSpPr>
                  <a:spLocks noChangeArrowheads="1"/>
                </p:cNvSpPr>
                <p:nvPr/>
              </p:nvSpPr>
              <p:spPr bwMode="auto">
                <a:xfrm>
                  <a:off x="2470" y="2616"/>
                  <a:ext cx="73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E</a:t>
                  </a:r>
                  <a:endParaRPr lang="en-US" sz="2000"/>
                </a:p>
              </p:txBody>
            </p:sp>
            <p:sp>
              <p:nvSpPr>
                <p:cNvPr id="13372" name="Freeform 60"/>
                <p:cNvSpPr>
                  <a:spLocks/>
                </p:cNvSpPr>
                <p:nvPr/>
              </p:nvSpPr>
              <p:spPr bwMode="auto">
                <a:xfrm>
                  <a:off x="2653" y="1733"/>
                  <a:ext cx="208" cy="207"/>
                </a:xfrm>
                <a:custGeom>
                  <a:avLst/>
                  <a:gdLst/>
                  <a:ahLst/>
                  <a:cxnLst>
                    <a:cxn ang="0">
                      <a:pos x="102" y="207"/>
                    </a:cxn>
                    <a:cxn ang="0">
                      <a:pos x="125" y="207"/>
                    </a:cxn>
                    <a:cxn ang="0">
                      <a:pos x="145" y="200"/>
                    </a:cxn>
                    <a:cxn ang="0">
                      <a:pos x="162" y="190"/>
                    </a:cxn>
                    <a:cxn ang="0">
                      <a:pos x="178" y="177"/>
                    </a:cxn>
                    <a:cxn ang="0">
                      <a:pos x="191" y="161"/>
                    </a:cxn>
                    <a:cxn ang="0">
                      <a:pos x="201" y="144"/>
                    </a:cxn>
                    <a:cxn ang="0">
                      <a:pos x="208" y="125"/>
                    </a:cxn>
                    <a:cxn ang="0">
                      <a:pos x="208" y="102"/>
                    </a:cxn>
                    <a:cxn ang="0">
                      <a:pos x="208" y="82"/>
                    </a:cxn>
                    <a:cxn ang="0">
                      <a:pos x="201" y="62"/>
                    </a:cxn>
                    <a:cxn ang="0">
                      <a:pos x="191" y="46"/>
                    </a:cxn>
                    <a:cxn ang="0">
                      <a:pos x="178" y="29"/>
                    </a:cxn>
                    <a:cxn ang="0">
                      <a:pos x="162" y="16"/>
                    </a:cxn>
                    <a:cxn ang="0">
                      <a:pos x="145" y="6"/>
                    </a:cxn>
                    <a:cxn ang="0">
                      <a:pos x="125" y="0"/>
                    </a:cxn>
                    <a:cxn ang="0">
                      <a:pos x="102" y="0"/>
                    </a:cxn>
                    <a:cxn ang="0">
                      <a:pos x="83" y="0"/>
                    </a:cxn>
                    <a:cxn ang="0">
                      <a:pos x="63" y="6"/>
                    </a:cxn>
                    <a:cxn ang="0">
                      <a:pos x="46" y="16"/>
                    </a:cxn>
                    <a:cxn ang="0">
                      <a:pos x="30" y="29"/>
                    </a:cxn>
                    <a:cxn ang="0">
                      <a:pos x="17" y="46"/>
                    </a:cxn>
                    <a:cxn ang="0">
                      <a:pos x="7" y="62"/>
                    </a:cxn>
                    <a:cxn ang="0">
                      <a:pos x="0" y="82"/>
                    </a:cxn>
                    <a:cxn ang="0">
                      <a:pos x="0" y="102"/>
                    </a:cxn>
                    <a:cxn ang="0">
                      <a:pos x="0" y="125"/>
                    </a:cxn>
                    <a:cxn ang="0">
                      <a:pos x="7" y="144"/>
                    </a:cxn>
                    <a:cxn ang="0">
                      <a:pos x="17" y="161"/>
                    </a:cxn>
                    <a:cxn ang="0">
                      <a:pos x="30" y="177"/>
                    </a:cxn>
                    <a:cxn ang="0">
                      <a:pos x="46" y="190"/>
                    </a:cxn>
                    <a:cxn ang="0">
                      <a:pos x="63" y="200"/>
                    </a:cxn>
                    <a:cxn ang="0">
                      <a:pos x="83" y="207"/>
                    </a:cxn>
                    <a:cxn ang="0">
                      <a:pos x="102" y="207"/>
                    </a:cxn>
                  </a:cxnLst>
                  <a:rect l="0" t="0" r="r" b="b"/>
                  <a:pathLst>
                    <a:path w="208" h="207">
                      <a:moveTo>
                        <a:pt x="102" y="207"/>
                      </a:moveTo>
                      <a:lnTo>
                        <a:pt x="125" y="207"/>
                      </a:lnTo>
                      <a:lnTo>
                        <a:pt x="145" y="200"/>
                      </a:lnTo>
                      <a:lnTo>
                        <a:pt x="162" y="190"/>
                      </a:lnTo>
                      <a:lnTo>
                        <a:pt x="178" y="177"/>
                      </a:lnTo>
                      <a:lnTo>
                        <a:pt x="191" y="161"/>
                      </a:lnTo>
                      <a:lnTo>
                        <a:pt x="201" y="144"/>
                      </a:lnTo>
                      <a:lnTo>
                        <a:pt x="208" y="125"/>
                      </a:lnTo>
                      <a:lnTo>
                        <a:pt x="208" y="102"/>
                      </a:lnTo>
                      <a:lnTo>
                        <a:pt x="208" y="82"/>
                      </a:lnTo>
                      <a:lnTo>
                        <a:pt x="201" y="62"/>
                      </a:lnTo>
                      <a:lnTo>
                        <a:pt x="191" y="46"/>
                      </a:lnTo>
                      <a:lnTo>
                        <a:pt x="178" y="29"/>
                      </a:lnTo>
                      <a:lnTo>
                        <a:pt x="162" y="16"/>
                      </a:lnTo>
                      <a:lnTo>
                        <a:pt x="145" y="6"/>
                      </a:lnTo>
                      <a:lnTo>
                        <a:pt x="125" y="0"/>
                      </a:lnTo>
                      <a:lnTo>
                        <a:pt x="102" y="0"/>
                      </a:lnTo>
                      <a:lnTo>
                        <a:pt x="83" y="0"/>
                      </a:lnTo>
                      <a:lnTo>
                        <a:pt x="63" y="6"/>
                      </a:lnTo>
                      <a:lnTo>
                        <a:pt x="46" y="16"/>
                      </a:lnTo>
                      <a:lnTo>
                        <a:pt x="30" y="29"/>
                      </a:lnTo>
                      <a:lnTo>
                        <a:pt x="17" y="46"/>
                      </a:lnTo>
                      <a:lnTo>
                        <a:pt x="7" y="62"/>
                      </a:lnTo>
                      <a:lnTo>
                        <a:pt x="0" y="82"/>
                      </a:lnTo>
                      <a:lnTo>
                        <a:pt x="0" y="102"/>
                      </a:lnTo>
                      <a:lnTo>
                        <a:pt x="0" y="125"/>
                      </a:lnTo>
                      <a:lnTo>
                        <a:pt x="7" y="144"/>
                      </a:lnTo>
                      <a:lnTo>
                        <a:pt x="17" y="161"/>
                      </a:lnTo>
                      <a:lnTo>
                        <a:pt x="30" y="177"/>
                      </a:lnTo>
                      <a:lnTo>
                        <a:pt x="46" y="190"/>
                      </a:lnTo>
                      <a:lnTo>
                        <a:pt x="63" y="200"/>
                      </a:lnTo>
                      <a:lnTo>
                        <a:pt x="83" y="207"/>
                      </a:lnTo>
                      <a:lnTo>
                        <a:pt x="102" y="207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73" name="Rectangle 61"/>
                <p:cNvSpPr>
                  <a:spLocks noChangeArrowheads="1"/>
                </p:cNvSpPr>
                <p:nvPr/>
              </p:nvSpPr>
              <p:spPr bwMode="auto">
                <a:xfrm>
                  <a:off x="2970" y="2616"/>
                  <a:ext cx="67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F</a:t>
                  </a:r>
                  <a:endParaRPr lang="en-US" sz="2000"/>
                </a:p>
              </p:txBody>
            </p:sp>
            <p:sp>
              <p:nvSpPr>
                <p:cNvPr id="13374" name="Rectangle 62"/>
                <p:cNvSpPr>
                  <a:spLocks noChangeArrowheads="1"/>
                </p:cNvSpPr>
                <p:nvPr/>
              </p:nvSpPr>
              <p:spPr bwMode="auto">
                <a:xfrm>
                  <a:off x="3457" y="2616"/>
                  <a:ext cx="87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G</a:t>
                  </a:r>
                  <a:endParaRPr lang="en-US" sz="2000"/>
                </a:p>
              </p:txBody>
            </p:sp>
            <p:sp>
              <p:nvSpPr>
                <p:cNvPr id="13375" name="Freeform 63"/>
                <p:cNvSpPr>
                  <a:spLocks/>
                </p:cNvSpPr>
                <p:nvPr/>
              </p:nvSpPr>
              <p:spPr bwMode="auto">
                <a:xfrm>
                  <a:off x="3150" y="2157"/>
                  <a:ext cx="207" cy="207"/>
                </a:xfrm>
                <a:custGeom>
                  <a:avLst/>
                  <a:gdLst/>
                  <a:ahLst/>
                  <a:cxnLst>
                    <a:cxn ang="0">
                      <a:pos x="105" y="207"/>
                    </a:cxn>
                    <a:cxn ang="0">
                      <a:pos x="125" y="207"/>
                    </a:cxn>
                    <a:cxn ang="0">
                      <a:pos x="145" y="201"/>
                    </a:cxn>
                    <a:cxn ang="0">
                      <a:pos x="161" y="191"/>
                    </a:cxn>
                    <a:cxn ang="0">
                      <a:pos x="178" y="178"/>
                    </a:cxn>
                    <a:cxn ang="0">
                      <a:pos x="191" y="161"/>
                    </a:cxn>
                    <a:cxn ang="0">
                      <a:pos x="201" y="145"/>
                    </a:cxn>
                    <a:cxn ang="0">
                      <a:pos x="207" y="125"/>
                    </a:cxn>
                    <a:cxn ang="0">
                      <a:pos x="207" y="102"/>
                    </a:cxn>
                    <a:cxn ang="0">
                      <a:pos x="207" y="82"/>
                    </a:cxn>
                    <a:cxn ang="0">
                      <a:pos x="201" y="63"/>
                    </a:cxn>
                    <a:cxn ang="0">
                      <a:pos x="191" y="46"/>
                    </a:cxn>
                    <a:cxn ang="0">
                      <a:pos x="178" y="30"/>
                    </a:cxn>
                    <a:cxn ang="0">
                      <a:pos x="161" y="17"/>
                    </a:cxn>
                    <a:cxn ang="0">
                      <a:pos x="145" y="7"/>
                    </a:cxn>
                    <a:cxn ang="0">
                      <a:pos x="125" y="0"/>
                    </a:cxn>
                    <a:cxn ang="0">
                      <a:pos x="105" y="0"/>
                    </a:cxn>
                    <a:cxn ang="0">
                      <a:pos x="82" y="0"/>
                    </a:cxn>
                    <a:cxn ang="0">
                      <a:pos x="63" y="7"/>
                    </a:cxn>
                    <a:cxn ang="0">
                      <a:pos x="46" y="17"/>
                    </a:cxn>
                    <a:cxn ang="0">
                      <a:pos x="30" y="30"/>
                    </a:cxn>
                    <a:cxn ang="0">
                      <a:pos x="17" y="46"/>
                    </a:cxn>
                    <a:cxn ang="0">
                      <a:pos x="7" y="63"/>
                    </a:cxn>
                    <a:cxn ang="0">
                      <a:pos x="0" y="82"/>
                    </a:cxn>
                    <a:cxn ang="0">
                      <a:pos x="0" y="102"/>
                    </a:cxn>
                    <a:cxn ang="0">
                      <a:pos x="0" y="125"/>
                    </a:cxn>
                    <a:cxn ang="0">
                      <a:pos x="7" y="145"/>
                    </a:cxn>
                    <a:cxn ang="0">
                      <a:pos x="17" y="161"/>
                    </a:cxn>
                    <a:cxn ang="0">
                      <a:pos x="30" y="178"/>
                    </a:cxn>
                    <a:cxn ang="0">
                      <a:pos x="46" y="191"/>
                    </a:cxn>
                    <a:cxn ang="0">
                      <a:pos x="63" y="201"/>
                    </a:cxn>
                    <a:cxn ang="0">
                      <a:pos x="82" y="207"/>
                    </a:cxn>
                    <a:cxn ang="0">
                      <a:pos x="105" y="207"/>
                    </a:cxn>
                  </a:cxnLst>
                  <a:rect l="0" t="0" r="r" b="b"/>
                  <a:pathLst>
                    <a:path w="207" h="207">
                      <a:moveTo>
                        <a:pt x="105" y="207"/>
                      </a:moveTo>
                      <a:lnTo>
                        <a:pt x="125" y="207"/>
                      </a:lnTo>
                      <a:lnTo>
                        <a:pt x="145" y="201"/>
                      </a:lnTo>
                      <a:lnTo>
                        <a:pt x="161" y="191"/>
                      </a:lnTo>
                      <a:lnTo>
                        <a:pt x="178" y="178"/>
                      </a:lnTo>
                      <a:lnTo>
                        <a:pt x="191" y="161"/>
                      </a:lnTo>
                      <a:lnTo>
                        <a:pt x="201" y="145"/>
                      </a:lnTo>
                      <a:lnTo>
                        <a:pt x="207" y="125"/>
                      </a:lnTo>
                      <a:lnTo>
                        <a:pt x="207" y="102"/>
                      </a:lnTo>
                      <a:lnTo>
                        <a:pt x="207" y="82"/>
                      </a:lnTo>
                      <a:lnTo>
                        <a:pt x="201" y="63"/>
                      </a:lnTo>
                      <a:lnTo>
                        <a:pt x="191" y="46"/>
                      </a:lnTo>
                      <a:lnTo>
                        <a:pt x="178" y="30"/>
                      </a:lnTo>
                      <a:lnTo>
                        <a:pt x="161" y="17"/>
                      </a:lnTo>
                      <a:lnTo>
                        <a:pt x="145" y="7"/>
                      </a:lnTo>
                      <a:lnTo>
                        <a:pt x="125" y="0"/>
                      </a:lnTo>
                      <a:lnTo>
                        <a:pt x="105" y="0"/>
                      </a:lnTo>
                      <a:lnTo>
                        <a:pt x="82" y="0"/>
                      </a:lnTo>
                      <a:lnTo>
                        <a:pt x="63" y="7"/>
                      </a:lnTo>
                      <a:lnTo>
                        <a:pt x="46" y="17"/>
                      </a:lnTo>
                      <a:lnTo>
                        <a:pt x="30" y="30"/>
                      </a:lnTo>
                      <a:lnTo>
                        <a:pt x="17" y="46"/>
                      </a:lnTo>
                      <a:lnTo>
                        <a:pt x="7" y="63"/>
                      </a:lnTo>
                      <a:lnTo>
                        <a:pt x="0" y="82"/>
                      </a:lnTo>
                      <a:lnTo>
                        <a:pt x="0" y="102"/>
                      </a:lnTo>
                      <a:lnTo>
                        <a:pt x="0" y="125"/>
                      </a:lnTo>
                      <a:lnTo>
                        <a:pt x="7" y="145"/>
                      </a:lnTo>
                      <a:lnTo>
                        <a:pt x="17" y="161"/>
                      </a:lnTo>
                      <a:lnTo>
                        <a:pt x="30" y="178"/>
                      </a:lnTo>
                      <a:lnTo>
                        <a:pt x="46" y="191"/>
                      </a:lnTo>
                      <a:lnTo>
                        <a:pt x="63" y="201"/>
                      </a:lnTo>
                      <a:lnTo>
                        <a:pt x="82" y="207"/>
                      </a:lnTo>
                      <a:lnTo>
                        <a:pt x="105" y="207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76" name="Rectangle 64"/>
                <p:cNvSpPr>
                  <a:spLocks noChangeArrowheads="1"/>
                </p:cNvSpPr>
                <p:nvPr/>
              </p:nvSpPr>
              <p:spPr bwMode="auto">
                <a:xfrm>
                  <a:off x="3217" y="2188"/>
                  <a:ext cx="8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C</a:t>
                  </a:r>
                  <a:endParaRPr lang="en-US" sz="2000"/>
                </a:p>
              </p:txBody>
            </p:sp>
            <p:sp>
              <p:nvSpPr>
                <p:cNvPr id="13377" name="Line 65"/>
                <p:cNvSpPr>
                  <a:spLocks noChangeShapeType="1"/>
                </p:cNvSpPr>
                <p:nvPr/>
              </p:nvSpPr>
              <p:spPr bwMode="auto">
                <a:xfrm flipH="1">
                  <a:off x="3091" y="2351"/>
                  <a:ext cx="108" cy="188"/>
                </a:xfrm>
                <a:prstGeom prst="line">
                  <a:avLst/>
                </a:prstGeom>
                <a:noFill/>
                <a:ln w="20638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78" name="Freeform 66"/>
                <p:cNvSpPr>
                  <a:spLocks/>
                </p:cNvSpPr>
                <p:nvPr/>
              </p:nvSpPr>
              <p:spPr bwMode="auto">
                <a:xfrm>
                  <a:off x="3058" y="2506"/>
                  <a:ext cx="66" cy="92"/>
                </a:xfrm>
                <a:custGeom>
                  <a:avLst/>
                  <a:gdLst/>
                  <a:ahLst/>
                  <a:cxnLst>
                    <a:cxn ang="0">
                      <a:pos x="36" y="29"/>
                    </a:cxn>
                    <a:cxn ang="0">
                      <a:pos x="66" y="26"/>
                    </a:cxn>
                    <a:cxn ang="0">
                      <a:pos x="66" y="29"/>
                    </a:cxn>
                    <a:cxn ang="0">
                      <a:pos x="33" y="56"/>
                    </a:cxn>
                    <a:cxn ang="0">
                      <a:pos x="0" y="92"/>
                    </a:cxn>
                    <a:cxn ang="0">
                      <a:pos x="13" y="46"/>
                    </a:cxn>
                    <a:cxn ang="0">
                      <a:pos x="20" y="3"/>
                    </a:cxn>
                    <a:cxn ang="0">
                      <a:pos x="23" y="0"/>
                    </a:cxn>
                    <a:cxn ang="0">
                      <a:pos x="36" y="29"/>
                    </a:cxn>
                  </a:cxnLst>
                  <a:rect l="0" t="0" r="r" b="b"/>
                  <a:pathLst>
                    <a:path w="66" h="92">
                      <a:moveTo>
                        <a:pt x="36" y="29"/>
                      </a:moveTo>
                      <a:lnTo>
                        <a:pt x="66" y="26"/>
                      </a:lnTo>
                      <a:lnTo>
                        <a:pt x="66" y="29"/>
                      </a:lnTo>
                      <a:lnTo>
                        <a:pt x="33" y="56"/>
                      </a:lnTo>
                      <a:lnTo>
                        <a:pt x="0" y="92"/>
                      </a:lnTo>
                      <a:lnTo>
                        <a:pt x="13" y="46"/>
                      </a:lnTo>
                      <a:lnTo>
                        <a:pt x="20" y="3"/>
                      </a:lnTo>
                      <a:lnTo>
                        <a:pt x="23" y="0"/>
                      </a:lnTo>
                      <a:lnTo>
                        <a:pt x="36" y="29"/>
                      </a:lnTo>
                      <a:close/>
                    </a:path>
                  </a:pathLst>
                </a:custGeom>
                <a:solidFill>
                  <a:srgbClr val="3333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79" name="Freeform 67"/>
                <p:cNvSpPr>
                  <a:spLocks/>
                </p:cNvSpPr>
                <p:nvPr/>
              </p:nvSpPr>
              <p:spPr bwMode="auto">
                <a:xfrm>
                  <a:off x="2387" y="2506"/>
                  <a:ext cx="66" cy="89"/>
                </a:xfrm>
                <a:custGeom>
                  <a:avLst/>
                  <a:gdLst/>
                  <a:ahLst/>
                  <a:cxnLst>
                    <a:cxn ang="0">
                      <a:pos x="30" y="26"/>
                    </a:cxn>
                    <a:cxn ang="0">
                      <a:pos x="46" y="0"/>
                    </a:cxn>
                    <a:cxn ang="0">
                      <a:pos x="53" y="46"/>
                    </a:cxn>
                    <a:cxn ang="0">
                      <a:pos x="66" y="89"/>
                    </a:cxn>
                    <a:cxn ang="0">
                      <a:pos x="36" y="56"/>
                    </a:cxn>
                    <a:cxn ang="0">
                      <a:pos x="0" y="26"/>
                    </a:cxn>
                    <a:cxn ang="0">
                      <a:pos x="30" y="26"/>
                    </a:cxn>
                  </a:cxnLst>
                  <a:rect l="0" t="0" r="r" b="b"/>
                  <a:pathLst>
                    <a:path w="66" h="89">
                      <a:moveTo>
                        <a:pt x="30" y="26"/>
                      </a:moveTo>
                      <a:lnTo>
                        <a:pt x="46" y="0"/>
                      </a:lnTo>
                      <a:lnTo>
                        <a:pt x="53" y="46"/>
                      </a:lnTo>
                      <a:lnTo>
                        <a:pt x="66" y="89"/>
                      </a:lnTo>
                      <a:lnTo>
                        <a:pt x="36" y="56"/>
                      </a:lnTo>
                      <a:lnTo>
                        <a:pt x="0" y="26"/>
                      </a:lnTo>
                      <a:lnTo>
                        <a:pt x="30" y="26"/>
                      </a:lnTo>
                      <a:close/>
                    </a:path>
                  </a:pathLst>
                </a:custGeom>
                <a:solidFill>
                  <a:srgbClr val="3333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80" name="Line 68"/>
                <p:cNvSpPr>
                  <a:spLocks noChangeShapeType="1"/>
                </p:cNvSpPr>
                <p:nvPr/>
              </p:nvSpPr>
              <p:spPr bwMode="auto">
                <a:xfrm>
                  <a:off x="2315" y="2351"/>
                  <a:ext cx="108" cy="188"/>
                </a:xfrm>
                <a:prstGeom prst="line">
                  <a:avLst/>
                </a:prstGeom>
                <a:noFill/>
                <a:ln w="20638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81" name="Line 69"/>
                <p:cNvSpPr>
                  <a:spLocks noChangeShapeType="1"/>
                </p:cNvSpPr>
                <p:nvPr/>
              </p:nvSpPr>
              <p:spPr bwMode="auto">
                <a:xfrm flipH="1">
                  <a:off x="2097" y="2351"/>
                  <a:ext cx="106" cy="188"/>
                </a:xfrm>
                <a:prstGeom prst="line">
                  <a:avLst/>
                </a:prstGeom>
                <a:noFill/>
                <a:ln w="20638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82" name="Freeform 70"/>
                <p:cNvSpPr>
                  <a:spLocks/>
                </p:cNvSpPr>
                <p:nvPr/>
              </p:nvSpPr>
              <p:spPr bwMode="auto">
                <a:xfrm>
                  <a:off x="2064" y="2506"/>
                  <a:ext cx="66" cy="92"/>
                </a:xfrm>
                <a:custGeom>
                  <a:avLst/>
                  <a:gdLst/>
                  <a:ahLst/>
                  <a:cxnLst>
                    <a:cxn ang="0">
                      <a:pos x="37" y="29"/>
                    </a:cxn>
                    <a:cxn ang="0">
                      <a:pos x="66" y="26"/>
                    </a:cxn>
                    <a:cxn ang="0">
                      <a:pos x="66" y="29"/>
                    </a:cxn>
                    <a:cxn ang="0">
                      <a:pos x="33" y="56"/>
                    </a:cxn>
                    <a:cxn ang="0">
                      <a:pos x="0" y="92"/>
                    </a:cxn>
                    <a:cxn ang="0">
                      <a:pos x="14" y="46"/>
                    </a:cxn>
                    <a:cxn ang="0">
                      <a:pos x="20" y="3"/>
                    </a:cxn>
                    <a:cxn ang="0">
                      <a:pos x="24" y="0"/>
                    </a:cxn>
                    <a:cxn ang="0">
                      <a:pos x="37" y="29"/>
                    </a:cxn>
                  </a:cxnLst>
                  <a:rect l="0" t="0" r="r" b="b"/>
                  <a:pathLst>
                    <a:path w="66" h="92">
                      <a:moveTo>
                        <a:pt x="37" y="29"/>
                      </a:moveTo>
                      <a:lnTo>
                        <a:pt x="66" y="26"/>
                      </a:lnTo>
                      <a:lnTo>
                        <a:pt x="66" y="29"/>
                      </a:lnTo>
                      <a:lnTo>
                        <a:pt x="33" y="56"/>
                      </a:lnTo>
                      <a:lnTo>
                        <a:pt x="0" y="92"/>
                      </a:lnTo>
                      <a:lnTo>
                        <a:pt x="14" y="46"/>
                      </a:lnTo>
                      <a:lnTo>
                        <a:pt x="20" y="3"/>
                      </a:lnTo>
                      <a:lnTo>
                        <a:pt x="24" y="0"/>
                      </a:lnTo>
                      <a:lnTo>
                        <a:pt x="37" y="29"/>
                      </a:lnTo>
                      <a:close/>
                    </a:path>
                  </a:pathLst>
                </a:custGeom>
                <a:solidFill>
                  <a:srgbClr val="3333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83" name="Freeform 71"/>
                <p:cNvSpPr>
                  <a:spLocks/>
                </p:cNvSpPr>
                <p:nvPr/>
              </p:nvSpPr>
              <p:spPr bwMode="auto">
                <a:xfrm>
                  <a:off x="2153" y="2157"/>
                  <a:ext cx="211" cy="207"/>
                </a:xfrm>
                <a:custGeom>
                  <a:avLst/>
                  <a:gdLst/>
                  <a:ahLst/>
                  <a:cxnLst>
                    <a:cxn ang="0">
                      <a:pos x="106" y="207"/>
                    </a:cxn>
                    <a:cxn ang="0">
                      <a:pos x="125" y="207"/>
                    </a:cxn>
                    <a:cxn ang="0">
                      <a:pos x="145" y="201"/>
                    </a:cxn>
                    <a:cxn ang="0">
                      <a:pos x="165" y="191"/>
                    </a:cxn>
                    <a:cxn ang="0">
                      <a:pos x="181" y="178"/>
                    </a:cxn>
                    <a:cxn ang="0">
                      <a:pos x="191" y="161"/>
                    </a:cxn>
                    <a:cxn ang="0">
                      <a:pos x="201" y="145"/>
                    </a:cxn>
                    <a:cxn ang="0">
                      <a:pos x="208" y="125"/>
                    </a:cxn>
                    <a:cxn ang="0">
                      <a:pos x="211" y="102"/>
                    </a:cxn>
                    <a:cxn ang="0">
                      <a:pos x="208" y="82"/>
                    </a:cxn>
                    <a:cxn ang="0">
                      <a:pos x="201" y="63"/>
                    </a:cxn>
                    <a:cxn ang="0">
                      <a:pos x="191" y="46"/>
                    </a:cxn>
                    <a:cxn ang="0">
                      <a:pos x="181" y="30"/>
                    </a:cxn>
                    <a:cxn ang="0">
                      <a:pos x="165" y="17"/>
                    </a:cxn>
                    <a:cxn ang="0">
                      <a:pos x="145" y="7"/>
                    </a:cxn>
                    <a:cxn ang="0">
                      <a:pos x="125" y="0"/>
                    </a:cxn>
                    <a:cxn ang="0">
                      <a:pos x="106" y="0"/>
                    </a:cxn>
                    <a:cxn ang="0">
                      <a:pos x="86" y="0"/>
                    </a:cxn>
                    <a:cxn ang="0">
                      <a:pos x="66" y="7"/>
                    </a:cxn>
                    <a:cxn ang="0">
                      <a:pos x="46" y="17"/>
                    </a:cxn>
                    <a:cxn ang="0">
                      <a:pos x="33" y="30"/>
                    </a:cxn>
                    <a:cxn ang="0">
                      <a:pos x="20" y="46"/>
                    </a:cxn>
                    <a:cxn ang="0">
                      <a:pos x="10" y="63"/>
                    </a:cxn>
                    <a:cxn ang="0">
                      <a:pos x="4" y="82"/>
                    </a:cxn>
                    <a:cxn ang="0">
                      <a:pos x="0" y="102"/>
                    </a:cxn>
                    <a:cxn ang="0">
                      <a:pos x="4" y="125"/>
                    </a:cxn>
                    <a:cxn ang="0">
                      <a:pos x="10" y="145"/>
                    </a:cxn>
                    <a:cxn ang="0">
                      <a:pos x="20" y="161"/>
                    </a:cxn>
                    <a:cxn ang="0">
                      <a:pos x="33" y="178"/>
                    </a:cxn>
                    <a:cxn ang="0">
                      <a:pos x="46" y="191"/>
                    </a:cxn>
                    <a:cxn ang="0">
                      <a:pos x="66" y="201"/>
                    </a:cxn>
                    <a:cxn ang="0">
                      <a:pos x="86" y="207"/>
                    </a:cxn>
                    <a:cxn ang="0">
                      <a:pos x="106" y="207"/>
                    </a:cxn>
                  </a:cxnLst>
                  <a:rect l="0" t="0" r="r" b="b"/>
                  <a:pathLst>
                    <a:path w="211" h="207">
                      <a:moveTo>
                        <a:pt x="106" y="207"/>
                      </a:moveTo>
                      <a:lnTo>
                        <a:pt x="125" y="207"/>
                      </a:lnTo>
                      <a:lnTo>
                        <a:pt x="145" y="201"/>
                      </a:lnTo>
                      <a:lnTo>
                        <a:pt x="165" y="191"/>
                      </a:lnTo>
                      <a:lnTo>
                        <a:pt x="181" y="178"/>
                      </a:lnTo>
                      <a:lnTo>
                        <a:pt x="191" y="161"/>
                      </a:lnTo>
                      <a:lnTo>
                        <a:pt x="201" y="145"/>
                      </a:lnTo>
                      <a:lnTo>
                        <a:pt x="208" y="125"/>
                      </a:lnTo>
                      <a:lnTo>
                        <a:pt x="211" y="102"/>
                      </a:lnTo>
                      <a:lnTo>
                        <a:pt x="208" y="82"/>
                      </a:lnTo>
                      <a:lnTo>
                        <a:pt x="201" y="63"/>
                      </a:lnTo>
                      <a:lnTo>
                        <a:pt x="191" y="46"/>
                      </a:lnTo>
                      <a:lnTo>
                        <a:pt x="181" y="30"/>
                      </a:lnTo>
                      <a:lnTo>
                        <a:pt x="165" y="17"/>
                      </a:lnTo>
                      <a:lnTo>
                        <a:pt x="145" y="7"/>
                      </a:lnTo>
                      <a:lnTo>
                        <a:pt x="125" y="0"/>
                      </a:lnTo>
                      <a:lnTo>
                        <a:pt x="106" y="0"/>
                      </a:lnTo>
                      <a:lnTo>
                        <a:pt x="86" y="0"/>
                      </a:lnTo>
                      <a:lnTo>
                        <a:pt x="66" y="7"/>
                      </a:lnTo>
                      <a:lnTo>
                        <a:pt x="46" y="17"/>
                      </a:lnTo>
                      <a:lnTo>
                        <a:pt x="33" y="30"/>
                      </a:lnTo>
                      <a:lnTo>
                        <a:pt x="20" y="46"/>
                      </a:lnTo>
                      <a:lnTo>
                        <a:pt x="10" y="63"/>
                      </a:lnTo>
                      <a:lnTo>
                        <a:pt x="4" y="82"/>
                      </a:lnTo>
                      <a:lnTo>
                        <a:pt x="0" y="102"/>
                      </a:lnTo>
                      <a:lnTo>
                        <a:pt x="4" y="125"/>
                      </a:lnTo>
                      <a:lnTo>
                        <a:pt x="10" y="145"/>
                      </a:lnTo>
                      <a:lnTo>
                        <a:pt x="20" y="161"/>
                      </a:lnTo>
                      <a:lnTo>
                        <a:pt x="33" y="178"/>
                      </a:lnTo>
                      <a:lnTo>
                        <a:pt x="46" y="191"/>
                      </a:lnTo>
                      <a:lnTo>
                        <a:pt x="66" y="201"/>
                      </a:lnTo>
                      <a:lnTo>
                        <a:pt x="86" y="207"/>
                      </a:lnTo>
                      <a:lnTo>
                        <a:pt x="106" y="207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84" name="Rectangle 72"/>
                <p:cNvSpPr>
                  <a:spLocks noChangeArrowheads="1"/>
                </p:cNvSpPr>
                <p:nvPr/>
              </p:nvSpPr>
              <p:spPr bwMode="auto">
                <a:xfrm>
                  <a:off x="2204" y="2188"/>
                  <a:ext cx="8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B</a:t>
                  </a:r>
                  <a:endParaRPr lang="en-US" sz="2000"/>
                </a:p>
              </p:txBody>
            </p:sp>
            <p:sp>
              <p:nvSpPr>
                <p:cNvPr id="13385" name="Line 73"/>
                <p:cNvSpPr>
                  <a:spLocks noChangeShapeType="1"/>
                </p:cNvSpPr>
                <p:nvPr/>
              </p:nvSpPr>
              <p:spPr bwMode="auto">
                <a:xfrm flipH="1">
                  <a:off x="2390" y="1907"/>
                  <a:ext cx="283" cy="240"/>
                </a:xfrm>
                <a:prstGeom prst="line">
                  <a:avLst/>
                </a:prstGeom>
                <a:noFill/>
                <a:ln w="20638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86" name="Freeform 74"/>
                <p:cNvSpPr>
                  <a:spLocks/>
                </p:cNvSpPr>
                <p:nvPr/>
              </p:nvSpPr>
              <p:spPr bwMode="auto">
                <a:xfrm>
                  <a:off x="2341" y="2114"/>
                  <a:ext cx="82" cy="76"/>
                </a:xfrm>
                <a:custGeom>
                  <a:avLst/>
                  <a:gdLst/>
                  <a:ahLst/>
                  <a:cxnLst>
                    <a:cxn ang="0">
                      <a:pos x="52" y="30"/>
                    </a:cxn>
                    <a:cxn ang="0">
                      <a:pos x="82" y="40"/>
                    </a:cxn>
                    <a:cxn ang="0">
                      <a:pos x="39" y="56"/>
                    </a:cxn>
                    <a:cxn ang="0">
                      <a:pos x="0" y="76"/>
                    </a:cxn>
                    <a:cxn ang="0">
                      <a:pos x="26" y="40"/>
                    </a:cxn>
                    <a:cxn ang="0">
                      <a:pos x="46" y="0"/>
                    </a:cxn>
                    <a:cxn ang="0">
                      <a:pos x="49" y="0"/>
                    </a:cxn>
                    <a:cxn ang="0">
                      <a:pos x="52" y="30"/>
                    </a:cxn>
                  </a:cxnLst>
                  <a:rect l="0" t="0" r="r" b="b"/>
                  <a:pathLst>
                    <a:path w="82" h="76">
                      <a:moveTo>
                        <a:pt x="52" y="30"/>
                      </a:moveTo>
                      <a:lnTo>
                        <a:pt x="82" y="40"/>
                      </a:lnTo>
                      <a:lnTo>
                        <a:pt x="39" y="56"/>
                      </a:lnTo>
                      <a:lnTo>
                        <a:pt x="0" y="76"/>
                      </a:lnTo>
                      <a:lnTo>
                        <a:pt x="26" y="40"/>
                      </a:lnTo>
                      <a:lnTo>
                        <a:pt x="46" y="0"/>
                      </a:lnTo>
                      <a:lnTo>
                        <a:pt x="49" y="0"/>
                      </a:lnTo>
                      <a:lnTo>
                        <a:pt x="52" y="30"/>
                      </a:lnTo>
                      <a:close/>
                    </a:path>
                  </a:pathLst>
                </a:custGeom>
                <a:solidFill>
                  <a:srgbClr val="3333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87" name="Freeform 75"/>
                <p:cNvSpPr>
                  <a:spLocks/>
                </p:cNvSpPr>
                <p:nvPr/>
              </p:nvSpPr>
              <p:spPr bwMode="auto">
                <a:xfrm>
                  <a:off x="3088" y="2111"/>
                  <a:ext cx="85" cy="79"/>
                </a:xfrm>
                <a:custGeom>
                  <a:avLst/>
                  <a:gdLst/>
                  <a:ahLst/>
                  <a:cxnLst>
                    <a:cxn ang="0">
                      <a:pos x="29" y="33"/>
                    </a:cxn>
                    <a:cxn ang="0">
                      <a:pos x="36" y="0"/>
                    </a:cxn>
                    <a:cxn ang="0">
                      <a:pos x="59" y="43"/>
                    </a:cxn>
                    <a:cxn ang="0">
                      <a:pos x="85" y="79"/>
                    </a:cxn>
                    <a:cxn ang="0">
                      <a:pos x="46" y="56"/>
                    </a:cxn>
                    <a:cxn ang="0">
                      <a:pos x="3" y="43"/>
                    </a:cxn>
                    <a:cxn ang="0">
                      <a:pos x="0" y="43"/>
                    </a:cxn>
                    <a:cxn ang="0">
                      <a:pos x="29" y="33"/>
                    </a:cxn>
                  </a:cxnLst>
                  <a:rect l="0" t="0" r="r" b="b"/>
                  <a:pathLst>
                    <a:path w="85" h="79">
                      <a:moveTo>
                        <a:pt x="29" y="33"/>
                      </a:moveTo>
                      <a:lnTo>
                        <a:pt x="36" y="0"/>
                      </a:lnTo>
                      <a:lnTo>
                        <a:pt x="59" y="43"/>
                      </a:lnTo>
                      <a:lnTo>
                        <a:pt x="85" y="79"/>
                      </a:lnTo>
                      <a:lnTo>
                        <a:pt x="46" y="56"/>
                      </a:lnTo>
                      <a:lnTo>
                        <a:pt x="3" y="43"/>
                      </a:lnTo>
                      <a:lnTo>
                        <a:pt x="0" y="43"/>
                      </a:lnTo>
                      <a:lnTo>
                        <a:pt x="29" y="33"/>
                      </a:lnTo>
                      <a:close/>
                    </a:path>
                  </a:pathLst>
                </a:custGeom>
                <a:solidFill>
                  <a:srgbClr val="3333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88" name="Line 76"/>
                <p:cNvSpPr>
                  <a:spLocks noChangeShapeType="1"/>
                </p:cNvSpPr>
                <p:nvPr/>
              </p:nvSpPr>
              <p:spPr bwMode="auto">
                <a:xfrm>
                  <a:off x="2838" y="1907"/>
                  <a:ext cx="286" cy="240"/>
                </a:xfrm>
                <a:prstGeom prst="line">
                  <a:avLst/>
                </a:prstGeom>
                <a:noFill/>
                <a:ln w="20638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89" name="Rectangle 77"/>
                <p:cNvSpPr>
                  <a:spLocks noChangeArrowheads="1"/>
                </p:cNvSpPr>
                <p:nvPr/>
              </p:nvSpPr>
              <p:spPr bwMode="auto">
                <a:xfrm>
                  <a:off x="2733" y="2639"/>
                  <a:ext cx="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endParaRPr lang="en-US" sz="2000"/>
                </a:p>
              </p:txBody>
            </p:sp>
            <p:sp>
              <p:nvSpPr>
                <p:cNvPr id="13390" name="Rectangle 78"/>
                <p:cNvSpPr>
                  <a:spLocks noChangeArrowheads="1"/>
                </p:cNvSpPr>
                <p:nvPr/>
              </p:nvSpPr>
              <p:spPr bwMode="auto">
                <a:xfrm>
                  <a:off x="2733" y="2751"/>
                  <a:ext cx="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endParaRPr lang="en-US" sz="2000"/>
                </a:p>
              </p:txBody>
            </p:sp>
            <p:sp>
              <p:nvSpPr>
                <p:cNvPr id="13391" name="Rectangle 79"/>
                <p:cNvSpPr>
                  <a:spLocks noChangeArrowheads="1"/>
                </p:cNvSpPr>
                <p:nvPr/>
              </p:nvSpPr>
              <p:spPr bwMode="auto">
                <a:xfrm>
                  <a:off x="2710" y="1764"/>
                  <a:ext cx="87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A</a:t>
                  </a:r>
                  <a:endParaRPr lang="en-US" sz="2000"/>
                </a:p>
              </p:txBody>
            </p:sp>
          </p:grpSp>
        </p:grpSp>
        <p:sp>
          <p:nvSpPr>
            <p:cNvPr id="13392" name="Freeform 80"/>
            <p:cNvSpPr>
              <a:spLocks/>
            </p:cNvSpPr>
            <p:nvPr/>
          </p:nvSpPr>
          <p:spPr bwMode="auto">
            <a:xfrm>
              <a:off x="4494" y="3245"/>
              <a:ext cx="210" cy="211"/>
            </a:xfrm>
            <a:custGeom>
              <a:avLst/>
              <a:gdLst/>
              <a:ahLst/>
              <a:cxnLst>
                <a:cxn ang="0">
                  <a:pos x="105" y="211"/>
                </a:cxn>
                <a:cxn ang="0">
                  <a:pos x="128" y="208"/>
                </a:cxn>
                <a:cxn ang="0">
                  <a:pos x="148" y="201"/>
                </a:cxn>
                <a:cxn ang="0">
                  <a:pos x="164" y="191"/>
                </a:cxn>
                <a:cxn ang="0">
                  <a:pos x="181" y="178"/>
                </a:cxn>
                <a:cxn ang="0">
                  <a:pos x="194" y="165"/>
                </a:cxn>
                <a:cxn ang="0">
                  <a:pos x="204" y="145"/>
                </a:cxn>
                <a:cxn ang="0">
                  <a:pos x="207" y="126"/>
                </a:cxn>
                <a:cxn ang="0">
                  <a:pos x="210" y="106"/>
                </a:cxn>
                <a:cxn ang="0">
                  <a:pos x="207" y="83"/>
                </a:cxn>
                <a:cxn ang="0">
                  <a:pos x="204" y="66"/>
                </a:cxn>
                <a:cxn ang="0">
                  <a:pos x="194" y="47"/>
                </a:cxn>
                <a:cxn ang="0">
                  <a:pos x="181" y="30"/>
                </a:cxn>
                <a:cxn ang="0">
                  <a:pos x="164" y="20"/>
                </a:cxn>
                <a:cxn ang="0">
                  <a:pos x="148" y="10"/>
                </a:cxn>
                <a:cxn ang="0">
                  <a:pos x="128" y="4"/>
                </a:cxn>
                <a:cxn ang="0">
                  <a:pos x="105" y="0"/>
                </a:cxn>
                <a:cxn ang="0">
                  <a:pos x="85" y="4"/>
                </a:cxn>
                <a:cxn ang="0">
                  <a:pos x="66" y="10"/>
                </a:cxn>
                <a:cxn ang="0">
                  <a:pos x="46" y="20"/>
                </a:cxn>
                <a:cxn ang="0">
                  <a:pos x="33" y="30"/>
                </a:cxn>
                <a:cxn ang="0">
                  <a:pos x="20" y="47"/>
                </a:cxn>
                <a:cxn ang="0">
                  <a:pos x="10" y="66"/>
                </a:cxn>
                <a:cxn ang="0">
                  <a:pos x="3" y="83"/>
                </a:cxn>
                <a:cxn ang="0">
                  <a:pos x="0" y="106"/>
                </a:cxn>
                <a:cxn ang="0">
                  <a:pos x="3" y="126"/>
                </a:cxn>
                <a:cxn ang="0">
                  <a:pos x="10" y="145"/>
                </a:cxn>
                <a:cxn ang="0">
                  <a:pos x="20" y="165"/>
                </a:cxn>
                <a:cxn ang="0">
                  <a:pos x="33" y="178"/>
                </a:cxn>
                <a:cxn ang="0">
                  <a:pos x="46" y="191"/>
                </a:cxn>
                <a:cxn ang="0">
                  <a:pos x="66" y="201"/>
                </a:cxn>
                <a:cxn ang="0">
                  <a:pos x="85" y="208"/>
                </a:cxn>
                <a:cxn ang="0">
                  <a:pos x="105" y="211"/>
                </a:cxn>
              </a:cxnLst>
              <a:rect l="0" t="0" r="r" b="b"/>
              <a:pathLst>
                <a:path w="210" h="211">
                  <a:moveTo>
                    <a:pt x="105" y="211"/>
                  </a:moveTo>
                  <a:lnTo>
                    <a:pt x="128" y="208"/>
                  </a:lnTo>
                  <a:lnTo>
                    <a:pt x="148" y="201"/>
                  </a:lnTo>
                  <a:lnTo>
                    <a:pt x="164" y="191"/>
                  </a:lnTo>
                  <a:lnTo>
                    <a:pt x="181" y="178"/>
                  </a:lnTo>
                  <a:lnTo>
                    <a:pt x="194" y="165"/>
                  </a:lnTo>
                  <a:lnTo>
                    <a:pt x="204" y="145"/>
                  </a:lnTo>
                  <a:lnTo>
                    <a:pt x="207" y="126"/>
                  </a:lnTo>
                  <a:lnTo>
                    <a:pt x="210" y="106"/>
                  </a:lnTo>
                  <a:lnTo>
                    <a:pt x="207" y="83"/>
                  </a:lnTo>
                  <a:lnTo>
                    <a:pt x="204" y="66"/>
                  </a:lnTo>
                  <a:lnTo>
                    <a:pt x="194" y="47"/>
                  </a:lnTo>
                  <a:lnTo>
                    <a:pt x="181" y="30"/>
                  </a:lnTo>
                  <a:lnTo>
                    <a:pt x="164" y="20"/>
                  </a:lnTo>
                  <a:lnTo>
                    <a:pt x="148" y="10"/>
                  </a:lnTo>
                  <a:lnTo>
                    <a:pt x="128" y="4"/>
                  </a:lnTo>
                  <a:lnTo>
                    <a:pt x="105" y="0"/>
                  </a:lnTo>
                  <a:lnTo>
                    <a:pt x="85" y="4"/>
                  </a:lnTo>
                  <a:lnTo>
                    <a:pt x="66" y="10"/>
                  </a:lnTo>
                  <a:lnTo>
                    <a:pt x="46" y="20"/>
                  </a:lnTo>
                  <a:lnTo>
                    <a:pt x="33" y="30"/>
                  </a:lnTo>
                  <a:lnTo>
                    <a:pt x="20" y="47"/>
                  </a:lnTo>
                  <a:lnTo>
                    <a:pt x="10" y="66"/>
                  </a:lnTo>
                  <a:lnTo>
                    <a:pt x="3" y="83"/>
                  </a:lnTo>
                  <a:lnTo>
                    <a:pt x="0" y="106"/>
                  </a:lnTo>
                  <a:lnTo>
                    <a:pt x="3" y="126"/>
                  </a:lnTo>
                  <a:lnTo>
                    <a:pt x="10" y="145"/>
                  </a:lnTo>
                  <a:lnTo>
                    <a:pt x="20" y="165"/>
                  </a:lnTo>
                  <a:lnTo>
                    <a:pt x="33" y="178"/>
                  </a:lnTo>
                  <a:lnTo>
                    <a:pt x="46" y="191"/>
                  </a:lnTo>
                  <a:lnTo>
                    <a:pt x="66" y="201"/>
                  </a:lnTo>
                  <a:lnTo>
                    <a:pt x="85" y="208"/>
                  </a:lnTo>
                  <a:lnTo>
                    <a:pt x="105" y="211"/>
                  </a:lnTo>
                  <a:close/>
                </a:path>
              </a:pathLst>
            </a:custGeom>
            <a:noFill/>
            <a:ln w="11113">
              <a:solidFill>
                <a:srgbClr val="33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3" name="Freeform 81"/>
            <p:cNvSpPr>
              <a:spLocks/>
            </p:cNvSpPr>
            <p:nvPr/>
          </p:nvSpPr>
          <p:spPr bwMode="auto">
            <a:xfrm>
              <a:off x="3997" y="3245"/>
              <a:ext cx="211" cy="211"/>
            </a:xfrm>
            <a:custGeom>
              <a:avLst/>
              <a:gdLst/>
              <a:ahLst/>
              <a:cxnLst>
                <a:cxn ang="0">
                  <a:pos x="105" y="211"/>
                </a:cxn>
                <a:cxn ang="0">
                  <a:pos x="125" y="208"/>
                </a:cxn>
                <a:cxn ang="0">
                  <a:pos x="145" y="201"/>
                </a:cxn>
                <a:cxn ang="0">
                  <a:pos x="165" y="191"/>
                </a:cxn>
                <a:cxn ang="0">
                  <a:pos x="181" y="178"/>
                </a:cxn>
                <a:cxn ang="0">
                  <a:pos x="191" y="165"/>
                </a:cxn>
                <a:cxn ang="0">
                  <a:pos x="201" y="145"/>
                </a:cxn>
                <a:cxn ang="0">
                  <a:pos x="207" y="126"/>
                </a:cxn>
                <a:cxn ang="0">
                  <a:pos x="211" y="106"/>
                </a:cxn>
                <a:cxn ang="0">
                  <a:pos x="207" y="83"/>
                </a:cxn>
                <a:cxn ang="0">
                  <a:pos x="201" y="66"/>
                </a:cxn>
                <a:cxn ang="0">
                  <a:pos x="191" y="47"/>
                </a:cxn>
                <a:cxn ang="0">
                  <a:pos x="181" y="30"/>
                </a:cxn>
                <a:cxn ang="0">
                  <a:pos x="165" y="20"/>
                </a:cxn>
                <a:cxn ang="0">
                  <a:pos x="145" y="10"/>
                </a:cxn>
                <a:cxn ang="0">
                  <a:pos x="125" y="4"/>
                </a:cxn>
                <a:cxn ang="0">
                  <a:pos x="105" y="0"/>
                </a:cxn>
                <a:cxn ang="0">
                  <a:pos x="86" y="4"/>
                </a:cxn>
                <a:cxn ang="0">
                  <a:pos x="66" y="10"/>
                </a:cxn>
                <a:cxn ang="0">
                  <a:pos x="46" y="20"/>
                </a:cxn>
                <a:cxn ang="0">
                  <a:pos x="33" y="30"/>
                </a:cxn>
                <a:cxn ang="0">
                  <a:pos x="20" y="47"/>
                </a:cxn>
                <a:cxn ang="0">
                  <a:pos x="10" y="66"/>
                </a:cxn>
                <a:cxn ang="0">
                  <a:pos x="3" y="83"/>
                </a:cxn>
                <a:cxn ang="0">
                  <a:pos x="0" y="106"/>
                </a:cxn>
                <a:cxn ang="0">
                  <a:pos x="3" y="126"/>
                </a:cxn>
                <a:cxn ang="0">
                  <a:pos x="10" y="145"/>
                </a:cxn>
                <a:cxn ang="0">
                  <a:pos x="20" y="165"/>
                </a:cxn>
                <a:cxn ang="0">
                  <a:pos x="33" y="178"/>
                </a:cxn>
                <a:cxn ang="0">
                  <a:pos x="46" y="191"/>
                </a:cxn>
                <a:cxn ang="0">
                  <a:pos x="66" y="201"/>
                </a:cxn>
                <a:cxn ang="0">
                  <a:pos x="86" y="208"/>
                </a:cxn>
                <a:cxn ang="0">
                  <a:pos x="105" y="211"/>
                </a:cxn>
              </a:cxnLst>
              <a:rect l="0" t="0" r="r" b="b"/>
              <a:pathLst>
                <a:path w="211" h="211">
                  <a:moveTo>
                    <a:pt x="105" y="211"/>
                  </a:moveTo>
                  <a:lnTo>
                    <a:pt x="125" y="208"/>
                  </a:lnTo>
                  <a:lnTo>
                    <a:pt x="145" y="201"/>
                  </a:lnTo>
                  <a:lnTo>
                    <a:pt x="165" y="191"/>
                  </a:lnTo>
                  <a:lnTo>
                    <a:pt x="181" y="178"/>
                  </a:lnTo>
                  <a:lnTo>
                    <a:pt x="191" y="165"/>
                  </a:lnTo>
                  <a:lnTo>
                    <a:pt x="201" y="145"/>
                  </a:lnTo>
                  <a:lnTo>
                    <a:pt x="207" y="126"/>
                  </a:lnTo>
                  <a:lnTo>
                    <a:pt x="211" y="106"/>
                  </a:lnTo>
                  <a:lnTo>
                    <a:pt x="207" y="83"/>
                  </a:lnTo>
                  <a:lnTo>
                    <a:pt x="201" y="66"/>
                  </a:lnTo>
                  <a:lnTo>
                    <a:pt x="191" y="47"/>
                  </a:lnTo>
                  <a:lnTo>
                    <a:pt x="181" y="30"/>
                  </a:lnTo>
                  <a:lnTo>
                    <a:pt x="165" y="20"/>
                  </a:lnTo>
                  <a:lnTo>
                    <a:pt x="145" y="10"/>
                  </a:lnTo>
                  <a:lnTo>
                    <a:pt x="125" y="4"/>
                  </a:lnTo>
                  <a:lnTo>
                    <a:pt x="105" y="0"/>
                  </a:lnTo>
                  <a:lnTo>
                    <a:pt x="86" y="4"/>
                  </a:lnTo>
                  <a:lnTo>
                    <a:pt x="66" y="10"/>
                  </a:lnTo>
                  <a:lnTo>
                    <a:pt x="46" y="20"/>
                  </a:lnTo>
                  <a:lnTo>
                    <a:pt x="33" y="30"/>
                  </a:lnTo>
                  <a:lnTo>
                    <a:pt x="20" y="47"/>
                  </a:lnTo>
                  <a:lnTo>
                    <a:pt x="10" y="66"/>
                  </a:lnTo>
                  <a:lnTo>
                    <a:pt x="3" y="83"/>
                  </a:lnTo>
                  <a:lnTo>
                    <a:pt x="0" y="106"/>
                  </a:lnTo>
                  <a:lnTo>
                    <a:pt x="3" y="126"/>
                  </a:lnTo>
                  <a:lnTo>
                    <a:pt x="10" y="145"/>
                  </a:lnTo>
                  <a:lnTo>
                    <a:pt x="20" y="165"/>
                  </a:lnTo>
                  <a:lnTo>
                    <a:pt x="33" y="178"/>
                  </a:lnTo>
                  <a:lnTo>
                    <a:pt x="46" y="191"/>
                  </a:lnTo>
                  <a:lnTo>
                    <a:pt x="66" y="201"/>
                  </a:lnTo>
                  <a:lnTo>
                    <a:pt x="86" y="208"/>
                  </a:lnTo>
                  <a:lnTo>
                    <a:pt x="105" y="211"/>
                  </a:lnTo>
                  <a:close/>
                </a:path>
              </a:pathLst>
            </a:custGeom>
            <a:noFill/>
            <a:ln w="11113">
              <a:solidFill>
                <a:srgbClr val="33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4" name="Freeform 82"/>
            <p:cNvSpPr>
              <a:spLocks/>
            </p:cNvSpPr>
            <p:nvPr/>
          </p:nvSpPr>
          <p:spPr bwMode="auto">
            <a:xfrm>
              <a:off x="4477" y="3167"/>
              <a:ext cx="66" cy="92"/>
            </a:xfrm>
            <a:custGeom>
              <a:avLst/>
              <a:gdLst/>
              <a:ahLst/>
              <a:cxnLst>
                <a:cxn ang="0">
                  <a:pos x="30" y="29"/>
                </a:cxn>
                <a:cxn ang="0">
                  <a:pos x="46" y="0"/>
                </a:cxn>
                <a:cxn ang="0">
                  <a:pos x="46" y="3"/>
                </a:cxn>
                <a:cxn ang="0">
                  <a:pos x="53" y="46"/>
                </a:cxn>
                <a:cxn ang="0">
                  <a:pos x="66" y="92"/>
                </a:cxn>
                <a:cxn ang="0">
                  <a:pos x="37" y="55"/>
                </a:cxn>
                <a:cxn ang="0">
                  <a:pos x="0" y="29"/>
                </a:cxn>
                <a:cxn ang="0">
                  <a:pos x="0" y="26"/>
                </a:cxn>
                <a:cxn ang="0">
                  <a:pos x="30" y="29"/>
                </a:cxn>
              </a:cxnLst>
              <a:rect l="0" t="0" r="r" b="b"/>
              <a:pathLst>
                <a:path w="66" h="92">
                  <a:moveTo>
                    <a:pt x="30" y="29"/>
                  </a:moveTo>
                  <a:lnTo>
                    <a:pt x="46" y="0"/>
                  </a:lnTo>
                  <a:lnTo>
                    <a:pt x="46" y="3"/>
                  </a:lnTo>
                  <a:lnTo>
                    <a:pt x="53" y="46"/>
                  </a:lnTo>
                  <a:lnTo>
                    <a:pt x="66" y="92"/>
                  </a:lnTo>
                  <a:lnTo>
                    <a:pt x="37" y="55"/>
                  </a:lnTo>
                  <a:lnTo>
                    <a:pt x="0" y="29"/>
                  </a:lnTo>
                  <a:lnTo>
                    <a:pt x="0" y="26"/>
                  </a:lnTo>
                  <a:lnTo>
                    <a:pt x="30" y="29"/>
                  </a:lnTo>
                  <a:close/>
                </a:path>
              </a:pathLst>
            </a:custGeom>
            <a:solidFill>
              <a:srgbClr val="3333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5" name="Line 83"/>
            <p:cNvSpPr>
              <a:spLocks noChangeShapeType="1"/>
            </p:cNvSpPr>
            <p:nvPr/>
          </p:nvSpPr>
          <p:spPr bwMode="auto">
            <a:xfrm>
              <a:off x="4405" y="3015"/>
              <a:ext cx="109" cy="184"/>
            </a:xfrm>
            <a:prstGeom prst="line">
              <a:avLst/>
            </a:prstGeom>
            <a:noFill/>
            <a:ln w="20638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6" name="Rectangle 84"/>
            <p:cNvSpPr>
              <a:spLocks noChangeArrowheads="1"/>
            </p:cNvSpPr>
            <p:nvPr/>
          </p:nvSpPr>
          <p:spPr bwMode="auto">
            <a:xfrm>
              <a:off x="4067" y="3280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I</a:t>
              </a:r>
              <a:endParaRPr lang="en-US" sz="2000"/>
            </a:p>
          </p:txBody>
        </p:sp>
        <p:sp>
          <p:nvSpPr>
            <p:cNvPr id="13397" name="Rectangle 85"/>
            <p:cNvSpPr>
              <a:spLocks noChangeArrowheads="1"/>
            </p:cNvSpPr>
            <p:nvPr/>
          </p:nvSpPr>
          <p:spPr bwMode="auto">
            <a:xfrm>
              <a:off x="4554" y="3280"/>
              <a:ext cx="4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J</a:t>
              </a:r>
              <a:endParaRPr lang="en-US" sz="2000"/>
            </a:p>
          </p:txBody>
        </p:sp>
        <p:sp>
          <p:nvSpPr>
            <p:cNvPr id="13398" name="Line 86"/>
            <p:cNvSpPr>
              <a:spLocks noChangeShapeType="1"/>
            </p:cNvSpPr>
            <p:nvPr/>
          </p:nvSpPr>
          <p:spPr bwMode="auto">
            <a:xfrm flipH="1">
              <a:off x="4188" y="3015"/>
              <a:ext cx="108" cy="188"/>
            </a:xfrm>
            <a:prstGeom prst="line">
              <a:avLst/>
            </a:prstGeom>
            <a:noFill/>
            <a:ln w="20638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9" name="Freeform 87"/>
            <p:cNvSpPr>
              <a:spLocks/>
            </p:cNvSpPr>
            <p:nvPr/>
          </p:nvSpPr>
          <p:spPr bwMode="auto">
            <a:xfrm>
              <a:off x="4155" y="3170"/>
              <a:ext cx="66" cy="92"/>
            </a:xfrm>
            <a:custGeom>
              <a:avLst/>
              <a:gdLst/>
              <a:ahLst/>
              <a:cxnLst>
                <a:cxn ang="0">
                  <a:pos x="36" y="29"/>
                </a:cxn>
                <a:cxn ang="0">
                  <a:pos x="66" y="26"/>
                </a:cxn>
                <a:cxn ang="0">
                  <a:pos x="66" y="29"/>
                </a:cxn>
                <a:cxn ang="0">
                  <a:pos x="33" y="56"/>
                </a:cxn>
                <a:cxn ang="0">
                  <a:pos x="0" y="92"/>
                </a:cxn>
                <a:cxn ang="0">
                  <a:pos x="13" y="46"/>
                </a:cxn>
                <a:cxn ang="0">
                  <a:pos x="20" y="3"/>
                </a:cxn>
                <a:cxn ang="0">
                  <a:pos x="23" y="0"/>
                </a:cxn>
                <a:cxn ang="0">
                  <a:pos x="36" y="29"/>
                </a:cxn>
              </a:cxnLst>
              <a:rect l="0" t="0" r="r" b="b"/>
              <a:pathLst>
                <a:path w="66" h="92">
                  <a:moveTo>
                    <a:pt x="36" y="29"/>
                  </a:moveTo>
                  <a:lnTo>
                    <a:pt x="66" y="26"/>
                  </a:lnTo>
                  <a:lnTo>
                    <a:pt x="66" y="29"/>
                  </a:lnTo>
                  <a:lnTo>
                    <a:pt x="33" y="56"/>
                  </a:lnTo>
                  <a:lnTo>
                    <a:pt x="0" y="92"/>
                  </a:lnTo>
                  <a:lnTo>
                    <a:pt x="13" y="46"/>
                  </a:lnTo>
                  <a:lnTo>
                    <a:pt x="20" y="3"/>
                  </a:lnTo>
                  <a:lnTo>
                    <a:pt x="23" y="0"/>
                  </a:lnTo>
                  <a:lnTo>
                    <a:pt x="36" y="29"/>
                  </a:lnTo>
                  <a:close/>
                </a:path>
              </a:pathLst>
            </a:custGeom>
            <a:solidFill>
              <a:srgbClr val="3333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406" name="Text Box 94"/>
          <p:cNvSpPr txBox="1">
            <a:spLocks noChangeArrowheads="1"/>
          </p:cNvSpPr>
          <p:nvPr/>
        </p:nvSpPr>
        <p:spPr bwMode="auto">
          <a:xfrm>
            <a:off x="4800600" y="5867400"/>
            <a:ext cx="285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/>
              <a:t>Strictly Binary Tree</a:t>
            </a:r>
          </a:p>
        </p:txBody>
      </p:sp>
      <p:sp>
        <p:nvSpPr>
          <p:cNvPr id="13407" name="Text Box 95"/>
          <p:cNvSpPr txBox="1">
            <a:spLocks noChangeArrowheads="1"/>
          </p:cNvSpPr>
          <p:nvPr/>
        </p:nvSpPr>
        <p:spPr bwMode="auto">
          <a:xfrm>
            <a:off x="838200" y="5908675"/>
            <a:ext cx="3252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Strictly Binary Tree??</a:t>
            </a:r>
          </a:p>
        </p:txBody>
      </p:sp>
      <p:sp>
        <p:nvSpPr>
          <p:cNvPr id="91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9046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06" grpId="0" autoUpdateAnimBg="0"/>
      <p:bldP spid="1340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2926" y="46833"/>
            <a:ext cx="8162424" cy="867708"/>
          </a:xfrm>
        </p:spPr>
        <p:txBody>
          <a:bodyPr/>
          <a:lstStyle/>
          <a:p>
            <a:r>
              <a:rPr lang="en-US" dirty="0" smtClean="0"/>
              <a:t>2.1 Strictly </a:t>
            </a:r>
            <a:r>
              <a:rPr lang="en-US" dirty="0"/>
              <a:t>Binary </a:t>
            </a:r>
            <a:r>
              <a:rPr lang="en-US" dirty="0" smtClean="0"/>
              <a:t>Tree [</a:t>
            </a:r>
            <a:r>
              <a:rPr lang="en-US" dirty="0" smtClean="0">
                <a:solidFill>
                  <a:srgbClr val="00B0F0"/>
                </a:solidFill>
              </a:rPr>
              <a:t>Property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7BB-9D3D-455B-9BF0-C5F986BEB79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62034" y="868572"/>
            <a:ext cx="769143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u="sng" dirty="0" smtClean="0">
                <a:latin typeface="Arial" pitchFamily="34" charset="0"/>
                <a:cs typeface="Arial" pitchFamily="34" charset="0"/>
              </a:rPr>
              <a:t>Property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   Number of leaf node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=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number of internal nodes </a:t>
            </a:r>
            <a:r>
              <a:rPr lang="en-US" b="1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</a:t>
            </a:r>
          </a:p>
        </p:txBody>
      </p:sp>
      <p:grpSp>
        <p:nvGrpSpPr>
          <p:cNvPr id="13405" name="Group 93"/>
          <p:cNvGrpSpPr>
            <a:grpSpLocks/>
          </p:cNvGrpSpPr>
          <p:nvPr/>
        </p:nvGrpSpPr>
        <p:grpSpPr bwMode="auto">
          <a:xfrm>
            <a:off x="701842" y="2687574"/>
            <a:ext cx="3124200" cy="2376487"/>
            <a:chOff x="2736" y="1959"/>
            <a:chExt cx="1968" cy="1497"/>
          </a:xfrm>
        </p:grpSpPr>
        <p:grpSp>
          <p:nvGrpSpPr>
            <p:cNvPr id="13361" name="Group 49"/>
            <p:cNvGrpSpPr>
              <a:grpSpLocks/>
            </p:cNvGrpSpPr>
            <p:nvPr/>
          </p:nvGrpSpPr>
          <p:grpSpPr bwMode="auto">
            <a:xfrm>
              <a:off x="2736" y="1959"/>
              <a:ext cx="1700" cy="1322"/>
              <a:chOff x="1907" y="1733"/>
              <a:chExt cx="1700" cy="1322"/>
            </a:xfrm>
          </p:grpSpPr>
          <p:sp>
            <p:nvSpPr>
              <p:cNvPr id="13362" name="Rectangle 50"/>
              <p:cNvSpPr>
                <a:spLocks noChangeArrowheads="1"/>
              </p:cNvSpPr>
              <p:nvPr/>
            </p:nvSpPr>
            <p:spPr bwMode="auto">
              <a:xfrm>
                <a:off x="2733" y="2863"/>
                <a:ext cx="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en-US" sz="2000"/>
              </a:p>
            </p:txBody>
          </p:sp>
          <p:grpSp>
            <p:nvGrpSpPr>
              <p:cNvPr id="13363" name="Group 51"/>
              <p:cNvGrpSpPr>
                <a:grpSpLocks/>
              </p:cNvGrpSpPr>
              <p:nvPr/>
            </p:nvGrpSpPr>
            <p:grpSpPr bwMode="auto">
              <a:xfrm>
                <a:off x="1907" y="1733"/>
                <a:ext cx="1700" cy="1210"/>
                <a:chOff x="1907" y="1733"/>
                <a:chExt cx="1700" cy="1210"/>
              </a:xfrm>
            </p:grpSpPr>
            <p:sp>
              <p:nvSpPr>
                <p:cNvPr id="13364" name="Freeform 52"/>
                <p:cNvSpPr>
                  <a:spLocks/>
                </p:cNvSpPr>
                <p:nvPr/>
              </p:nvSpPr>
              <p:spPr bwMode="auto">
                <a:xfrm>
                  <a:off x="3397" y="2581"/>
                  <a:ext cx="210" cy="211"/>
                </a:xfrm>
                <a:custGeom>
                  <a:avLst/>
                  <a:gdLst/>
                  <a:ahLst/>
                  <a:cxnLst>
                    <a:cxn ang="0">
                      <a:pos x="105" y="211"/>
                    </a:cxn>
                    <a:cxn ang="0">
                      <a:pos x="128" y="208"/>
                    </a:cxn>
                    <a:cxn ang="0">
                      <a:pos x="148" y="201"/>
                    </a:cxn>
                    <a:cxn ang="0">
                      <a:pos x="164" y="191"/>
                    </a:cxn>
                    <a:cxn ang="0">
                      <a:pos x="181" y="178"/>
                    </a:cxn>
                    <a:cxn ang="0">
                      <a:pos x="194" y="165"/>
                    </a:cxn>
                    <a:cxn ang="0">
                      <a:pos x="204" y="145"/>
                    </a:cxn>
                    <a:cxn ang="0">
                      <a:pos x="207" y="126"/>
                    </a:cxn>
                    <a:cxn ang="0">
                      <a:pos x="210" y="106"/>
                    </a:cxn>
                    <a:cxn ang="0">
                      <a:pos x="207" y="83"/>
                    </a:cxn>
                    <a:cxn ang="0">
                      <a:pos x="204" y="66"/>
                    </a:cxn>
                    <a:cxn ang="0">
                      <a:pos x="194" y="47"/>
                    </a:cxn>
                    <a:cxn ang="0">
                      <a:pos x="181" y="30"/>
                    </a:cxn>
                    <a:cxn ang="0">
                      <a:pos x="164" y="20"/>
                    </a:cxn>
                    <a:cxn ang="0">
                      <a:pos x="148" y="10"/>
                    </a:cxn>
                    <a:cxn ang="0">
                      <a:pos x="128" y="4"/>
                    </a:cxn>
                    <a:cxn ang="0">
                      <a:pos x="105" y="0"/>
                    </a:cxn>
                    <a:cxn ang="0">
                      <a:pos x="85" y="4"/>
                    </a:cxn>
                    <a:cxn ang="0">
                      <a:pos x="66" y="10"/>
                    </a:cxn>
                    <a:cxn ang="0">
                      <a:pos x="46" y="20"/>
                    </a:cxn>
                    <a:cxn ang="0">
                      <a:pos x="33" y="30"/>
                    </a:cxn>
                    <a:cxn ang="0">
                      <a:pos x="20" y="47"/>
                    </a:cxn>
                    <a:cxn ang="0">
                      <a:pos x="10" y="66"/>
                    </a:cxn>
                    <a:cxn ang="0">
                      <a:pos x="3" y="83"/>
                    </a:cxn>
                    <a:cxn ang="0">
                      <a:pos x="0" y="106"/>
                    </a:cxn>
                    <a:cxn ang="0">
                      <a:pos x="3" y="126"/>
                    </a:cxn>
                    <a:cxn ang="0">
                      <a:pos x="10" y="145"/>
                    </a:cxn>
                    <a:cxn ang="0">
                      <a:pos x="20" y="165"/>
                    </a:cxn>
                    <a:cxn ang="0">
                      <a:pos x="33" y="178"/>
                    </a:cxn>
                    <a:cxn ang="0">
                      <a:pos x="46" y="191"/>
                    </a:cxn>
                    <a:cxn ang="0">
                      <a:pos x="66" y="201"/>
                    </a:cxn>
                    <a:cxn ang="0">
                      <a:pos x="85" y="208"/>
                    </a:cxn>
                    <a:cxn ang="0">
                      <a:pos x="105" y="211"/>
                    </a:cxn>
                  </a:cxnLst>
                  <a:rect l="0" t="0" r="r" b="b"/>
                  <a:pathLst>
                    <a:path w="210" h="211">
                      <a:moveTo>
                        <a:pt x="105" y="211"/>
                      </a:moveTo>
                      <a:lnTo>
                        <a:pt x="128" y="208"/>
                      </a:lnTo>
                      <a:lnTo>
                        <a:pt x="148" y="201"/>
                      </a:lnTo>
                      <a:lnTo>
                        <a:pt x="164" y="191"/>
                      </a:lnTo>
                      <a:lnTo>
                        <a:pt x="181" y="178"/>
                      </a:lnTo>
                      <a:lnTo>
                        <a:pt x="194" y="165"/>
                      </a:lnTo>
                      <a:lnTo>
                        <a:pt x="204" y="145"/>
                      </a:lnTo>
                      <a:lnTo>
                        <a:pt x="207" y="126"/>
                      </a:lnTo>
                      <a:lnTo>
                        <a:pt x="210" y="106"/>
                      </a:lnTo>
                      <a:lnTo>
                        <a:pt x="207" y="83"/>
                      </a:lnTo>
                      <a:lnTo>
                        <a:pt x="204" y="66"/>
                      </a:lnTo>
                      <a:lnTo>
                        <a:pt x="194" y="47"/>
                      </a:lnTo>
                      <a:lnTo>
                        <a:pt x="181" y="30"/>
                      </a:lnTo>
                      <a:lnTo>
                        <a:pt x="164" y="20"/>
                      </a:lnTo>
                      <a:lnTo>
                        <a:pt x="148" y="10"/>
                      </a:lnTo>
                      <a:lnTo>
                        <a:pt x="128" y="4"/>
                      </a:lnTo>
                      <a:lnTo>
                        <a:pt x="105" y="0"/>
                      </a:lnTo>
                      <a:lnTo>
                        <a:pt x="85" y="4"/>
                      </a:lnTo>
                      <a:lnTo>
                        <a:pt x="66" y="10"/>
                      </a:lnTo>
                      <a:lnTo>
                        <a:pt x="46" y="20"/>
                      </a:lnTo>
                      <a:lnTo>
                        <a:pt x="33" y="30"/>
                      </a:lnTo>
                      <a:lnTo>
                        <a:pt x="20" y="47"/>
                      </a:lnTo>
                      <a:lnTo>
                        <a:pt x="10" y="66"/>
                      </a:lnTo>
                      <a:lnTo>
                        <a:pt x="3" y="83"/>
                      </a:lnTo>
                      <a:lnTo>
                        <a:pt x="0" y="106"/>
                      </a:lnTo>
                      <a:lnTo>
                        <a:pt x="3" y="126"/>
                      </a:lnTo>
                      <a:lnTo>
                        <a:pt x="10" y="145"/>
                      </a:lnTo>
                      <a:lnTo>
                        <a:pt x="20" y="165"/>
                      </a:lnTo>
                      <a:lnTo>
                        <a:pt x="33" y="178"/>
                      </a:lnTo>
                      <a:lnTo>
                        <a:pt x="46" y="191"/>
                      </a:lnTo>
                      <a:lnTo>
                        <a:pt x="66" y="201"/>
                      </a:lnTo>
                      <a:lnTo>
                        <a:pt x="85" y="208"/>
                      </a:lnTo>
                      <a:lnTo>
                        <a:pt x="105" y="211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5" name="Freeform 53"/>
                <p:cNvSpPr>
                  <a:spLocks/>
                </p:cNvSpPr>
                <p:nvPr/>
              </p:nvSpPr>
              <p:spPr bwMode="auto">
                <a:xfrm>
                  <a:off x="2900" y="2581"/>
                  <a:ext cx="211" cy="211"/>
                </a:xfrm>
                <a:custGeom>
                  <a:avLst/>
                  <a:gdLst/>
                  <a:ahLst/>
                  <a:cxnLst>
                    <a:cxn ang="0">
                      <a:pos x="105" y="211"/>
                    </a:cxn>
                    <a:cxn ang="0">
                      <a:pos x="125" y="208"/>
                    </a:cxn>
                    <a:cxn ang="0">
                      <a:pos x="145" y="201"/>
                    </a:cxn>
                    <a:cxn ang="0">
                      <a:pos x="165" y="191"/>
                    </a:cxn>
                    <a:cxn ang="0">
                      <a:pos x="181" y="178"/>
                    </a:cxn>
                    <a:cxn ang="0">
                      <a:pos x="191" y="165"/>
                    </a:cxn>
                    <a:cxn ang="0">
                      <a:pos x="201" y="145"/>
                    </a:cxn>
                    <a:cxn ang="0">
                      <a:pos x="207" y="126"/>
                    </a:cxn>
                    <a:cxn ang="0">
                      <a:pos x="211" y="106"/>
                    </a:cxn>
                    <a:cxn ang="0">
                      <a:pos x="207" y="83"/>
                    </a:cxn>
                    <a:cxn ang="0">
                      <a:pos x="201" y="66"/>
                    </a:cxn>
                    <a:cxn ang="0">
                      <a:pos x="191" y="47"/>
                    </a:cxn>
                    <a:cxn ang="0">
                      <a:pos x="181" y="30"/>
                    </a:cxn>
                    <a:cxn ang="0">
                      <a:pos x="165" y="20"/>
                    </a:cxn>
                    <a:cxn ang="0">
                      <a:pos x="145" y="10"/>
                    </a:cxn>
                    <a:cxn ang="0">
                      <a:pos x="125" y="4"/>
                    </a:cxn>
                    <a:cxn ang="0">
                      <a:pos x="105" y="0"/>
                    </a:cxn>
                    <a:cxn ang="0">
                      <a:pos x="86" y="4"/>
                    </a:cxn>
                    <a:cxn ang="0">
                      <a:pos x="66" y="10"/>
                    </a:cxn>
                    <a:cxn ang="0">
                      <a:pos x="46" y="20"/>
                    </a:cxn>
                    <a:cxn ang="0">
                      <a:pos x="33" y="30"/>
                    </a:cxn>
                    <a:cxn ang="0">
                      <a:pos x="20" y="47"/>
                    </a:cxn>
                    <a:cxn ang="0">
                      <a:pos x="10" y="66"/>
                    </a:cxn>
                    <a:cxn ang="0">
                      <a:pos x="3" y="83"/>
                    </a:cxn>
                    <a:cxn ang="0">
                      <a:pos x="0" y="106"/>
                    </a:cxn>
                    <a:cxn ang="0">
                      <a:pos x="3" y="126"/>
                    </a:cxn>
                    <a:cxn ang="0">
                      <a:pos x="10" y="145"/>
                    </a:cxn>
                    <a:cxn ang="0">
                      <a:pos x="20" y="165"/>
                    </a:cxn>
                    <a:cxn ang="0">
                      <a:pos x="33" y="178"/>
                    </a:cxn>
                    <a:cxn ang="0">
                      <a:pos x="46" y="191"/>
                    </a:cxn>
                    <a:cxn ang="0">
                      <a:pos x="66" y="201"/>
                    </a:cxn>
                    <a:cxn ang="0">
                      <a:pos x="86" y="208"/>
                    </a:cxn>
                    <a:cxn ang="0">
                      <a:pos x="105" y="211"/>
                    </a:cxn>
                  </a:cxnLst>
                  <a:rect l="0" t="0" r="r" b="b"/>
                  <a:pathLst>
                    <a:path w="211" h="211">
                      <a:moveTo>
                        <a:pt x="105" y="211"/>
                      </a:moveTo>
                      <a:lnTo>
                        <a:pt x="125" y="208"/>
                      </a:lnTo>
                      <a:lnTo>
                        <a:pt x="145" y="201"/>
                      </a:lnTo>
                      <a:lnTo>
                        <a:pt x="165" y="191"/>
                      </a:lnTo>
                      <a:lnTo>
                        <a:pt x="181" y="178"/>
                      </a:lnTo>
                      <a:lnTo>
                        <a:pt x="191" y="165"/>
                      </a:lnTo>
                      <a:lnTo>
                        <a:pt x="201" y="145"/>
                      </a:lnTo>
                      <a:lnTo>
                        <a:pt x="207" y="126"/>
                      </a:lnTo>
                      <a:lnTo>
                        <a:pt x="211" y="106"/>
                      </a:lnTo>
                      <a:lnTo>
                        <a:pt x="207" y="83"/>
                      </a:lnTo>
                      <a:lnTo>
                        <a:pt x="201" y="66"/>
                      </a:lnTo>
                      <a:lnTo>
                        <a:pt x="191" y="47"/>
                      </a:lnTo>
                      <a:lnTo>
                        <a:pt x="181" y="30"/>
                      </a:lnTo>
                      <a:lnTo>
                        <a:pt x="165" y="20"/>
                      </a:lnTo>
                      <a:lnTo>
                        <a:pt x="145" y="10"/>
                      </a:lnTo>
                      <a:lnTo>
                        <a:pt x="125" y="4"/>
                      </a:lnTo>
                      <a:lnTo>
                        <a:pt x="105" y="0"/>
                      </a:lnTo>
                      <a:lnTo>
                        <a:pt x="86" y="4"/>
                      </a:lnTo>
                      <a:lnTo>
                        <a:pt x="66" y="10"/>
                      </a:lnTo>
                      <a:lnTo>
                        <a:pt x="46" y="20"/>
                      </a:lnTo>
                      <a:lnTo>
                        <a:pt x="33" y="30"/>
                      </a:lnTo>
                      <a:lnTo>
                        <a:pt x="20" y="47"/>
                      </a:lnTo>
                      <a:lnTo>
                        <a:pt x="10" y="66"/>
                      </a:lnTo>
                      <a:lnTo>
                        <a:pt x="3" y="83"/>
                      </a:lnTo>
                      <a:lnTo>
                        <a:pt x="0" y="106"/>
                      </a:lnTo>
                      <a:lnTo>
                        <a:pt x="3" y="126"/>
                      </a:lnTo>
                      <a:lnTo>
                        <a:pt x="10" y="145"/>
                      </a:lnTo>
                      <a:lnTo>
                        <a:pt x="20" y="165"/>
                      </a:lnTo>
                      <a:lnTo>
                        <a:pt x="33" y="178"/>
                      </a:lnTo>
                      <a:lnTo>
                        <a:pt x="46" y="191"/>
                      </a:lnTo>
                      <a:lnTo>
                        <a:pt x="66" y="201"/>
                      </a:lnTo>
                      <a:lnTo>
                        <a:pt x="86" y="208"/>
                      </a:lnTo>
                      <a:lnTo>
                        <a:pt x="105" y="211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6" name="Freeform 54"/>
                <p:cNvSpPr>
                  <a:spLocks/>
                </p:cNvSpPr>
                <p:nvPr/>
              </p:nvSpPr>
              <p:spPr bwMode="auto">
                <a:xfrm>
                  <a:off x="2403" y="2581"/>
                  <a:ext cx="211" cy="211"/>
                </a:xfrm>
                <a:custGeom>
                  <a:avLst/>
                  <a:gdLst/>
                  <a:ahLst/>
                  <a:cxnLst>
                    <a:cxn ang="0">
                      <a:pos x="106" y="211"/>
                    </a:cxn>
                    <a:cxn ang="0">
                      <a:pos x="125" y="208"/>
                    </a:cxn>
                    <a:cxn ang="0">
                      <a:pos x="145" y="201"/>
                    </a:cxn>
                    <a:cxn ang="0">
                      <a:pos x="165" y="191"/>
                    </a:cxn>
                    <a:cxn ang="0">
                      <a:pos x="178" y="178"/>
                    </a:cxn>
                    <a:cxn ang="0">
                      <a:pos x="191" y="165"/>
                    </a:cxn>
                    <a:cxn ang="0">
                      <a:pos x="201" y="145"/>
                    </a:cxn>
                    <a:cxn ang="0">
                      <a:pos x="208" y="126"/>
                    </a:cxn>
                    <a:cxn ang="0">
                      <a:pos x="211" y="106"/>
                    </a:cxn>
                    <a:cxn ang="0">
                      <a:pos x="208" y="83"/>
                    </a:cxn>
                    <a:cxn ang="0">
                      <a:pos x="201" y="66"/>
                    </a:cxn>
                    <a:cxn ang="0">
                      <a:pos x="191" y="47"/>
                    </a:cxn>
                    <a:cxn ang="0">
                      <a:pos x="178" y="30"/>
                    </a:cxn>
                    <a:cxn ang="0">
                      <a:pos x="165" y="20"/>
                    </a:cxn>
                    <a:cxn ang="0">
                      <a:pos x="145" y="10"/>
                    </a:cxn>
                    <a:cxn ang="0">
                      <a:pos x="125" y="4"/>
                    </a:cxn>
                    <a:cxn ang="0">
                      <a:pos x="106" y="0"/>
                    </a:cxn>
                    <a:cxn ang="0">
                      <a:pos x="83" y="4"/>
                    </a:cxn>
                    <a:cxn ang="0">
                      <a:pos x="63" y="10"/>
                    </a:cxn>
                    <a:cxn ang="0">
                      <a:pos x="46" y="20"/>
                    </a:cxn>
                    <a:cxn ang="0">
                      <a:pos x="30" y="30"/>
                    </a:cxn>
                    <a:cxn ang="0">
                      <a:pos x="17" y="47"/>
                    </a:cxn>
                    <a:cxn ang="0">
                      <a:pos x="7" y="66"/>
                    </a:cxn>
                    <a:cxn ang="0">
                      <a:pos x="4" y="83"/>
                    </a:cxn>
                    <a:cxn ang="0">
                      <a:pos x="0" y="106"/>
                    </a:cxn>
                    <a:cxn ang="0">
                      <a:pos x="4" y="126"/>
                    </a:cxn>
                    <a:cxn ang="0">
                      <a:pos x="7" y="145"/>
                    </a:cxn>
                    <a:cxn ang="0">
                      <a:pos x="17" y="165"/>
                    </a:cxn>
                    <a:cxn ang="0">
                      <a:pos x="30" y="178"/>
                    </a:cxn>
                    <a:cxn ang="0">
                      <a:pos x="46" y="191"/>
                    </a:cxn>
                    <a:cxn ang="0">
                      <a:pos x="63" y="201"/>
                    </a:cxn>
                    <a:cxn ang="0">
                      <a:pos x="83" y="208"/>
                    </a:cxn>
                    <a:cxn ang="0">
                      <a:pos x="106" y="211"/>
                    </a:cxn>
                  </a:cxnLst>
                  <a:rect l="0" t="0" r="r" b="b"/>
                  <a:pathLst>
                    <a:path w="211" h="211">
                      <a:moveTo>
                        <a:pt x="106" y="211"/>
                      </a:moveTo>
                      <a:lnTo>
                        <a:pt x="125" y="208"/>
                      </a:lnTo>
                      <a:lnTo>
                        <a:pt x="145" y="201"/>
                      </a:lnTo>
                      <a:lnTo>
                        <a:pt x="165" y="191"/>
                      </a:lnTo>
                      <a:lnTo>
                        <a:pt x="178" y="178"/>
                      </a:lnTo>
                      <a:lnTo>
                        <a:pt x="191" y="165"/>
                      </a:lnTo>
                      <a:lnTo>
                        <a:pt x="201" y="145"/>
                      </a:lnTo>
                      <a:lnTo>
                        <a:pt x="208" y="126"/>
                      </a:lnTo>
                      <a:lnTo>
                        <a:pt x="211" y="106"/>
                      </a:lnTo>
                      <a:lnTo>
                        <a:pt x="208" y="83"/>
                      </a:lnTo>
                      <a:lnTo>
                        <a:pt x="201" y="66"/>
                      </a:lnTo>
                      <a:lnTo>
                        <a:pt x="191" y="47"/>
                      </a:lnTo>
                      <a:lnTo>
                        <a:pt x="178" y="30"/>
                      </a:lnTo>
                      <a:lnTo>
                        <a:pt x="165" y="20"/>
                      </a:lnTo>
                      <a:lnTo>
                        <a:pt x="145" y="10"/>
                      </a:lnTo>
                      <a:lnTo>
                        <a:pt x="125" y="4"/>
                      </a:lnTo>
                      <a:lnTo>
                        <a:pt x="106" y="0"/>
                      </a:lnTo>
                      <a:lnTo>
                        <a:pt x="83" y="4"/>
                      </a:lnTo>
                      <a:lnTo>
                        <a:pt x="63" y="10"/>
                      </a:lnTo>
                      <a:lnTo>
                        <a:pt x="46" y="20"/>
                      </a:lnTo>
                      <a:lnTo>
                        <a:pt x="30" y="30"/>
                      </a:lnTo>
                      <a:lnTo>
                        <a:pt x="17" y="47"/>
                      </a:lnTo>
                      <a:lnTo>
                        <a:pt x="7" y="66"/>
                      </a:lnTo>
                      <a:lnTo>
                        <a:pt x="4" y="83"/>
                      </a:lnTo>
                      <a:lnTo>
                        <a:pt x="0" y="106"/>
                      </a:lnTo>
                      <a:lnTo>
                        <a:pt x="4" y="126"/>
                      </a:lnTo>
                      <a:lnTo>
                        <a:pt x="7" y="145"/>
                      </a:lnTo>
                      <a:lnTo>
                        <a:pt x="17" y="165"/>
                      </a:lnTo>
                      <a:lnTo>
                        <a:pt x="30" y="178"/>
                      </a:lnTo>
                      <a:lnTo>
                        <a:pt x="46" y="191"/>
                      </a:lnTo>
                      <a:lnTo>
                        <a:pt x="63" y="201"/>
                      </a:lnTo>
                      <a:lnTo>
                        <a:pt x="83" y="208"/>
                      </a:lnTo>
                      <a:lnTo>
                        <a:pt x="106" y="211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7" name="Freeform 55"/>
                <p:cNvSpPr>
                  <a:spLocks/>
                </p:cNvSpPr>
                <p:nvPr/>
              </p:nvSpPr>
              <p:spPr bwMode="auto">
                <a:xfrm>
                  <a:off x="1907" y="2581"/>
                  <a:ext cx="207" cy="211"/>
                </a:xfrm>
                <a:custGeom>
                  <a:avLst/>
                  <a:gdLst/>
                  <a:ahLst/>
                  <a:cxnLst>
                    <a:cxn ang="0">
                      <a:pos x="102" y="211"/>
                    </a:cxn>
                    <a:cxn ang="0">
                      <a:pos x="125" y="208"/>
                    </a:cxn>
                    <a:cxn ang="0">
                      <a:pos x="144" y="201"/>
                    </a:cxn>
                    <a:cxn ang="0">
                      <a:pos x="161" y="191"/>
                    </a:cxn>
                    <a:cxn ang="0">
                      <a:pos x="177" y="178"/>
                    </a:cxn>
                    <a:cxn ang="0">
                      <a:pos x="190" y="165"/>
                    </a:cxn>
                    <a:cxn ang="0">
                      <a:pos x="200" y="145"/>
                    </a:cxn>
                    <a:cxn ang="0">
                      <a:pos x="207" y="126"/>
                    </a:cxn>
                    <a:cxn ang="0">
                      <a:pos x="207" y="106"/>
                    </a:cxn>
                    <a:cxn ang="0">
                      <a:pos x="207" y="83"/>
                    </a:cxn>
                    <a:cxn ang="0">
                      <a:pos x="200" y="66"/>
                    </a:cxn>
                    <a:cxn ang="0">
                      <a:pos x="190" y="47"/>
                    </a:cxn>
                    <a:cxn ang="0">
                      <a:pos x="177" y="30"/>
                    </a:cxn>
                    <a:cxn ang="0">
                      <a:pos x="161" y="20"/>
                    </a:cxn>
                    <a:cxn ang="0">
                      <a:pos x="144" y="10"/>
                    </a:cxn>
                    <a:cxn ang="0">
                      <a:pos x="125" y="4"/>
                    </a:cxn>
                    <a:cxn ang="0">
                      <a:pos x="102" y="0"/>
                    </a:cxn>
                    <a:cxn ang="0">
                      <a:pos x="82" y="4"/>
                    </a:cxn>
                    <a:cxn ang="0">
                      <a:pos x="62" y="10"/>
                    </a:cxn>
                    <a:cxn ang="0">
                      <a:pos x="46" y="20"/>
                    </a:cxn>
                    <a:cxn ang="0">
                      <a:pos x="29" y="30"/>
                    </a:cxn>
                    <a:cxn ang="0">
                      <a:pos x="16" y="47"/>
                    </a:cxn>
                    <a:cxn ang="0">
                      <a:pos x="6" y="66"/>
                    </a:cxn>
                    <a:cxn ang="0">
                      <a:pos x="0" y="83"/>
                    </a:cxn>
                    <a:cxn ang="0">
                      <a:pos x="0" y="106"/>
                    </a:cxn>
                    <a:cxn ang="0">
                      <a:pos x="0" y="126"/>
                    </a:cxn>
                    <a:cxn ang="0">
                      <a:pos x="6" y="145"/>
                    </a:cxn>
                    <a:cxn ang="0">
                      <a:pos x="16" y="165"/>
                    </a:cxn>
                    <a:cxn ang="0">
                      <a:pos x="29" y="178"/>
                    </a:cxn>
                    <a:cxn ang="0">
                      <a:pos x="46" y="191"/>
                    </a:cxn>
                    <a:cxn ang="0">
                      <a:pos x="62" y="201"/>
                    </a:cxn>
                    <a:cxn ang="0">
                      <a:pos x="82" y="208"/>
                    </a:cxn>
                    <a:cxn ang="0">
                      <a:pos x="102" y="211"/>
                    </a:cxn>
                  </a:cxnLst>
                  <a:rect l="0" t="0" r="r" b="b"/>
                  <a:pathLst>
                    <a:path w="207" h="211">
                      <a:moveTo>
                        <a:pt x="102" y="211"/>
                      </a:moveTo>
                      <a:lnTo>
                        <a:pt x="125" y="208"/>
                      </a:lnTo>
                      <a:lnTo>
                        <a:pt x="144" y="201"/>
                      </a:lnTo>
                      <a:lnTo>
                        <a:pt x="161" y="191"/>
                      </a:lnTo>
                      <a:lnTo>
                        <a:pt x="177" y="178"/>
                      </a:lnTo>
                      <a:lnTo>
                        <a:pt x="190" y="165"/>
                      </a:lnTo>
                      <a:lnTo>
                        <a:pt x="200" y="145"/>
                      </a:lnTo>
                      <a:lnTo>
                        <a:pt x="207" y="126"/>
                      </a:lnTo>
                      <a:lnTo>
                        <a:pt x="207" y="106"/>
                      </a:lnTo>
                      <a:lnTo>
                        <a:pt x="207" y="83"/>
                      </a:lnTo>
                      <a:lnTo>
                        <a:pt x="200" y="66"/>
                      </a:lnTo>
                      <a:lnTo>
                        <a:pt x="190" y="47"/>
                      </a:lnTo>
                      <a:lnTo>
                        <a:pt x="177" y="30"/>
                      </a:lnTo>
                      <a:lnTo>
                        <a:pt x="161" y="20"/>
                      </a:lnTo>
                      <a:lnTo>
                        <a:pt x="144" y="10"/>
                      </a:lnTo>
                      <a:lnTo>
                        <a:pt x="125" y="4"/>
                      </a:lnTo>
                      <a:lnTo>
                        <a:pt x="102" y="0"/>
                      </a:lnTo>
                      <a:lnTo>
                        <a:pt x="82" y="4"/>
                      </a:lnTo>
                      <a:lnTo>
                        <a:pt x="62" y="10"/>
                      </a:lnTo>
                      <a:lnTo>
                        <a:pt x="46" y="20"/>
                      </a:lnTo>
                      <a:lnTo>
                        <a:pt x="29" y="30"/>
                      </a:lnTo>
                      <a:lnTo>
                        <a:pt x="16" y="47"/>
                      </a:lnTo>
                      <a:lnTo>
                        <a:pt x="6" y="66"/>
                      </a:lnTo>
                      <a:lnTo>
                        <a:pt x="0" y="83"/>
                      </a:lnTo>
                      <a:lnTo>
                        <a:pt x="0" y="106"/>
                      </a:lnTo>
                      <a:lnTo>
                        <a:pt x="0" y="126"/>
                      </a:lnTo>
                      <a:lnTo>
                        <a:pt x="6" y="145"/>
                      </a:lnTo>
                      <a:lnTo>
                        <a:pt x="16" y="165"/>
                      </a:lnTo>
                      <a:lnTo>
                        <a:pt x="29" y="178"/>
                      </a:lnTo>
                      <a:lnTo>
                        <a:pt x="46" y="191"/>
                      </a:lnTo>
                      <a:lnTo>
                        <a:pt x="62" y="201"/>
                      </a:lnTo>
                      <a:lnTo>
                        <a:pt x="82" y="208"/>
                      </a:lnTo>
                      <a:lnTo>
                        <a:pt x="102" y="211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8" name="Freeform 56"/>
                <p:cNvSpPr>
                  <a:spLocks/>
                </p:cNvSpPr>
                <p:nvPr/>
              </p:nvSpPr>
              <p:spPr bwMode="auto">
                <a:xfrm>
                  <a:off x="3380" y="2503"/>
                  <a:ext cx="66" cy="92"/>
                </a:xfrm>
                <a:custGeom>
                  <a:avLst/>
                  <a:gdLst/>
                  <a:ahLst/>
                  <a:cxnLst>
                    <a:cxn ang="0">
                      <a:pos x="30" y="29"/>
                    </a:cxn>
                    <a:cxn ang="0">
                      <a:pos x="46" y="0"/>
                    </a:cxn>
                    <a:cxn ang="0">
                      <a:pos x="46" y="3"/>
                    </a:cxn>
                    <a:cxn ang="0">
                      <a:pos x="53" y="46"/>
                    </a:cxn>
                    <a:cxn ang="0">
                      <a:pos x="66" y="92"/>
                    </a:cxn>
                    <a:cxn ang="0">
                      <a:pos x="37" y="55"/>
                    </a:cxn>
                    <a:cxn ang="0">
                      <a:pos x="0" y="29"/>
                    </a:cxn>
                    <a:cxn ang="0">
                      <a:pos x="0" y="26"/>
                    </a:cxn>
                    <a:cxn ang="0">
                      <a:pos x="30" y="29"/>
                    </a:cxn>
                  </a:cxnLst>
                  <a:rect l="0" t="0" r="r" b="b"/>
                  <a:pathLst>
                    <a:path w="66" h="92">
                      <a:moveTo>
                        <a:pt x="30" y="29"/>
                      </a:moveTo>
                      <a:lnTo>
                        <a:pt x="46" y="0"/>
                      </a:lnTo>
                      <a:lnTo>
                        <a:pt x="46" y="3"/>
                      </a:lnTo>
                      <a:lnTo>
                        <a:pt x="53" y="46"/>
                      </a:lnTo>
                      <a:lnTo>
                        <a:pt x="66" y="92"/>
                      </a:lnTo>
                      <a:lnTo>
                        <a:pt x="37" y="55"/>
                      </a:lnTo>
                      <a:lnTo>
                        <a:pt x="0" y="29"/>
                      </a:lnTo>
                      <a:lnTo>
                        <a:pt x="0" y="26"/>
                      </a:lnTo>
                      <a:lnTo>
                        <a:pt x="30" y="29"/>
                      </a:lnTo>
                      <a:close/>
                    </a:path>
                  </a:pathLst>
                </a:custGeom>
                <a:solidFill>
                  <a:srgbClr val="3333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9" name="Line 57"/>
                <p:cNvSpPr>
                  <a:spLocks noChangeShapeType="1"/>
                </p:cNvSpPr>
                <p:nvPr/>
              </p:nvSpPr>
              <p:spPr bwMode="auto">
                <a:xfrm>
                  <a:off x="3308" y="2351"/>
                  <a:ext cx="109" cy="184"/>
                </a:xfrm>
                <a:prstGeom prst="line">
                  <a:avLst/>
                </a:prstGeom>
                <a:noFill/>
                <a:ln w="20638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70" name="Rectangle 58"/>
                <p:cNvSpPr>
                  <a:spLocks noChangeArrowheads="1"/>
                </p:cNvSpPr>
                <p:nvPr/>
              </p:nvSpPr>
              <p:spPr bwMode="auto">
                <a:xfrm>
                  <a:off x="1967" y="2616"/>
                  <a:ext cx="87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D</a:t>
                  </a:r>
                  <a:endParaRPr lang="en-US" sz="2000"/>
                </a:p>
              </p:txBody>
            </p:sp>
            <p:sp>
              <p:nvSpPr>
                <p:cNvPr id="13371" name="Rectangle 59"/>
                <p:cNvSpPr>
                  <a:spLocks noChangeArrowheads="1"/>
                </p:cNvSpPr>
                <p:nvPr/>
              </p:nvSpPr>
              <p:spPr bwMode="auto">
                <a:xfrm>
                  <a:off x="2470" y="2616"/>
                  <a:ext cx="73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E</a:t>
                  </a:r>
                  <a:endParaRPr lang="en-US" sz="2000"/>
                </a:p>
              </p:txBody>
            </p:sp>
            <p:sp>
              <p:nvSpPr>
                <p:cNvPr id="13372" name="Freeform 60"/>
                <p:cNvSpPr>
                  <a:spLocks/>
                </p:cNvSpPr>
                <p:nvPr/>
              </p:nvSpPr>
              <p:spPr bwMode="auto">
                <a:xfrm>
                  <a:off x="2653" y="1733"/>
                  <a:ext cx="208" cy="207"/>
                </a:xfrm>
                <a:custGeom>
                  <a:avLst/>
                  <a:gdLst/>
                  <a:ahLst/>
                  <a:cxnLst>
                    <a:cxn ang="0">
                      <a:pos x="102" y="207"/>
                    </a:cxn>
                    <a:cxn ang="0">
                      <a:pos x="125" y="207"/>
                    </a:cxn>
                    <a:cxn ang="0">
                      <a:pos x="145" y="200"/>
                    </a:cxn>
                    <a:cxn ang="0">
                      <a:pos x="162" y="190"/>
                    </a:cxn>
                    <a:cxn ang="0">
                      <a:pos x="178" y="177"/>
                    </a:cxn>
                    <a:cxn ang="0">
                      <a:pos x="191" y="161"/>
                    </a:cxn>
                    <a:cxn ang="0">
                      <a:pos x="201" y="144"/>
                    </a:cxn>
                    <a:cxn ang="0">
                      <a:pos x="208" y="125"/>
                    </a:cxn>
                    <a:cxn ang="0">
                      <a:pos x="208" y="102"/>
                    </a:cxn>
                    <a:cxn ang="0">
                      <a:pos x="208" y="82"/>
                    </a:cxn>
                    <a:cxn ang="0">
                      <a:pos x="201" y="62"/>
                    </a:cxn>
                    <a:cxn ang="0">
                      <a:pos x="191" y="46"/>
                    </a:cxn>
                    <a:cxn ang="0">
                      <a:pos x="178" y="29"/>
                    </a:cxn>
                    <a:cxn ang="0">
                      <a:pos x="162" y="16"/>
                    </a:cxn>
                    <a:cxn ang="0">
                      <a:pos x="145" y="6"/>
                    </a:cxn>
                    <a:cxn ang="0">
                      <a:pos x="125" y="0"/>
                    </a:cxn>
                    <a:cxn ang="0">
                      <a:pos x="102" y="0"/>
                    </a:cxn>
                    <a:cxn ang="0">
                      <a:pos x="83" y="0"/>
                    </a:cxn>
                    <a:cxn ang="0">
                      <a:pos x="63" y="6"/>
                    </a:cxn>
                    <a:cxn ang="0">
                      <a:pos x="46" y="16"/>
                    </a:cxn>
                    <a:cxn ang="0">
                      <a:pos x="30" y="29"/>
                    </a:cxn>
                    <a:cxn ang="0">
                      <a:pos x="17" y="46"/>
                    </a:cxn>
                    <a:cxn ang="0">
                      <a:pos x="7" y="62"/>
                    </a:cxn>
                    <a:cxn ang="0">
                      <a:pos x="0" y="82"/>
                    </a:cxn>
                    <a:cxn ang="0">
                      <a:pos x="0" y="102"/>
                    </a:cxn>
                    <a:cxn ang="0">
                      <a:pos x="0" y="125"/>
                    </a:cxn>
                    <a:cxn ang="0">
                      <a:pos x="7" y="144"/>
                    </a:cxn>
                    <a:cxn ang="0">
                      <a:pos x="17" y="161"/>
                    </a:cxn>
                    <a:cxn ang="0">
                      <a:pos x="30" y="177"/>
                    </a:cxn>
                    <a:cxn ang="0">
                      <a:pos x="46" y="190"/>
                    </a:cxn>
                    <a:cxn ang="0">
                      <a:pos x="63" y="200"/>
                    </a:cxn>
                    <a:cxn ang="0">
                      <a:pos x="83" y="207"/>
                    </a:cxn>
                    <a:cxn ang="0">
                      <a:pos x="102" y="207"/>
                    </a:cxn>
                  </a:cxnLst>
                  <a:rect l="0" t="0" r="r" b="b"/>
                  <a:pathLst>
                    <a:path w="208" h="207">
                      <a:moveTo>
                        <a:pt x="102" y="207"/>
                      </a:moveTo>
                      <a:lnTo>
                        <a:pt x="125" y="207"/>
                      </a:lnTo>
                      <a:lnTo>
                        <a:pt x="145" y="200"/>
                      </a:lnTo>
                      <a:lnTo>
                        <a:pt x="162" y="190"/>
                      </a:lnTo>
                      <a:lnTo>
                        <a:pt x="178" y="177"/>
                      </a:lnTo>
                      <a:lnTo>
                        <a:pt x="191" y="161"/>
                      </a:lnTo>
                      <a:lnTo>
                        <a:pt x="201" y="144"/>
                      </a:lnTo>
                      <a:lnTo>
                        <a:pt x="208" y="125"/>
                      </a:lnTo>
                      <a:lnTo>
                        <a:pt x="208" y="102"/>
                      </a:lnTo>
                      <a:lnTo>
                        <a:pt x="208" y="82"/>
                      </a:lnTo>
                      <a:lnTo>
                        <a:pt x="201" y="62"/>
                      </a:lnTo>
                      <a:lnTo>
                        <a:pt x="191" y="46"/>
                      </a:lnTo>
                      <a:lnTo>
                        <a:pt x="178" y="29"/>
                      </a:lnTo>
                      <a:lnTo>
                        <a:pt x="162" y="16"/>
                      </a:lnTo>
                      <a:lnTo>
                        <a:pt x="145" y="6"/>
                      </a:lnTo>
                      <a:lnTo>
                        <a:pt x="125" y="0"/>
                      </a:lnTo>
                      <a:lnTo>
                        <a:pt x="102" y="0"/>
                      </a:lnTo>
                      <a:lnTo>
                        <a:pt x="83" y="0"/>
                      </a:lnTo>
                      <a:lnTo>
                        <a:pt x="63" y="6"/>
                      </a:lnTo>
                      <a:lnTo>
                        <a:pt x="46" y="16"/>
                      </a:lnTo>
                      <a:lnTo>
                        <a:pt x="30" y="29"/>
                      </a:lnTo>
                      <a:lnTo>
                        <a:pt x="17" y="46"/>
                      </a:lnTo>
                      <a:lnTo>
                        <a:pt x="7" y="62"/>
                      </a:lnTo>
                      <a:lnTo>
                        <a:pt x="0" y="82"/>
                      </a:lnTo>
                      <a:lnTo>
                        <a:pt x="0" y="102"/>
                      </a:lnTo>
                      <a:lnTo>
                        <a:pt x="0" y="125"/>
                      </a:lnTo>
                      <a:lnTo>
                        <a:pt x="7" y="144"/>
                      </a:lnTo>
                      <a:lnTo>
                        <a:pt x="17" y="161"/>
                      </a:lnTo>
                      <a:lnTo>
                        <a:pt x="30" y="177"/>
                      </a:lnTo>
                      <a:lnTo>
                        <a:pt x="46" y="190"/>
                      </a:lnTo>
                      <a:lnTo>
                        <a:pt x="63" y="200"/>
                      </a:lnTo>
                      <a:lnTo>
                        <a:pt x="83" y="207"/>
                      </a:lnTo>
                      <a:lnTo>
                        <a:pt x="102" y="207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73" name="Rectangle 61"/>
                <p:cNvSpPr>
                  <a:spLocks noChangeArrowheads="1"/>
                </p:cNvSpPr>
                <p:nvPr/>
              </p:nvSpPr>
              <p:spPr bwMode="auto">
                <a:xfrm>
                  <a:off x="2970" y="2616"/>
                  <a:ext cx="67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F</a:t>
                  </a:r>
                  <a:endParaRPr lang="en-US" sz="2000"/>
                </a:p>
              </p:txBody>
            </p:sp>
            <p:sp>
              <p:nvSpPr>
                <p:cNvPr id="13374" name="Rectangle 62"/>
                <p:cNvSpPr>
                  <a:spLocks noChangeArrowheads="1"/>
                </p:cNvSpPr>
                <p:nvPr/>
              </p:nvSpPr>
              <p:spPr bwMode="auto">
                <a:xfrm>
                  <a:off x="3457" y="2616"/>
                  <a:ext cx="87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G</a:t>
                  </a:r>
                  <a:endParaRPr lang="en-US" sz="2000"/>
                </a:p>
              </p:txBody>
            </p:sp>
            <p:sp>
              <p:nvSpPr>
                <p:cNvPr id="13375" name="Freeform 63"/>
                <p:cNvSpPr>
                  <a:spLocks/>
                </p:cNvSpPr>
                <p:nvPr/>
              </p:nvSpPr>
              <p:spPr bwMode="auto">
                <a:xfrm>
                  <a:off x="3150" y="2157"/>
                  <a:ext cx="207" cy="207"/>
                </a:xfrm>
                <a:custGeom>
                  <a:avLst/>
                  <a:gdLst/>
                  <a:ahLst/>
                  <a:cxnLst>
                    <a:cxn ang="0">
                      <a:pos x="105" y="207"/>
                    </a:cxn>
                    <a:cxn ang="0">
                      <a:pos x="125" y="207"/>
                    </a:cxn>
                    <a:cxn ang="0">
                      <a:pos x="145" y="201"/>
                    </a:cxn>
                    <a:cxn ang="0">
                      <a:pos x="161" y="191"/>
                    </a:cxn>
                    <a:cxn ang="0">
                      <a:pos x="178" y="178"/>
                    </a:cxn>
                    <a:cxn ang="0">
                      <a:pos x="191" y="161"/>
                    </a:cxn>
                    <a:cxn ang="0">
                      <a:pos x="201" y="145"/>
                    </a:cxn>
                    <a:cxn ang="0">
                      <a:pos x="207" y="125"/>
                    </a:cxn>
                    <a:cxn ang="0">
                      <a:pos x="207" y="102"/>
                    </a:cxn>
                    <a:cxn ang="0">
                      <a:pos x="207" y="82"/>
                    </a:cxn>
                    <a:cxn ang="0">
                      <a:pos x="201" y="63"/>
                    </a:cxn>
                    <a:cxn ang="0">
                      <a:pos x="191" y="46"/>
                    </a:cxn>
                    <a:cxn ang="0">
                      <a:pos x="178" y="30"/>
                    </a:cxn>
                    <a:cxn ang="0">
                      <a:pos x="161" y="17"/>
                    </a:cxn>
                    <a:cxn ang="0">
                      <a:pos x="145" y="7"/>
                    </a:cxn>
                    <a:cxn ang="0">
                      <a:pos x="125" y="0"/>
                    </a:cxn>
                    <a:cxn ang="0">
                      <a:pos x="105" y="0"/>
                    </a:cxn>
                    <a:cxn ang="0">
                      <a:pos x="82" y="0"/>
                    </a:cxn>
                    <a:cxn ang="0">
                      <a:pos x="63" y="7"/>
                    </a:cxn>
                    <a:cxn ang="0">
                      <a:pos x="46" y="17"/>
                    </a:cxn>
                    <a:cxn ang="0">
                      <a:pos x="30" y="30"/>
                    </a:cxn>
                    <a:cxn ang="0">
                      <a:pos x="17" y="46"/>
                    </a:cxn>
                    <a:cxn ang="0">
                      <a:pos x="7" y="63"/>
                    </a:cxn>
                    <a:cxn ang="0">
                      <a:pos x="0" y="82"/>
                    </a:cxn>
                    <a:cxn ang="0">
                      <a:pos x="0" y="102"/>
                    </a:cxn>
                    <a:cxn ang="0">
                      <a:pos x="0" y="125"/>
                    </a:cxn>
                    <a:cxn ang="0">
                      <a:pos x="7" y="145"/>
                    </a:cxn>
                    <a:cxn ang="0">
                      <a:pos x="17" y="161"/>
                    </a:cxn>
                    <a:cxn ang="0">
                      <a:pos x="30" y="178"/>
                    </a:cxn>
                    <a:cxn ang="0">
                      <a:pos x="46" y="191"/>
                    </a:cxn>
                    <a:cxn ang="0">
                      <a:pos x="63" y="201"/>
                    </a:cxn>
                    <a:cxn ang="0">
                      <a:pos x="82" y="207"/>
                    </a:cxn>
                    <a:cxn ang="0">
                      <a:pos x="105" y="207"/>
                    </a:cxn>
                  </a:cxnLst>
                  <a:rect l="0" t="0" r="r" b="b"/>
                  <a:pathLst>
                    <a:path w="207" h="207">
                      <a:moveTo>
                        <a:pt x="105" y="207"/>
                      </a:moveTo>
                      <a:lnTo>
                        <a:pt x="125" y="207"/>
                      </a:lnTo>
                      <a:lnTo>
                        <a:pt x="145" y="201"/>
                      </a:lnTo>
                      <a:lnTo>
                        <a:pt x="161" y="191"/>
                      </a:lnTo>
                      <a:lnTo>
                        <a:pt x="178" y="178"/>
                      </a:lnTo>
                      <a:lnTo>
                        <a:pt x="191" y="161"/>
                      </a:lnTo>
                      <a:lnTo>
                        <a:pt x="201" y="145"/>
                      </a:lnTo>
                      <a:lnTo>
                        <a:pt x="207" y="125"/>
                      </a:lnTo>
                      <a:lnTo>
                        <a:pt x="207" y="102"/>
                      </a:lnTo>
                      <a:lnTo>
                        <a:pt x="207" y="82"/>
                      </a:lnTo>
                      <a:lnTo>
                        <a:pt x="201" y="63"/>
                      </a:lnTo>
                      <a:lnTo>
                        <a:pt x="191" y="46"/>
                      </a:lnTo>
                      <a:lnTo>
                        <a:pt x="178" y="30"/>
                      </a:lnTo>
                      <a:lnTo>
                        <a:pt x="161" y="17"/>
                      </a:lnTo>
                      <a:lnTo>
                        <a:pt x="145" y="7"/>
                      </a:lnTo>
                      <a:lnTo>
                        <a:pt x="125" y="0"/>
                      </a:lnTo>
                      <a:lnTo>
                        <a:pt x="105" y="0"/>
                      </a:lnTo>
                      <a:lnTo>
                        <a:pt x="82" y="0"/>
                      </a:lnTo>
                      <a:lnTo>
                        <a:pt x="63" y="7"/>
                      </a:lnTo>
                      <a:lnTo>
                        <a:pt x="46" y="17"/>
                      </a:lnTo>
                      <a:lnTo>
                        <a:pt x="30" y="30"/>
                      </a:lnTo>
                      <a:lnTo>
                        <a:pt x="17" y="46"/>
                      </a:lnTo>
                      <a:lnTo>
                        <a:pt x="7" y="63"/>
                      </a:lnTo>
                      <a:lnTo>
                        <a:pt x="0" y="82"/>
                      </a:lnTo>
                      <a:lnTo>
                        <a:pt x="0" y="102"/>
                      </a:lnTo>
                      <a:lnTo>
                        <a:pt x="0" y="125"/>
                      </a:lnTo>
                      <a:lnTo>
                        <a:pt x="7" y="145"/>
                      </a:lnTo>
                      <a:lnTo>
                        <a:pt x="17" y="161"/>
                      </a:lnTo>
                      <a:lnTo>
                        <a:pt x="30" y="178"/>
                      </a:lnTo>
                      <a:lnTo>
                        <a:pt x="46" y="191"/>
                      </a:lnTo>
                      <a:lnTo>
                        <a:pt x="63" y="201"/>
                      </a:lnTo>
                      <a:lnTo>
                        <a:pt x="82" y="207"/>
                      </a:lnTo>
                      <a:lnTo>
                        <a:pt x="105" y="207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76" name="Rectangle 64"/>
                <p:cNvSpPr>
                  <a:spLocks noChangeArrowheads="1"/>
                </p:cNvSpPr>
                <p:nvPr/>
              </p:nvSpPr>
              <p:spPr bwMode="auto">
                <a:xfrm>
                  <a:off x="3217" y="2188"/>
                  <a:ext cx="8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C</a:t>
                  </a:r>
                  <a:endParaRPr lang="en-US" sz="2000"/>
                </a:p>
              </p:txBody>
            </p:sp>
            <p:sp>
              <p:nvSpPr>
                <p:cNvPr id="13377" name="Line 65"/>
                <p:cNvSpPr>
                  <a:spLocks noChangeShapeType="1"/>
                </p:cNvSpPr>
                <p:nvPr/>
              </p:nvSpPr>
              <p:spPr bwMode="auto">
                <a:xfrm flipH="1">
                  <a:off x="3091" y="2351"/>
                  <a:ext cx="108" cy="188"/>
                </a:xfrm>
                <a:prstGeom prst="line">
                  <a:avLst/>
                </a:prstGeom>
                <a:noFill/>
                <a:ln w="20638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78" name="Freeform 66"/>
                <p:cNvSpPr>
                  <a:spLocks/>
                </p:cNvSpPr>
                <p:nvPr/>
              </p:nvSpPr>
              <p:spPr bwMode="auto">
                <a:xfrm>
                  <a:off x="3058" y="2506"/>
                  <a:ext cx="66" cy="92"/>
                </a:xfrm>
                <a:custGeom>
                  <a:avLst/>
                  <a:gdLst/>
                  <a:ahLst/>
                  <a:cxnLst>
                    <a:cxn ang="0">
                      <a:pos x="36" y="29"/>
                    </a:cxn>
                    <a:cxn ang="0">
                      <a:pos x="66" y="26"/>
                    </a:cxn>
                    <a:cxn ang="0">
                      <a:pos x="66" y="29"/>
                    </a:cxn>
                    <a:cxn ang="0">
                      <a:pos x="33" y="56"/>
                    </a:cxn>
                    <a:cxn ang="0">
                      <a:pos x="0" y="92"/>
                    </a:cxn>
                    <a:cxn ang="0">
                      <a:pos x="13" y="46"/>
                    </a:cxn>
                    <a:cxn ang="0">
                      <a:pos x="20" y="3"/>
                    </a:cxn>
                    <a:cxn ang="0">
                      <a:pos x="23" y="0"/>
                    </a:cxn>
                    <a:cxn ang="0">
                      <a:pos x="36" y="29"/>
                    </a:cxn>
                  </a:cxnLst>
                  <a:rect l="0" t="0" r="r" b="b"/>
                  <a:pathLst>
                    <a:path w="66" h="92">
                      <a:moveTo>
                        <a:pt x="36" y="29"/>
                      </a:moveTo>
                      <a:lnTo>
                        <a:pt x="66" y="26"/>
                      </a:lnTo>
                      <a:lnTo>
                        <a:pt x="66" y="29"/>
                      </a:lnTo>
                      <a:lnTo>
                        <a:pt x="33" y="56"/>
                      </a:lnTo>
                      <a:lnTo>
                        <a:pt x="0" y="92"/>
                      </a:lnTo>
                      <a:lnTo>
                        <a:pt x="13" y="46"/>
                      </a:lnTo>
                      <a:lnTo>
                        <a:pt x="20" y="3"/>
                      </a:lnTo>
                      <a:lnTo>
                        <a:pt x="23" y="0"/>
                      </a:lnTo>
                      <a:lnTo>
                        <a:pt x="36" y="29"/>
                      </a:lnTo>
                      <a:close/>
                    </a:path>
                  </a:pathLst>
                </a:custGeom>
                <a:solidFill>
                  <a:srgbClr val="3333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79" name="Freeform 67"/>
                <p:cNvSpPr>
                  <a:spLocks/>
                </p:cNvSpPr>
                <p:nvPr/>
              </p:nvSpPr>
              <p:spPr bwMode="auto">
                <a:xfrm>
                  <a:off x="2387" y="2506"/>
                  <a:ext cx="66" cy="89"/>
                </a:xfrm>
                <a:custGeom>
                  <a:avLst/>
                  <a:gdLst/>
                  <a:ahLst/>
                  <a:cxnLst>
                    <a:cxn ang="0">
                      <a:pos x="30" y="26"/>
                    </a:cxn>
                    <a:cxn ang="0">
                      <a:pos x="46" y="0"/>
                    </a:cxn>
                    <a:cxn ang="0">
                      <a:pos x="53" y="46"/>
                    </a:cxn>
                    <a:cxn ang="0">
                      <a:pos x="66" y="89"/>
                    </a:cxn>
                    <a:cxn ang="0">
                      <a:pos x="36" y="56"/>
                    </a:cxn>
                    <a:cxn ang="0">
                      <a:pos x="0" y="26"/>
                    </a:cxn>
                    <a:cxn ang="0">
                      <a:pos x="30" y="26"/>
                    </a:cxn>
                  </a:cxnLst>
                  <a:rect l="0" t="0" r="r" b="b"/>
                  <a:pathLst>
                    <a:path w="66" h="89">
                      <a:moveTo>
                        <a:pt x="30" y="26"/>
                      </a:moveTo>
                      <a:lnTo>
                        <a:pt x="46" y="0"/>
                      </a:lnTo>
                      <a:lnTo>
                        <a:pt x="53" y="46"/>
                      </a:lnTo>
                      <a:lnTo>
                        <a:pt x="66" y="89"/>
                      </a:lnTo>
                      <a:lnTo>
                        <a:pt x="36" y="56"/>
                      </a:lnTo>
                      <a:lnTo>
                        <a:pt x="0" y="26"/>
                      </a:lnTo>
                      <a:lnTo>
                        <a:pt x="30" y="26"/>
                      </a:lnTo>
                      <a:close/>
                    </a:path>
                  </a:pathLst>
                </a:custGeom>
                <a:solidFill>
                  <a:srgbClr val="3333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80" name="Line 68"/>
                <p:cNvSpPr>
                  <a:spLocks noChangeShapeType="1"/>
                </p:cNvSpPr>
                <p:nvPr/>
              </p:nvSpPr>
              <p:spPr bwMode="auto">
                <a:xfrm>
                  <a:off x="2315" y="2351"/>
                  <a:ext cx="108" cy="188"/>
                </a:xfrm>
                <a:prstGeom prst="line">
                  <a:avLst/>
                </a:prstGeom>
                <a:noFill/>
                <a:ln w="20638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81" name="Line 69"/>
                <p:cNvSpPr>
                  <a:spLocks noChangeShapeType="1"/>
                </p:cNvSpPr>
                <p:nvPr/>
              </p:nvSpPr>
              <p:spPr bwMode="auto">
                <a:xfrm flipH="1">
                  <a:off x="2097" y="2351"/>
                  <a:ext cx="106" cy="188"/>
                </a:xfrm>
                <a:prstGeom prst="line">
                  <a:avLst/>
                </a:prstGeom>
                <a:noFill/>
                <a:ln w="20638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82" name="Freeform 70"/>
                <p:cNvSpPr>
                  <a:spLocks/>
                </p:cNvSpPr>
                <p:nvPr/>
              </p:nvSpPr>
              <p:spPr bwMode="auto">
                <a:xfrm>
                  <a:off x="2064" y="2506"/>
                  <a:ext cx="66" cy="92"/>
                </a:xfrm>
                <a:custGeom>
                  <a:avLst/>
                  <a:gdLst/>
                  <a:ahLst/>
                  <a:cxnLst>
                    <a:cxn ang="0">
                      <a:pos x="37" y="29"/>
                    </a:cxn>
                    <a:cxn ang="0">
                      <a:pos x="66" y="26"/>
                    </a:cxn>
                    <a:cxn ang="0">
                      <a:pos x="66" y="29"/>
                    </a:cxn>
                    <a:cxn ang="0">
                      <a:pos x="33" y="56"/>
                    </a:cxn>
                    <a:cxn ang="0">
                      <a:pos x="0" y="92"/>
                    </a:cxn>
                    <a:cxn ang="0">
                      <a:pos x="14" y="46"/>
                    </a:cxn>
                    <a:cxn ang="0">
                      <a:pos x="20" y="3"/>
                    </a:cxn>
                    <a:cxn ang="0">
                      <a:pos x="24" y="0"/>
                    </a:cxn>
                    <a:cxn ang="0">
                      <a:pos x="37" y="29"/>
                    </a:cxn>
                  </a:cxnLst>
                  <a:rect l="0" t="0" r="r" b="b"/>
                  <a:pathLst>
                    <a:path w="66" h="92">
                      <a:moveTo>
                        <a:pt x="37" y="29"/>
                      </a:moveTo>
                      <a:lnTo>
                        <a:pt x="66" y="26"/>
                      </a:lnTo>
                      <a:lnTo>
                        <a:pt x="66" y="29"/>
                      </a:lnTo>
                      <a:lnTo>
                        <a:pt x="33" y="56"/>
                      </a:lnTo>
                      <a:lnTo>
                        <a:pt x="0" y="92"/>
                      </a:lnTo>
                      <a:lnTo>
                        <a:pt x="14" y="46"/>
                      </a:lnTo>
                      <a:lnTo>
                        <a:pt x="20" y="3"/>
                      </a:lnTo>
                      <a:lnTo>
                        <a:pt x="24" y="0"/>
                      </a:lnTo>
                      <a:lnTo>
                        <a:pt x="37" y="29"/>
                      </a:lnTo>
                      <a:close/>
                    </a:path>
                  </a:pathLst>
                </a:custGeom>
                <a:solidFill>
                  <a:srgbClr val="3333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83" name="Freeform 71"/>
                <p:cNvSpPr>
                  <a:spLocks/>
                </p:cNvSpPr>
                <p:nvPr/>
              </p:nvSpPr>
              <p:spPr bwMode="auto">
                <a:xfrm>
                  <a:off x="2153" y="2157"/>
                  <a:ext cx="211" cy="207"/>
                </a:xfrm>
                <a:custGeom>
                  <a:avLst/>
                  <a:gdLst/>
                  <a:ahLst/>
                  <a:cxnLst>
                    <a:cxn ang="0">
                      <a:pos x="106" y="207"/>
                    </a:cxn>
                    <a:cxn ang="0">
                      <a:pos x="125" y="207"/>
                    </a:cxn>
                    <a:cxn ang="0">
                      <a:pos x="145" y="201"/>
                    </a:cxn>
                    <a:cxn ang="0">
                      <a:pos x="165" y="191"/>
                    </a:cxn>
                    <a:cxn ang="0">
                      <a:pos x="181" y="178"/>
                    </a:cxn>
                    <a:cxn ang="0">
                      <a:pos x="191" y="161"/>
                    </a:cxn>
                    <a:cxn ang="0">
                      <a:pos x="201" y="145"/>
                    </a:cxn>
                    <a:cxn ang="0">
                      <a:pos x="208" y="125"/>
                    </a:cxn>
                    <a:cxn ang="0">
                      <a:pos x="211" y="102"/>
                    </a:cxn>
                    <a:cxn ang="0">
                      <a:pos x="208" y="82"/>
                    </a:cxn>
                    <a:cxn ang="0">
                      <a:pos x="201" y="63"/>
                    </a:cxn>
                    <a:cxn ang="0">
                      <a:pos x="191" y="46"/>
                    </a:cxn>
                    <a:cxn ang="0">
                      <a:pos x="181" y="30"/>
                    </a:cxn>
                    <a:cxn ang="0">
                      <a:pos x="165" y="17"/>
                    </a:cxn>
                    <a:cxn ang="0">
                      <a:pos x="145" y="7"/>
                    </a:cxn>
                    <a:cxn ang="0">
                      <a:pos x="125" y="0"/>
                    </a:cxn>
                    <a:cxn ang="0">
                      <a:pos x="106" y="0"/>
                    </a:cxn>
                    <a:cxn ang="0">
                      <a:pos x="86" y="0"/>
                    </a:cxn>
                    <a:cxn ang="0">
                      <a:pos x="66" y="7"/>
                    </a:cxn>
                    <a:cxn ang="0">
                      <a:pos x="46" y="17"/>
                    </a:cxn>
                    <a:cxn ang="0">
                      <a:pos x="33" y="30"/>
                    </a:cxn>
                    <a:cxn ang="0">
                      <a:pos x="20" y="46"/>
                    </a:cxn>
                    <a:cxn ang="0">
                      <a:pos x="10" y="63"/>
                    </a:cxn>
                    <a:cxn ang="0">
                      <a:pos x="4" y="82"/>
                    </a:cxn>
                    <a:cxn ang="0">
                      <a:pos x="0" y="102"/>
                    </a:cxn>
                    <a:cxn ang="0">
                      <a:pos x="4" y="125"/>
                    </a:cxn>
                    <a:cxn ang="0">
                      <a:pos x="10" y="145"/>
                    </a:cxn>
                    <a:cxn ang="0">
                      <a:pos x="20" y="161"/>
                    </a:cxn>
                    <a:cxn ang="0">
                      <a:pos x="33" y="178"/>
                    </a:cxn>
                    <a:cxn ang="0">
                      <a:pos x="46" y="191"/>
                    </a:cxn>
                    <a:cxn ang="0">
                      <a:pos x="66" y="201"/>
                    </a:cxn>
                    <a:cxn ang="0">
                      <a:pos x="86" y="207"/>
                    </a:cxn>
                    <a:cxn ang="0">
                      <a:pos x="106" y="207"/>
                    </a:cxn>
                  </a:cxnLst>
                  <a:rect l="0" t="0" r="r" b="b"/>
                  <a:pathLst>
                    <a:path w="211" h="207">
                      <a:moveTo>
                        <a:pt x="106" y="207"/>
                      </a:moveTo>
                      <a:lnTo>
                        <a:pt x="125" y="207"/>
                      </a:lnTo>
                      <a:lnTo>
                        <a:pt x="145" y="201"/>
                      </a:lnTo>
                      <a:lnTo>
                        <a:pt x="165" y="191"/>
                      </a:lnTo>
                      <a:lnTo>
                        <a:pt x="181" y="178"/>
                      </a:lnTo>
                      <a:lnTo>
                        <a:pt x="191" y="161"/>
                      </a:lnTo>
                      <a:lnTo>
                        <a:pt x="201" y="145"/>
                      </a:lnTo>
                      <a:lnTo>
                        <a:pt x="208" y="125"/>
                      </a:lnTo>
                      <a:lnTo>
                        <a:pt x="211" y="102"/>
                      </a:lnTo>
                      <a:lnTo>
                        <a:pt x="208" y="82"/>
                      </a:lnTo>
                      <a:lnTo>
                        <a:pt x="201" y="63"/>
                      </a:lnTo>
                      <a:lnTo>
                        <a:pt x="191" y="46"/>
                      </a:lnTo>
                      <a:lnTo>
                        <a:pt x="181" y="30"/>
                      </a:lnTo>
                      <a:lnTo>
                        <a:pt x="165" y="17"/>
                      </a:lnTo>
                      <a:lnTo>
                        <a:pt x="145" y="7"/>
                      </a:lnTo>
                      <a:lnTo>
                        <a:pt x="125" y="0"/>
                      </a:lnTo>
                      <a:lnTo>
                        <a:pt x="106" y="0"/>
                      </a:lnTo>
                      <a:lnTo>
                        <a:pt x="86" y="0"/>
                      </a:lnTo>
                      <a:lnTo>
                        <a:pt x="66" y="7"/>
                      </a:lnTo>
                      <a:lnTo>
                        <a:pt x="46" y="17"/>
                      </a:lnTo>
                      <a:lnTo>
                        <a:pt x="33" y="30"/>
                      </a:lnTo>
                      <a:lnTo>
                        <a:pt x="20" y="46"/>
                      </a:lnTo>
                      <a:lnTo>
                        <a:pt x="10" y="63"/>
                      </a:lnTo>
                      <a:lnTo>
                        <a:pt x="4" y="82"/>
                      </a:lnTo>
                      <a:lnTo>
                        <a:pt x="0" y="102"/>
                      </a:lnTo>
                      <a:lnTo>
                        <a:pt x="4" y="125"/>
                      </a:lnTo>
                      <a:lnTo>
                        <a:pt x="10" y="145"/>
                      </a:lnTo>
                      <a:lnTo>
                        <a:pt x="20" y="161"/>
                      </a:lnTo>
                      <a:lnTo>
                        <a:pt x="33" y="178"/>
                      </a:lnTo>
                      <a:lnTo>
                        <a:pt x="46" y="191"/>
                      </a:lnTo>
                      <a:lnTo>
                        <a:pt x="66" y="201"/>
                      </a:lnTo>
                      <a:lnTo>
                        <a:pt x="86" y="207"/>
                      </a:lnTo>
                      <a:lnTo>
                        <a:pt x="106" y="207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84" name="Rectangle 72"/>
                <p:cNvSpPr>
                  <a:spLocks noChangeArrowheads="1"/>
                </p:cNvSpPr>
                <p:nvPr/>
              </p:nvSpPr>
              <p:spPr bwMode="auto">
                <a:xfrm>
                  <a:off x="2204" y="2188"/>
                  <a:ext cx="8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B</a:t>
                  </a:r>
                  <a:endParaRPr lang="en-US" sz="2000"/>
                </a:p>
              </p:txBody>
            </p:sp>
            <p:sp>
              <p:nvSpPr>
                <p:cNvPr id="13385" name="Line 73"/>
                <p:cNvSpPr>
                  <a:spLocks noChangeShapeType="1"/>
                </p:cNvSpPr>
                <p:nvPr/>
              </p:nvSpPr>
              <p:spPr bwMode="auto">
                <a:xfrm flipH="1">
                  <a:off x="2390" y="1907"/>
                  <a:ext cx="283" cy="240"/>
                </a:xfrm>
                <a:prstGeom prst="line">
                  <a:avLst/>
                </a:prstGeom>
                <a:noFill/>
                <a:ln w="20638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86" name="Freeform 74"/>
                <p:cNvSpPr>
                  <a:spLocks/>
                </p:cNvSpPr>
                <p:nvPr/>
              </p:nvSpPr>
              <p:spPr bwMode="auto">
                <a:xfrm>
                  <a:off x="2341" y="2114"/>
                  <a:ext cx="82" cy="76"/>
                </a:xfrm>
                <a:custGeom>
                  <a:avLst/>
                  <a:gdLst/>
                  <a:ahLst/>
                  <a:cxnLst>
                    <a:cxn ang="0">
                      <a:pos x="52" y="30"/>
                    </a:cxn>
                    <a:cxn ang="0">
                      <a:pos x="82" y="40"/>
                    </a:cxn>
                    <a:cxn ang="0">
                      <a:pos x="39" y="56"/>
                    </a:cxn>
                    <a:cxn ang="0">
                      <a:pos x="0" y="76"/>
                    </a:cxn>
                    <a:cxn ang="0">
                      <a:pos x="26" y="40"/>
                    </a:cxn>
                    <a:cxn ang="0">
                      <a:pos x="46" y="0"/>
                    </a:cxn>
                    <a:cxn ang="0">
                      <a:pos x="49" y="0"/>
                    </a:cxn>
                    <a:cxn ang="0">
                      <a:pos x="52" y="30"/>
                    </a:cxn>
                  </a:cxnLst>
                  <a:rect l="0" t="0" r="r" b="b"/>
                  <a:pathLst>
                    <a:path w="82" h="76">
                      <a:moveTo>
                        <a:pt x="52" y="30"/>
                      </a:moveTo>
                      <a:lnTo>
                        <a:pt x="82" y="40"/>
                      </a:lnTo>
                      <a:lnTo>
                        <a:pt x="39" y="56"/>
                      </a:lnTo>
                      <a:lnTo>
                        <a:pt x="0" y="76"/>
                      </a:lnTo>
                      <a:lnTo>
                        <a:pt x="26" y="40"/>
                      </a:lnTo>
                      <a:lnTo>
                        <a:pt x="46" y="0"/>
                      </a:lnTo>
                      <a:lnTo>
                        <a:pt x="49" y="0"/>
                      </a:lnTo>
                      <a:lnTo>
                        <a:pt x="52" y="30"/>
                      </a:lnTo>
                      <a:close/>
                    </a:path>
                  </a:pathLst>
                </a:custGeom>
                <a:solidFill>
                  <a:srgbClr val="3333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87" name="Freeform 75"/>
                <p:cNvSpPr>
                  <a:spLocks/>
                </p:cNvSpPr>
                <p:nvPr/>
              </p:nvSpPr>
              <p:spPr bwMode="auto">
                <a:xfrm>
                  <a:off x="3088" y="2111"/>
                  <a:ext cx="85" cy="79"/>
                </a:xfrm>
                <a:custGeom>
                  <a:avLst/>
                  <a:gdLst/>
                  <a:ahLst/>
                  <a:cxnLst>
                    <a:cxn ang="0">
                      <a:pos x="29" y="33"/>
                    </a:cxn>
                    <a:cxn ang="0">
                      <a:pos x="36" y="0"/>
                    </a:cxn>
                    <a:cxn ang="0">
                      <a:pos x="59" y="43"/>
                    </a:cxn>
                    <a:cxn ang="0">
                      <a:pos x="85" y="79"/>
                    </a:cxn>
                    <a:cxn ang="0">
                      <a:pos x="46" y="56"/>
                    </a:cxn>
                    <a:cxn ang="0">
                      <a:pos x="3" y="43"/>
                    </a:cxn>
                    <a:cxn ang="0">
                      <a:pos x="0" y="43"/>
                    </a:cxn>
                    <a:cxn ang="0">
                      <a:pos x="29" y="33"/>
                    </a:cxn>
                  </a:cxnLst>
                  <a:rect l="0" t="0" r="r" b="b"/>
                  <a:pathLst>
                    <a:path w="85" h="79">
                      <a:moveTo>
                        <a:pt x="29" y="33"/>
                      </a:moveTo>
                      <a:lnTo>
                        <a:pt x="36" y="0"/>
                      </a:lnTo>
                      <a:lnTo>
                        <a:pt x="59" y="43"/>
                      </a:lnTo>
                      <a:lnTo>
                        <a:pt x="85" y="79"/>
                      </a:lnTo>
                      <a:lnTo>
                        <a:pt x="46" y="56"/>
                      </a:lnTo>
                      <a:lnTo>
                        <a:pt x="3" y="43"/>
                      </a:lnTo>
                      <a:lnTo>
                        <a:pt x="0" y="43"/>
                      </a:lnTo>
                      <a:lnTo>
                        <a:pt x="29" y="33"/>
                      </a:lnTo>
                      <a:close/>
                    </a:path>
                  </a:pathLst>
                </a:custGeom>
                <a:solidFill>
                  <a:srgbClr val="3333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88" name="Line 76"/>
                <p:cNvSpPr>
                  <a:spLocks noChangeShapeType="1"/>
                </p:cNvSpPr>
                <p:nvPr/>
              </p:nvSpPr>
              <p:spPr bwMode="auto">
                <a:xfrm>
                  <a:off x="2838" y="1907"/>
                  <a:ext cx="286" cy="240"/>
                </a:xfrm>
                <a:prstGeom prst="line">
                  <a:avLst/>
                </a:prstGeom>
                <a:noFill/>
                <a:ln w="20638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89" name="Rectangle 77"/>
                <p:cNvSpPr>
                  <a:spLocks noChangeArrowheads="1"/>
                </p:cNvSpPr>
                <p:nvPr/>
              </p:nvSpPr>
              <p:spPr bwMode="auto">
                <a:xfrm>
                  <a:off x="2733" y="2639"/>
                  <a:ext cx="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endParaRPr lang="en-US" sz="2000"/>
                </a:p>
              </p:txBody>
            </p:sp>
            <p:sp>
              <p:nvSpPr>
                <p:cNvPr id="13390" name="Rectangle 78"/>
                <p:cNvSpPr>
                  <a:spLocks noChangeArrowheads="1"/>
                </p:cNvSpPr>
                <p:nvPr/>
              </p:nvSpPr>
              <p:spPr bwMode="auto">
                <a:xfrm>
                  <a:off x="2733" y="2751"/>
                  <a:ext cx="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endParaRPr lang="en-US" sz="2000"/>
                </a:p>
              </p:txBody>
            </p:sp>
            <p:sp>
              <p:nvSpPr>
                <p:cNvPr id="13391" name="Rectangle 79"/>
                <p:cNvSpPr>
                  <a:spLocks noChangeArrowheads="1"/>
                </p:cNvSpPr>
                <p:nvPr/>
              </p:nvSpPr>
              <p:spPr bwMode="auto">
                <a:xfrm>
                  <a:off x="2710" y="1764"/>
                  <a:ext cx="87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A</a:t>
                  </a:r>
                  <a:endParaRPr lang="en-US" sz="2000"/>
                </a:p>
              </p:txBody>
            </p:sp>
          </p:grpSp>
        </p:grpSp>
        <p:sp>
          <p:nvSpPr>
            <p:cNvPr id="13392" name="Freeform 80"/>
            <p:cNvSpPr>
              <a:spLocks/>
            </p:cNvSpPr>
            <p:nvPr/>
          </p:nvSpPr>
          <p:spPr bwMode="auto">
            <a:xfrm>
              <a:off x="4494" y="3245"/>
              <a:ext cx="210" cy="211"/>
            </a:xfrm>
            <a:custGeom>
              <a:avLst/>
              <a:gdLst/>
              <a:ahLst/>
              <a:cxnLst>
                <a:cxn ang="0">
                  <a:pos x="105" y="211"/>
                </a:cxn>
                <a:cxn ang="0">
                  <a:pos x="128" y="208"/>
                </a:cxn>
                <a:cxn ang="0">
                  <a:pos x="148" y="201"/>
                </a:cxn>
                <a:cxn ang="0">
                  <a:pos x="164" y="191"/>
                </a:cxn>
                <a:cxn ang="0">
                  <a:pos x="181" y="178"/>
                </a:cxn>
                <a:cxn ang="0">
                  <a:pos x="194" y="165"/>
                </a:cxn>
                <a:cxn ang="0">
                  <a:pos x="204" y="145"/>
                </a:cxn>
                <a:cxn ang="0">
                  <a:pos x="207" y="126"/>
                </a:cxn>
                <a:cxn ang="0">
                  <a:pos x="210" y="106"/>
                </a:cxn>
                <a:cxn ang="0">
                  <a:pos x="207" y="83"/>
                </a:cxn>
                <a:cxn ang="0">
                  <a:pos x="204" y="66"/>
                </a:cxn>
                <a:cxn ang="0">
                  <a:pos x="194" y="47"/>
                </a:cxn>
                <a:cxn ang="0">
                  <a:pos x="181" y="30"/>
                </a:cxn>
                <a:cxn ang="0">
                  <a:pos x="164" y="20"/>
                </a:cxn>
                <a:cxn ang="0">
                  <a:pos x="148" y="10"/>
                </a:cxn>
                <a:cxn ang="0">
                  <a:pos x="128" y="4"/>
                </a:cxn>
                <a:cxn ang="0">
                  <a:pos x="105" y="0"/>
                </a:cxn>
                <a:cxn ang="0">
                  <a:pos x="85" y="4"/>
                </a:cxn>
                <a:cxn ang="0">
                  <a:pos x="66" y="10"/>
                </a:cxn>
                <a:cxn ang="0">
                  <a:pos x="46" y="20"/>
                </a:cxn>
                <a:cxn ang="0">
                  <a:pos x="33" y="30"/>
                </a:cxn>
                <a:cxn ang="0">
                  <a:pos x="20" y="47"/>
                </a:cxn>
                <a:cxn ang="0">
                  <a:pos x="10" y="66"/>
                </a:cxn>
                <a:cxn ang="0">
                  <a:pos x="3" y="83"/>
                </a:cxn>
                <a:cxn ang="0">
                  <a:pos x="0" y="106"/>
                </a:cxn>
                <a:cxn ang="0">
                  <a:pos x="3" y="126"/>
                </a:cxn>
                <a:cxn ang="0">
                  <a:pos x="10" y="145"/>
                </a:cxn>
                <a:cxn ang="0">
                  <a:pos x="20" y="165"/>
                </a:cxn>
                <a:cxn ang="0">
                  <a:pos x="33" y="178"/>
                </a:cxn>
                <a:cxn ang="0">
                  <a:pos x="46" y="191"/>
                </a:cxn>
                <a:cxn ang="0">
                  <a:pos x="66" y="201"/>
                </a:cxn>
                <a:cxn ang="0">
                  <a:pos x="85" y="208"/>
                </a:cxn>
                <a:cxn ang="0">
                  <a:pos x="105" y="211"/>
                </a:cxn>
              </a:cxnLst>
              <a:rect l="0" t="0" r="r" b="b"/>
              <a:pathLst>
                <a:path w="210" h="211">
                  <a:moveTo>
                    <a:pt x="105" y="211"/>
                  </a:moveTo>
                  <a:lnTo>
                    <a:pt x="128" y="208"/>
                  </a:lnTo>
                  <a:lnTo>
                    <a:pt x="148" y="201"/>
                  </a:lnTo>
                  <a:lnTo>
                    <a:pt x="164" y="191"/>
                  </a:lnTo>
                  <a:lnTo>
                    <a:pt x="181" y="178"/>
                  </a:lnTo>
                  <a:lnTo>
                    <a:pt x="194" y="165"/>
                  </a:lnTo>
                  <a:lnTo>
                    <a:pt x="204" y="145"/>
                  </a:lnTo>
                  <a:lnTo>
                    <a:pt x="207" y="126"/>
                  </a:lnTo>
                  <a:lnTo>
                    <a:pt x="210" y="106"/>
                  </a:lnTo>
                  <a:lnTo>
                    <a:pt x="207" y="83"/>
                  </a:lnTo>
                  <a:lnTo>
                    <a:pt x="204" y="66"/>
                  </a:lnTo>
                  <a:lnTo>
                    <a:pt x="194" y="47"/>
                  </a:lnTo>
                  <a:lnTo>
                    <a:pt x="181" y="30"/>
                  </a:lnTo>
                  <a:lnTo>
                    <a:pt x="164" y="20"/>
                  </a:lnTo>
                  <a:lnTo>
                    <a:pt x="148" y="10"/>
                  </a:lnTo>
                  <a:lnTo>
                    <a:pt x="128" y="4"/>
                  </a:lnTo>
                  <a:lnTo>
                    <a:pt x="105" y="0"/>
                  </a:lnTo>
                  <a:lnTo>
                    <a:pt x="85" y="4"/>
                  </a:lnTo>
                  <a:lnTo>
                    <a:pt x="66" y="10"/>
                  </a:lnTo>
                  <a:lnTo>
                    <a:pt x="46" y="20"/>
                  </a:lnTo>
                  <a:lnTo>
                    <a:pt x="33" y="30"/>
                  </a:lnTo>
                  <a:lnTo>
                    <a:pt x="20" y="47"/>
                  </a:lnTo>
                  <a:lnTo>
                    <a:pt x="10" y="66"/>
                  </a:lnTo>
                  <a:lnTo>
                    <a:pt x="3" y="83"/>
                  </a:lnTo>
                  <a:lnTo>
                    <a:pt x="0" y="106"/>
                  </a:lnTo>
                  <a:lnTo>
                    <a:pt x="3" y="126"/>
                  </a:lnTo>
                  <a:lnTo>
                    <a:pt x="10" y="145"/>
                  </a:lnTo>
                  <a:lnTo>
                    <a:pt x="20" y="165"/>
                  </a:lnTo>
                  <a:lnTo>
                    <a:pt x="33" y="178"/>
                  </a:lnTo>
                  <a:lnTo>
                    <a:pt x="46" y="191"/>
                  </a:lnTo>
                  <a:lnTo>
                    <a:pt x="66" y="201"/>
                  </a:lnTo>
                  <a:lnTo>
                    <a:pt x="85" y="208"/>
                  </a:lnTo>
                  <a:lnTo>
                    <a:pt x="105" y="211"/>
                  </a:lnTo>
                  <a:close/>
                </a:path>
              </a:pathLst>
            </a:custGeom>
            <a:noFill/>
            <a:ln w="11113">
              <a:solidFill>
                <a:srgbClr val="33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3" name="Freeform 81"/>
            <p:cNvSpPr>
              <a:spLocks/>
            </p:cNvSpPr>
            <p:nvPr/>
          </p:nvSpPr>
          <p:spPr bwMode="auto">
            <a:xfrm>
              <a:off x="3997" y="3245"/>
              <a:ext cx="211" cy="211"/>
            </a:xfrm>
            <a:custGeom>
              <a:avLst/>
              <a:gdLst/>
              <a:ahLst/>
              <a:cxnLst>
                <a:cxn ang="0">
                  <a:pos x="105" y="211"/>
                </a:cxn>
                <a:cxn ang="0">
                  <a:pos x="125" y="208"/>
                </a:cxn>
                <a:cxn ang="0">
                  <a:pos x="145" y="201"/>
                </a:cxn>
                <a:cxn ang="0">
                  <a:pos x="165" y="191"/>
                </a:cxn>
                <a:cxn ang="0">
                  <a:pos x="181" y="178"/>
                </a:cxn>
                <a:cxn ang="0">
                  <a:pos x="191" y="165"/>
                </a:cxn>
                <a:cxn ang="0">
                  <a:pos x="201" y="145"/>
                </a:cxn>
                <a:cxn ang="0">
                  <a:pos x="207" y="126"/>
                </a:cxn>
                <a:cxn ang="0">
                  <a:pos x="211" y="106"/>
                </a:cxn>
                <a:cxn ang="0">
                  <a:pos x="207" y="83"/>
                </a:cxn>
                <a:cxn ang="0">
                  <a:pos x="201" y="66"/>
                </a:cxn>
                <a:cxn ang="0">
                  <a:pos x="191" y="47"/>
                </a:cxn>
                <a:cxn ang="0">
                  <a:pos x="181" y="30"/>
                </a:cxn>
                <a:cxn ang="0">
                  <a:pos x="165" y="20"/>
                </a:cxn>
                <a:cxn ang="0">
                  <a:pos x="145" y="10"/>
                </a:cxn>
                <a:cxn ang="0">
                  <a:pos x="125" y="4"/>
                </a:cxn>
                <a:cxn ang="0">
                  <a:pos x="105" y="0"/>
                </a:cxn>
                <a:cxn ang="0">
                  <a:pos x="86" y="4"/>
                </a:cxn>
                <a:cxn ang="0">
                  <a:pos x="66" y="10"/>
                </a:cxn>
                <a:cxn ang="0">
                  <a:pos x="46" y="20"/>
                </a:cxn>
                <a:cxn ang="0">
                  <a:pos x="33" y="30"/>
                </a:cxn>
                <a:cxn ang="0">
                  <a:pos x="20" y="47"/>
                </a:cxn>
                <a:cxn ang="0">
                  <a:pos x="10" y="66"/>
                </a:cxn>
                <a:cxn ang="0">
                  <a:pos x="3" y="83"/>
                </a:cxn>
                <a:cxn ang="0">
                  <a:pos x="0" y="106"/>
                </a:cxn>
                <a:cxn ang="0">
                  <a:pos x="3" y="126"/>
                </a:cxn>
                <a:cxn ang="0">
                  <a:pos x="10" y="145"/>
                </a:cxn>
                <a:cxn ang="0">
                  <a:pos x="20" y="165"/>
                </a:cxn>
                <a:cxn ang="0">
                  <a:pos x="33" y="178"/>
                </a:cxn>
                <a:cxn ang="0">
                  <a:pos x="46" y="191"/>
                </a:cxn>
                <a:cxn ang="0">
                  <a:pos x="66" y="201"/>
                </a:cxn>
                <a:cxn ang="0">
                  <a:pos x="86" y="208"/>
                </a:cxn>
                <a:cxn ang="0">
                  <a:pos x="105" y="211"/>
                </a:cxn>
              </a:cxnLst>
              <a:rect l="0" t="0" r="r" b="b"/>
              <a:pathLst>
                <a:path w="211" h="211">
                  <a:moveTo>
                    <a:pt x="105" y="211"/>
                  </a:moveTo>
                  <a:lnTo>
                    <a:pt x="125" y="208"/>
                  </a:lnTo>
                  <a:lnTo>
                    <a:pt x="145" y="201"/>
                  </a:lnTo>
                  <a:lnTo>
                    <a:pt x="165" y="191"/>
                  </a:lnTo>
                  <a:lnTo>
                    <a:pt x="181" y="178"/>
                  </a:lnTo>
                  <a:lnTo>
                    <a:pt x="191" y="165"/>
                  </a:lnTo>
                  <a:lnTo>
                    <a:pt x="201" y="145"/>
                  </a:lnTo>
                  <a:lnTo>
                    <a:pt x="207" y="126"/>
                  </a:lnTo>
                  <a:lnTo>
                    <a:pt x="211" y="106"/>
                  </a:lnTo>
                  <a:lnTo>
                    <a:pt x="207" y="83"/>
                  </a:lnTo>
                  <a:lnTo>
                    <a:pt x="201" y="66"/>
                  </a:lnTo>
                  <a:lnTo>
                    <a:pt x="191" y="47"/>
                  </a:lnTo>
                  <a:lnTo>
                    <a:pt x="181" y="30"/>
                  </a:lnTo>
                  <a:lnTo>
                    <a:pt x="165" y="20"/>
                  </a:lnTo>
                  <a:lnTo>
                    <a:pt x="145" y="10"/>
                  </a:lnTo>
                  <a:lnTo>
                    <a:pt x="125" y="4"/>
                  </a:lnTo>
                  <a:lnTo>
                    <a:pt x="105" y="0"/>
                  </a:lnTo>
                  <a:lnTo>
                    <a:pt x="86" y="4"/>
                  </a:lnTo>
                  <a:lnTo>
                    <a:pt x="66" y="10"/>
                  </a:lnTo>
                  <a:lnTo>
                    <a:pt x="46" y="20"/>
                  </a:lnTo>
                  <a:lnTo>
                    <a:pt x="33" y="30"/>
                  </a:lnTo>
                  <a:lnTo>
                    <a:pt x="20" y="47"/>
                  </a:lnTo>
                  <a:lnTo>
                    <a:pt x="10" y="66"/>
                  </a:lnTo>
                  <a:lnTo>
                    <a:pt x="3" y="83"/>
                  </a:lnTo>
                  <a:lnTo>
                    <a:pt x="0" y="106"/>
                  </a:lnTo>
                  <a:lnTo>
                    <a:pt x="3" y="126"/>
                  </a:lnTo>
                  <a:lnTo>
                    <a:pt x="10" y="145"/>
                  </a:lnTo>
                  <a:lnTo>
                    <a:pt x="20" y="165"/>
                  </a:lnTo>
                  <a:lnTo>
                    <a:pt x="33" y="178"/>
                  </a:lnTo>
                  <a:lnTo>
                    <a:pt x="46" y="191"/>
                  </a:lnTo>
                  <a:lnTo>
                    <a:pt x="66" y="201"/>
                  </a:lnTo>
                  <a:lnTo>
                    <a:pt x="86" y="208"/>
                  </a:lnTo>
                  <a:lnTo>
                    <a:pt x="105" y="211"/>
                  </a:lnTo>
                  <a:close/>
                </a:path>
              </a:pathLst>
            </a:custGeom>
            <a:noFill/>
            <a:ln w="11113">
              <a:solidFill>
                <a:srgbClr val="33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4" name="Freeform 82"/>
            <p:cNvSpPr>
              <a:spLocks/>
            </p:cNvSpPr>
            <p:nvPr/>
          </p:nvSpPr>
          <p:spPr bwMode="auto">
            <a:xfrm>
              <a:off x="4477" y="3167"/>
              <a:ext cx="66" cy="92"/>
            </a:xfrm>
            <a:custGeom>
              <a:avLst/>
              <a:gdLst/>
              <a:ahLst/>
              <a:cxnLst>
                <a:cxn ang="0">
                  <a:pos x="30" y="29"/>
                </a:cxn>
                <a:cxn ang="0">
                  <a:pos x="46" y="0"/>
                </a:cxn>
                <a:cxn ang="0">
                  <a:pos x="46" y="3"/>
                </a:cxn>
                <a:cxn ang="0">
                  <a:pos x="53" y="46"/>
                </a:cxn>
                <a:cxn ang="0">
                  <a:pos x="66" y="92"/>
                </a:cxn>
                <a:cxn ang="0">
                  <a:pos x="37" y="55"/>
                </a:cxn>
                <a:cxn ang="0">
                  <a:pos x="0" y="29"/>
                </a:cxn>
                <a:cxn ang="0">
                  <a:pos x="0" y="26"/>
                </a:cxn>
                <a:cxn ang="0">
                  <a:pos x="30" y="29"/>
                </a:cxn>
              </a:cxnLst>
              <a:rect l="0" t="0" r="r" b="b"/>
              <a:pathLst>
                <a:path w="66" h="92">
                  <a:moveTo>
                    <a:pt x="30" y="29"/>
                  </a:moveTo>
                  <a:lnTo>
                    <a:pt x="46" y="0"/>
                  </a:lnTo>
                  <a:lnTo>
                    <a:pt x="46" y="3"/>
                  </a:lnTo>
                  <a:lnTo>
                    <a:pt x="53" y="46"/>
                  </a:lnTo>
                  <a:lnTo>
                    <a:pt x="66" y="92"/>
                  </a:lnTo>
                  <a:lnTo>
                    <a:pt x="37" y="55"/>
                  </a:lnTo>
                  <a:lnTo>
                    <a:pt x="0" y="29"/>
                  </a:lnTo>
                  <a:lnTo>
                    <a:pt x="0" y="26"/>
                  </a:lnTo>
                  <a:lnTo>
                    <a:pt x="30" y="29"/>
                  </a:lnTo>
                  <a:close/>
                </a:path>
              </a:pathLst>
            </a:custGeom>
            <a:solidFill>
              <a:srgbClr val="3333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5" name="Line 83"/>
            <p:cNvSpPr>
              <a:spLocks noChangeShapeType="1"/>
            </p:cNvSpPr>
            <p:nvPr/>
          </p:nvSpPr>
          <p:spPr bwMode="auto">
            <a:xfrm>
              <a:off x="4405" y="3015"/>
              <a:ext cx="109" cy="184"/>
            </a:xfrm>
            <a:prstGeom prst="line">
              <a:avLst/>
            </a:prstGeom>
            <a:noFill/>
            <a:ln w="20638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6" name="Rectangle 84"/>
            <p:cNvSpPr>
              <a:spLocks noChangeArrowheads="1"/>
            </p:cNvSpPr>
            <p:nvPr/>
          </p:nvSpPr>
          <p:spPr bwMode="auto">
            <a:xfrm>
              <a:off x="4067" y="3280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I</a:t>
              </a:r>
              <a:endParaRPr lang="en-US" sz="2000"/>
            </a:p>
          </p:txBody>
        </p:sp>
        <p:sp>
          <p:nvSpPr>
            <p:cNvPr id="13397" name="Rectangle 85"/>
            <p:cNvSpPr>
              <a:spLocks noChangeArrowheads="1"/>
            </p:cNvSpPr>
            <p:nvPr/>
          </p:nvSpPr>
          <p:spPr bwMode="auto">
            <a:xfrm>
              <a:off x="4554" y="3280"/>
              <a:ext cx="4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J</a:t>
              </a:r>
              <a:endParaRPr lang="en-US" sz="2000"/>
            </a:p>
          </p:txBody>
        </p:sp>
        <p:sp>
          <p:nvSpPr>
            <p:cNvPr id="13398" name="Line 86"/>
            <p:cNvSpPr>
              <a:spLocks noChangeShapeType="1"/>
            </p:cNvSpPr>
            <p:nvPr/>
          </p:nvSpPr>
          <p:spPr bwMode="auto">
            <a:xfrm flipH="1">
              <a:off x="4188" y="3015"/>
              <a:ext cx="108" cy="188"/>
            </a:xfrm>
            <a:prstGeom prst="line">
              <a:avLst/>
            </a:prstGeom>
            <a:noFill/>
            <a:ln w="20638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9" name="Freeform 87"/>
            <p:cNvSpPr>
              <a:spLocks/>
            </p:cNvSpPr>
            <p:nvPr/>
          </p:nvSpPr>
          <p:spPr bwMode="auto">
            <a:xfrm>
              <a:off x="4155" y="3170"/>
              <a:ext cx="66" cy="92"/>
            </a:xfrm>
            <a:custGeom>
              <a:avLst/>
              <a:gdLst/>
              <a:ahLst/>
              <a:cxnLst>
                <a:cxn ang="0">
                  <a:pos x="36" y="29"/>
                </a:cxn>
                <a:cxn ang="0">
                  <a:pos x="66" y="26"/>
                </a:cxn>
                <a:cxn ang="0">
                  <a:pos x="66" y="29"/>
                </a:cxn>
                <a:cxn ang="0">
                  <a:pos x="33" y="56"/>
                </a:cxn>
                <a:cxn ang="0">
                  <a:pos x="0" y="92"/>
                </a:cxn>
                <a:cxn ang="0">
                  <a:pos x="13" y="46"/>
                </a:cxn>
                <a:cxn ang="0">
                  <a:pos x="20" y="3"/>
                </a:cxn>
                <a:cxn ang="0">
                  <a:pos x="23" y="0"/>
                </a:cxn>
                <a:cxn ang="0">
                  <a:pos x="36" y="29"/>
                </a:cxn>
              </a:cxnLst>
              <a:rect l="0" t="0" r="r" b="b"/>
              <a:pathLst>
                <a:path w="66" h="92">
                  <a:moveTo>
                    <a:pt x="36" y="29"/>
                  </a:moveTo>
                  <a:lnTo>
                    <a:pt x="66" y="26"/>
                  </a:lnTo>
                  <a:lnTo>
                    <a:pt x="66" y="29"/>
                  </a:lnTo>
                  <a:lnTo>
                    <a:pt x="33" y="56"/>
                  </a:lnTo>
                  <a:lnTo>
                    <a:pt x="0" y="92"/>
                  </a:lnTo>
                  <a:lnTo>
                    <a:pt x="13" y="46"/>
                  </a:lnTo>
                  <a:lnTo>
                    <a:pt x="20" y="3"/>
                  </a:lnTo>
                  <a:lnTo>
                    <a:pt x="23" y="0"/>
                  </a:lnTo>
                  <a:lnTo>
                    <a:pt x="36" y="29"/>
                  </a:lnTo>
                  <a:close/>
                </a:path>
              </a:pathLst>
            </a:custGeom>
            <a:solidFill>
              <a:srgbClr val="3333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406" name="Text Box 94"/>
          <p:cNvSpPr txBox="1">
            <a:spLocks noChangeArrowheads="1"/>
          </p:cNvSpPr>
          <p:nvPr/>
        </p:nvSpPr>
        <p:spPr bwMode="auto">
          <a:xfrm>
            <a:off x="751055" y="5548249"/>
            <a:ext cx="28023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Number of leaf node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= 5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1" name="Text Box 94"/>
          <p:cNvSpPr txBox="1">
            <a:spLocks noChangeArrowheads="1"/>
          </p:cNvSpPr>
          <p:nvPr/>
        </p:nvSpPr>
        <p:spPr bwMode="auto">
          <a:xfrm>
            <a:off x="736420" y="6005483"/>
            <a:ext cx="31999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Number of internal node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= 4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6914147" y="2103848"/>
            <a:ext cx="288758" cy="3345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6397791" y="2641250"/>
            <a:ext cx="288758" cy="3345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7486650" y="2601595"/>
            <a:ext cx="288758" cy="3345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6051215" y="3277870"/>
            <a:ext cx="288758" cy="3345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6741694" y="3274695"/>
            <a:ext cx="288758" cy="3345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7207166" y="3274695"/>
            <a:ext cx="288758" cy="3345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7897645" y="3271520"/>
            <a:ext cx="288758" cy="3345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6886073" y="3994152"/>
            <a:ext cx="288758" cy="3345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7576552" y="3990977"/>
            <a:ext cx="288758" cy="3345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6542170" y="4656074"/>
            <a:ext cx="288758" cy="3345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7232649" y="4652899"/>
            <a:ext cx="288758" cy="3345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 Box 94"/>
          <p:cNvSpPr txBox="1">
            <a:spLocks noChangeArrowheads="1"/>
          </p:cNvSpPr>
          <p:nvPr/>
        </p:nvSpPr>
        <p:spPr bwMode="auto">
          <a:xfrm>
            <a:off x="5629267" y="5549587"/>
            <a:ext cx="28023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Number of leaf node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4" name="Text Box 94"/>
          <p:cNvSpPr txBox="1">
            <a:spLocks noChangeArrowheads="1"/>
          </p:cNvSpPr>
          <p:nvPr/>
        </p:nvSpPr>
        <p:spPr bwMode="auto">
          <a:xfrm>
            <a:off x="5430494" y="5979802"/>
            <a:ext cx="31999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Number of internal node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4" name="Straight Connector 3"/>
          <p:cNvCxnSpPr>
            <a:stCxn id="2" idx="3"/>
            <a:endCxn id="93" idx="7"/>
          </p:cNvCxnSpPr>
          <p:nvPr/>
        </p:nvCxnSpPr>
        <p:spPr>
          <a:xfrm flipH="1">
            <a:off x="6644261" y="2389406"/>
            <a:ext cx="312174" cy="300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5"/>
            <a:endCxn id="94" idx="1"/>
          </p:cNvCxnSpPr>
          <p:nvPr/>
        </p:nvCxnSpPr>
        <p:spPr>
          <a:xfrm>
            <a:off x="7160617" y="2389406"/>
            <a:ext cx="368321" cy="261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93" idx="3"/>
            <a:endCxn id="95" idx="0"/>
          </p:cNvCxnSpPr>
          <p:nvPr/>
        </p:nvCxnSpPr>
        <p:spPr>
          <a:xfrm flipH="1">
            <a:off x="6195594" y="2926808"/>
            <a:ext cx="244485" cy="351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93" idx="5"/>
            <a:endCxn id="96" idx="0"/>
          </p:cNvCxnSpPr>
          <p:nvPr/>
        </p:nvCxnSpPr>
        <p:spPr>
          <a:xfrm>
            <a:off x="6644261" y="2926808"/>
            <a:ext cx="241812" cy="347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94" idx="4"/>
            <a:endCxn id="97" idx="7"/>
          </p:cNvCxnSpPr>
          <p:nvPr/>
        </p:nvCxnSpPr>
        <p:spPr>
          <a:xfrm flipH="1">
            <a:off x="7453636" y="2936147"/>
            <a:ext cx="177393" cy="3875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4" idx="4"/>
            <a:endCxn id="98" idx="1"/>
          </p:cNvCxnSpPr>
          <p:nvPr/>
        </p:nvCxnSpPr>
        <p:spPr>
          <a:xfrm>
            <a:off x="7631029" y="2936147"/>
            <a:ext cx="308904" cy="3843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7" idx="3"/>
            <a:endCxn id="99" idx="0"/>
          </p:cNvCxnSpPr>
          <p:nvPr/>
        </p:nvCxnSpPr>
        <p:spPr>
          <a:xfrm flipH="1">
            <a:off x="7030452" y="3560253"/>
            <a:ext cx="219002" cy="4338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7" idx="5"/>
            <a:endCxn id="100" idx="0"/>
          </p:cNvCxnSpPr>
          <p:nvPr/>
        </p:nvCxnSpPr>
        <p:spPr>
          <a:xfrm>
            <a:off x="7453636" y="3560253"/>
            <a:ext cx="267295" cy="4307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9" idx="3"/>
            <a:endCxn id="101" idx="7"/>
          </p:cNvCxnSpPr>
          <p:nvPr/>
        </p:nvCxnSpPr>
        <p:spPr>
          <a:xfrm flipH="1">
            <a:off x="6788640" y="4279710"/>
            <a:ext cx="139721" cy="425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99" idx="5"/>
            <a:endCxn id="102" idx="0"/>
          </p:cNvCxnSpPr>
          <p:nvPr/>
        </p:nvCxnSpPr>
        <p:spPr>
          <a:xfrm>
            <a:off x="7132543" y="4279710"/>
            <a:ext cx="244485" cy="37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4933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06" grpId="0" autoUpdateAnimBg="0"/>
      <p:bldP spid="91" grpId="0" autoUpdateAnimBg="0"/>
      <p:bldP spid="103" grpId="0" autoUpdateAnimBg="0"/>
      <p:bldP spid="10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7125"/>
            <a:ext cx="7886700" cy="808039"/>
          </a:xfrm>
        </p:spPr>
        <p:txBody>
          <a:bodyPr/>
          <a:lstStyle/>
          <a:p>
            <a:r>
              <a:rPr lang="en-US" dirty="0" smtClean="0"/>
              <a:t>2.2 Complete </a:t>
            </a:r>
            <a:r>
              <a:rPr lang="en-US" dirty="0"/>
              <a:t>Binary </a:t>
            </a:r>
            <a:r>
              <a:rPr lang="en-US" dirty="0" smtClean="0"/>
              <a:t>Tree                           (1/5)</a:t>
            </a:r>
            <a:endParaRPr lang="en-US" dirty="0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7BB-9D3D-455B-9BF0-C5F986BEB79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56016" y="1062316"/>
            <a:ext cx="722549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A complete binary tree</a:t>
            </a:r>
            <a:r>
              <a:rPr lang="en-US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of depth d is a strictly binary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tree </a:t>
            </a:r>
            <a:r>
              <a:rPr lang="en-US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all </a:t>
            </a:r>
            <a:r>
              <a:rPr lang="en-US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of whose leaves are at level d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2516981" y="3235325"/>
            <a:ext cx="2698750" cy="2098675"/>
            <a:chOff x="1907" y="1733"/>
            <a:chExt cx="1700" cy="1322"/>
          </a:xfrm>
        </p:grpSpPr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2733" y="2863"/>
              <a:ext cx="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000"/>
            </a:p>
          </p:txBody>
        </p:sp>
        <p:grpSp>
          <p:nvGrpSpPr>
            <p:cNvPr id="16390" name="Group 6"/>
            <p:cNvGrpSpPr>
              <a:grpSpLocks/>
            </p:cNvGrpSpPr>
            <p:nvPr/>
          </p:nvGrpSpPr>
          <p:grpSpPr bwMode="auto">
            <a:xfrm>
              <a:off x="1907" y="1733"/>
              <a:ext cx="1700" cy="1210"/>
              <a:chOff x="1907" y="1733"/>
              <a:chExt cx="1700" cy="1210"/>
            </a:xfrm>
          </p:grpSpPr>
          <p:sp>
            <p:nvSpPr>
              <p:cNvPr id="16391" name="Freeform 7"/>
              <p:cNvSpPr>
                <a:spLocks/>
              </p:cNvSpPr>
              <p:nvPr/>
            </p:nvSpPr>
            <p:spPr bwMode="auto">
              <a:xfrm>
                <a:off x="3397" y="2581"/>
                <a:ext cx="210" cy="211"/>
              </a:xfrm>
              <a:custGeom>
                <a:avLst/>
                <a:gdLst/>
                <a:ahLst/>
                <a:cxnLst>
                  <a:cxn ang="0">
                    <a:pos x="105" y="211"/>
                  </a:cxn>
                  <a:cxn ang="0">
                    <a:pos x="128" y="208"/>
                  </a:cxn>
                  <a:cxn ang="0">
                    <a:pos x="148" y="201"/>
                  </a:cxn>
                  <a:cxn ang="0">
                    <a:pos x="164" y="191"/>
                  </a:cxn>
                  <a:cxn ang="0">
                    <a:pos x="181" y="178"/>
                  </a:cxn>
                  <a:cxn ang="0">
                    <a:pos x="194" y="165"/>
                  </a:cxn>
                  <a:cxn ang="0">
                    <a:pos x="204" y="145"/>
                  </a:cxn>
                  <a:cxn ang="0">
                    <a:pos x="207" y="126"/>
                  </a:cxn>
                  <a:cxn ang="0">
                    <a:pos x="210" y="106"/>
                  </a:cxn>
                  <a:cxn ang="0">
                    <a:pos x="207" y="83"/>
                  </a:cxn>
                  <a:cxn ang="0">
                    <a:pos x="204" y="66"/>
                  </a:cxn>
                  <a:cxn ang="0">
                    <a:pos x="194" y="47"/>
                  </a:cxn>
                  <a:cxn ang="0">
                    <a:pos x="181" y="30"/>
                  </a:cxn>
                  <a:cxn ang="0">
                    <a:pos x="164" y="20"/>
                  </a:cxn>
                  <a:cxn ang="0">
                    <a:pos x="148" y="10"/>
                  </a:cxn>
                  <a:cxn ang="0">
                    <a:pos x="128" y="4"/>
                  </a:cxn>
                  <a:cxn ang="0">
                    <a:pos x="105" y="0"/>
                  </a:cxn>
                  <a:cxn ang="0">
                    <a:pos x="85" y="4"/>
                  </a:cxn>
                  <a:cxn ang="0">
                    <a:pos x="66" y="10"/>
                  </a:cxn>
                  <a:cxn ang="0">
                    <a:pos x="46" y="20"/>
                  </a:cxn>
                  <a:cxn ang="0">
                    <a:pos x="33" y="30"/>
                  </a:cxn>
                  <a:cxn ang="0">
                    <a:pos x="20" y="47"/>
                  </a:cxn>
                  <a:cxn ang="0">
                    <a:pos x="10" y="66"/>
                  </a:cxn>
                  <a:cxn ang="0">
                    <a:pos x="3" y="83"/>
                  </a:cxn>
                  <a:cxn ang="0">
                    <a:pos x="0" y="106"/>
                  </a:cxn>
                  <a:cxn ang="0">
                    <a:pos x="3" y="126"/>
                  </a:cxn>
                  <a:cxn ang="0">
                    <a:pos x="10" y="145"/>
                  </a:cxn>
                  <a:cxn ang="0">
                    <a:pos x="20" y="165"/>
                  </a:cxn>
                  <a:cxn ang="0">
                    <a:pos x="33" y="178"/>
                  </a:cxn>
                  <a:cxn ang="0">
                    <a:pos x="46" y="191"/>
                  </a:cxn>
                  <a:cxn ang="0">
                    <a:pos x="66" y="201"/>
                  </a:cxn>
                  <a:cxn ang="0">
                    <a:pos x="85" y="208"/>
                  </a:cxn>
                  <a:cxn ang="0">
                    <a:pos x="105" y="211"/>
                  </a:cxn>
                </a:cxnLst>
                <a:rect l="0" t="0" r="r" b="b"/>
                <a:pathLst>
                  <a:path w="210" h="211">
                    <a:moveTo>
                      <a:pt x="105" y="211"/>
                    </a:moveTo>
                    <a:lnTo>
                      <a:pt x="128" y="208"/>
                    </a:lnTo>
                    <a:lnTo>
                      <a:pt x="148" y="201"/>
                    </a:lnTo>
                    <a:lnTo>
                      <a:pt x="164" y="191"/>
                    </a:lnTo>
                    <a:lnTo>
                      <a:pt x="181" y="178"/>
                    </a:lnTo>
                    <a:lnTo>
                      <a:pt x="194" y="165"/>
                    </a:lnTo>
                    <a:lnTo>
                      <a:pt x="204" y="145"/>
                    </a:lnTo>
                    <a:lnTo>
                      <a:pt x="207" y="126"/>
                    </a:lnTo>
                    <a:lnTo>
                      <a:pt x="210" y="106"/>
                    </a:lnTo>
                    <a:lnTo>
                      <a:pt x="207" y="83"/>
                    </a:lnTo>
                    <a:lnTo>
                      <a:pt x="204" y="66"/>
                    </a:lnTo>
                    <a:lnTo>
                      <a:pt x="194" y="47"/>
                    </a:lnTo>
                    <a:lnTo>
                      <a:pt x="181" y="30"/>
                    </a:lnTo>
                    <a:lnTo>
                      <a:pt x="164" y="20"/>
                    </a:lnTo>
                    <a:lnTo>
                      <a:pt x="148" y="10"/>
                    </a:lnTo>
                    <a:lnTo>
                      <a:pt x="128" y="4"/>
                    </a:lnTo>
                    <a:lnTo>
                      <a:pt x="105" y="0"/>
                    </a:lnTo>
                    <a:lnTo>
                      <a:pt x="85" y="4"/>
                    </a:lnTo>
                    <a:lnTo>
                      <a:pt x="66" y="10"/>
                    </a:lnTo>
                    <a:lnTo>
                      <a:pt x="46" y="20"/>
                    </a:lnTo>
                    <a:lnTo>
                      <a:pt x="33" y="30"/>
                    </a:lnTo>
                    <a:lnTo>
                      <a:pt x="20" y="47"/>
                    </a:lnTo>
                    <a:lnTo>
                      <a:pt x="10" y="66"/>
                    </a:lnTo>
                    <a:lnTo>
                      <a:pt x="3" y="83"/>
                    </a:lnTo>
                    <a:lnTo>
                      <a:pt x="0" y="106"/>
                    </a:lnTo>
                    <a:lnTo>
                      <a:pt x="3" y="126"/>
                    </a:lnTo>
                    <a:lnTo>
                      <a:pt x="10" y="145"/>
                    </a:lnTo>
                    <a:lnTo>
                      <a:pt x="20" y="165"/>
                    </a:lnTo>
                    <a:lnTo>
                      <a:pt x="33" y="178"/>
                    </a:lnTo>
                    <a:lnTo>
                      <a:pt x="46" y="191"/>
                    </a:lnTo>
                    <a:lnTo>
                      <a:pt x="66" y="201"/>
                    </a:lnTo>
                    <a:lnTo>
                      <a:pt x="85" y="208"/>
                    </a:lnTo>
                    <a:lnTo>
                      <a:pt x="105" y="211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2" name="Freeform 8"/>
              <p:cNvSpPr>
                <a:spLocks/>
              </p:cNvSpPr>
              <p:nvPr/>
            </p:nvSpPr>
            <p:spPr bwMode="auto">
              <a:xfrm>
                <a:off x="2900" y="2581"/>
                <a:ext cx="211" cy="211"/>
              </a:xfrm>
              <a:custGeom>
                <a:avLst/>
                <a:gdLst/>
                <a:ahLst/>
                <a:cxnLst>
                  <a:cxn ang="0">
                    <a:pos x="105" y="211"/>
                  </a:cxn>
                  <a:cxn ang="0">
                    <a:pos x="125" y="208"/>
                  </a:cxn>
                  <a:cxn ang="0">
                    <a:pos x="145" y="201"/>
                  </a:cxn>
                  <a:cxn ang="0">
                    <a:pos x="165" y="191"/>
                  </a:cxn>
                  <a:cxn ang="0">
                    <a:pos x="181" y="178"/>
                  </a:cxn>
                  <a:cxn ang="0">
                    <a:pos x="191" y="165"/>
                  </a:cxn>
                  <a:cxn ang="0">
                    <a:pos x="201" y="145"/>
                  </a:cxn>
                  <a:cxn ang="0">
                    <a:pos x="207" y="126"/>
                  </a:cxn>
                  <a:cxn ang="0">
                    <a:pos x="211" y="106"/>
                  </a:cxn>
                  <a:cxn ang="0">
                    <a:pos x="207" y="83"/>
                  </a:cxn>
                  <a:cxn ang="0">
                    <a:pos x="201" y="66"/>
                  </a:cxn>
                  <a:cxn ang="0">
                    <a:pos x="191" y="47"/>
                  </a:cxn>
                  <a:cxn ang="0">
                    <a:pos x="181" y="30"/>
                  </a:cxn>
                  <a:cxn ang="0">
                    <a:pos x="165" y="20"/>
                  </a:cxn>
                  <a:cxn ang="0">
                    <a:pos x="145" y="10"/>
                  </a:cxn>
                  <a:cxn ang="0">
                    <a:pos x="125" y="4"/>
                  </a:cxn>
                  <a:cxn ang="0">
                    <a:pos x="105" y="0"/>
                  </a:cxn>
                  <a:cxn ang="0">
                    <a:pos x="86" y="4"/>
                  </a:cxn>
                  <a:cxn ang="0">
                    <a:pos x="66" y="10"/>
                  </a:cxn>
                  <a:cxn ang="0">
                    <a:pos x="46" y="20"/>
                  </a:cxn>
                  <a:cxn ang="0">
                    <a:pos x="33" y="30"/>
                  </a:cxn>
                  <a:cxn ang="0">
                    <a:pos x="20" y="47"/>
                  </a:cxn>
                  <a:cxn ang="0">
                    <a:pos x="10" y="66"/>
                  </a:cxn>
                  <a:cxn ang="0">
                    <a:pos x="3" y="83"/>
                  </a:cxn>
                  <a:cxn ang="0">
                    <a:pos x="0" y="106"/>
                  </a:cxn>
                  <a:cxn ang="0">
                    <a:pos x="3" y="126"/>
                  </a:cxn>
                  <a:cxn ang="0">
                    <a:pos x="10" y="145"/>
                  </a:cxn>
                  <a:cxn ang="0">
                    <a:pos x="20" y="165"/>
                  </a:cxn>
                  <a:cxn ang="0">
                    <a:pos x="33" y="178"/>
                  </a:cxn>
                  <a:cxn ang="0">
                    <a:pos x="46" y="191"/>
                  </a:cxn>
                  <a:cxn ang="0">
                    <a:pos x="66" y="201"/>
                  </a:cxn>
                  <a:cxn ang="0">
                    <a:pos x="86" y="208"/>
                  </a:cxn>
                  <a:cxn ang="0">
                    <a:pos x="105" y="211"/>
                  </a:cxn>
                </a:cxnLst>
                <a:rect l="0" t="0" r="r" b="b"/>
                <a:pathLst>
                  <a:path w="211" h="211">
                    <a:moveTo>
                      <a:pt x="105" y="211"/>
                    </a:moveTo>
                    <a:lnTo>
                      <a:pt x="125" y="208"/>
                    </a:lnTo>
                    <a:lnTo>
                      <a:pt x="145" y="201"/>
                    </a:lnTo>
                    <a:lnTo>
                      <a:pt x="165" y="191"/>
                    </a:lnTo>
                    <a:lnTo>
                      <a:pt x="181" y="178"/>
                    </a:lnTo>
                    <a:lnTo>
                      <a:pt x="191" y="165"/>
                    </a:lnTo>
                    <a:lnTo>
                      <a:pt x="201" y="145"/>
                    </a:lnTo>
                    <a:lnTo>
                      <a:pt x="207" y="126"/>
                    </a:lnTo>
                    <a:lnTo>
                      <a:pt x="211" y="106"/>
                    </a:lnTo>
                    <a:lnTo>
                      <a:pt x="207" y="83"/>
                    </a:lnTo>
                    <a:lnTo>
                      <a:pt x="201" y="66"/>
                    </a:lnTo>
                    <a:lnTo>
                      <a:pt x="191" y="47"/>
                    </a:lnTo>
                    <a:lnTo>
                      <a:pt x="181" y="30"/>
                    </a:lnTo>
                    <a:lnTo>
                      <a:pt x="165" y="20"/>
                    </a:lnTo>
                    <a:lnTo>
                      <a:pt x="145" y="10"/>
                    </a:lnTo>
                    <a:lnTo>
                      <a:pt x="125" y="4"/>
                    </a:lnTo>
                    <a:lnTo>
                      <a:pt x="105" y="0"/>
                    </a:lnTo>
                    <a:lnTo>
                      <a:pt x="86" y="4"/>
                    </a:lnTo>
                    <a:lnTo>
                      <a:pt x="66" y="10"/>
                    </a:lnTo>
                    <a:lnTo>
                      <a:pt x="46" y="20"/>
                    </a:lnTo>
                    <a:lnTo>
                      <a:pt x="33" y="30"/>
                    </a:lnTo>
                    <a:lnTo>
                      <a:pt x="20" y="47"/>
                    </a:lnTo>
                    <a:lnTo>
                      <a:pt x="10" y="66"/>
                    </a:lnTo>
                    <a:lnTo>
                      <a:pt x="3" y="83"/>
                    </a:lnTo>
                    <a:lnTo>
                      <a:pt x="0" y="106"/>
                    </a:lnTo>
                    <a:lnTo>
                      <a:pt x="3" y="126"/>
                    </a:lnTo>
                    <a:lnTo>
                      <a:pt x="10" y="145"/>
                    </a:lnTo>
                    <a:lnTo>
                      <a:pt x="20" y="165"/>
                    </a:lnTo>
                    <a:lnTo>
                      <a:pt x="33" y="178"/>
                    </a:lnTo>
                    <a:lnTo>
                      <a:pt x="46" y="191"/>
                    </a:lnTo>
                    <a:lnTo>
                      <a:pt x="66" y="201"/>
                    </a:lnTo>
                    <a:lnTo>
                      <a:pt x="86" y="208"/>
                    </a:lnTo>
                    <a:lnTo>
                      <a:pt x="105" y="211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3" name="Freeform 9"/>
              <p:cNvSpPr>
                <a:spLocks/>
              </p:cNvSpPr>
              <p:nvPr/>
            </p:nvSpPr>
            <p:spPr bwMode="auto">
              <a:xfrm>
                <a:off x="2403" y="2581"/>
                <a:ext cx="211" cy="211"/>
              </a:xfrm>
              <a:custGeom>
                <a:avLst/>
                <a:gdLst/>
                <a:ahLst/>
                <a:cxnLst>
                  <a:cxn ang="0">
                    <a:pos x="106" y="211"/>
                  </a:cxn>
                  <a:cxn ang="0">
                    <a:pos x="125" y="208"/>
                  </a:cxn>
                  <a:cxn ang="0">
                    <a:pos x="145" y="201"/>
                  </a:cxn>
                  <a:cxn ang="0">
                    <a:pos x="165" y="191"/>
                  </a:cxn>
                  <a:cxn ang="0">
                    <a:pos x="178" y="178"/>
                  </a:cxn>
                  <a:cxn ang="0">
                    <a:pos x="191" y="165"/>
                  </a:cxn>
                  <a:cxn ang="0">
                    <a:pos x="201" y="145"/>
                  </a:cxn>
                  <a:cxn ang="0">
                    <a:pos x="208" y="126"/>
                  </a:cxn>
                  <a:cxn ang="0">
                    <a:pos x="211" y="106"/>
                  </a:cxn>
                  <a:cxn ang="0">
                    <a:pos x="208" y="83"/>
                  </a:cxn>
                  <a:cxn ang="0">
                    <a:pos x="201" y="66"/>
                  </a:cxn>
                  <a:cxn ang="0">
                    <a:pos x="191" y="47"/>
                  </a:cxn>
                  <a:cxn ang="0">
                    <a:pos x="178" y="30"/>
                  </a:cxn>
                  <a:cxn ang="0">
                    <a:pos x="165" y="20"/>
                  </a:cxn>
                  <a:cxn ang="0">
                    <a:pos x="145" y="10"/>
                  </a:cxn>
                  <a:cxn ang="0">
                    <a:pos x="125" y="4"/>
                  </a:cxn>
                  <a:cxn ang="0">
                    <a:pos x="106" y="0"/>
                  </a:cxn>
                  <a:cxn ang="0">
                    <a:pos x="83" y="4"/>
                  </a:cxn>
                  <a:cxn ang="0">
                    <a:pos x="63" y="10"/>
                  </a:cxn>
                  <a:cxn ang="0">
                    <a:pos x="46" y="20"/>
                  </a:cxn>
                  <a:cxn ang="0">
                    <a:pos x="30" y="30"/>
                  </a:cxn>
                  <a:cxn ang="0">
                    <a:pos x="17" y="47"/>
                  </a:cxn>
                  <a:cxn ang="0">
                    <a:pos x="7" y="66"/>
                  </a:cxn>
                  <a:cxn ang="0">
                    <a:pos x="4" y="83"/>
                  </a:cxn>
                  <a:cxn ang="0">
                    <a:pos x="0" y="106"/>
                  </a:cxn>
                  <a:cxn ang="0">
                    <a:pos x="4" y="126"/>
                  </a:cxn>
                  <a:cxn ang="0">
                    <a:pos x="7" y="145"/>
                  </a:cxn>
                  <a:cxn ang="0">
                    <a:pos x="17" y="165"/>
                  </a:cxn>
                  <a:cxn ang="0">
                    <a:pos x="30" y="178"/>
                  </a:cxn>
                  <a:cxn ang="0">
                    <a:pos x="46" y="191"/>
                  </a:cxn>
                  <a:cxn ang="0">
                    <a:pos x="63" y="201"/>
                  </a:cxn>
                  <a:cxn ang="0">
                    <a:pos x="83" y="208"/>
                  </a:cxn>
                  <a:cxn ang="0">
                    <a:pos x="106" y="211"/>
                  </a:cxn>
                </a:cxnLst>
                <a:rect l="0" t="0" r="r" b="b"/>
                <a:pathLst>
                  <a:path w="211" h="211">
                    <a:moveTo>
                      <a:pt x="106" y="211"/>
                    </a:moveTo>
                    <a:lnTo>
                      <a:pt x="125" y="208"/>
                    </a:lnTo>
                    <a:lnTo>
                      <a:pt x="145" y="201"/>
                    </a:lnTo>
                    <a:lnTo>
                      <a:pt x="165" y="191"/>
                    </a:lnTo>
                    <a:lnTo>
                      <a:pt x="178" y="178"/>
                    </a:lnTo>
                    <a:lnTo>
                      <a:pt x="191" y="165"/>
                    </a:lnTo>
                    <a:lnTo>
                      <a:pt x="201" y="145"/>
                    </a:lnTo>
                    <a:lnTo>
                      <a:pt x="208" y="126"/>
                    </a:lnTo>
                    <a:lnTo>
                      <a:pt x="211" y="106"/>
                    </a:lnTo>
                    <a:lnTo>
                      <a:pt x="208" y="83"/>
                    </a:lnTo>
                    <a:lnTo>
                      <a:pt x="201" y="66"/>
                    </a:lnTo>
                    <a:lnTo>
                      <a:pt x="191" y="47"/>
                    </a:lnTo>
                    <a:lnTo>
                      <a:pt x="178" y="30"/>
                    </a:lnTo>
                    <a:lnTo>
                      <a:pt x="165" y="20"/>
                    </a:lnTo>
                    <a:lnTo>
                      <a:pt x="145" y="10"/>
                    </a:lnTo>
                    <a:lnTo>
                      <a:pt x="125" y="4"/>
                    </a:lnTo>
                    <a:lnTo>
                      <a:pt x="106" y="0"/>
                    </a:lnTo>
                    <a:lnTo>
                      <a:pt x="83" y="4"/>
                    </a:lnTo>
                    <a:lnTo>
                      <a:pt x="63" y="10"/>
                    </a:lnTo>
                    <a:lnTo>
                      <a:pt x="46" y="20"/>
                    </a:lnTo>
                    <a:lnTo>
                      <a:pt x="30" y="30"/>
                    </a:lnTo>
                    <a:lnTo>
                      <a:pt x="17" y="47"/>
                    </a:lnTo>
                    <a:lnTo>
                      <a:pt x="7" y="66"/>
                    </a:lnTo>
                    <a:lnTo>
                      <a:pt x="4" y="83"/>
                    </a:lnTo>
                    <a:lnTo>
                      <a:pt x="0" y="106"/>
                    </a:lnTo>
                    <a:lnTo>
                      <a:pt x="4" y="126"/>
                    </a:lnTo>
                    <a:lnTo>
                      <a:pt x="7" y="145"/>
                    </a:lnTo>
                    <a:lnTo>
                      <a:pt x="17" y="165"/>
                    </a:lnTo>
                    <a:lnTo>
                      <a:pt x="30" y="178"/>
                    </a:lnTo>
                    <a:lnTo>
                      <a:pt x="46" y="191"/>
                    </a:lnTo>
                    <a:lnTo>
                      <a:pt x="63" y="201"/>
                    </a:lnTo>
                    <a:lnTo>
                      <a:pt x="83" y="208"/>
                    </a:lnTo>
                    <a:lnTo>
                      <a:pt x="106" y="211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4" name="Freeform 10"/>
              <p:cNvSpPr>
                <a:spLocks/>
              </p:cNvSpPr>
              <p:nvPr/>
            </p:nvSpPr>
            <p:spPr bwMode="auto">
              <a:xfrm>
                <a:off x="1907" y="2581"/>
                <a:ext cx="207" cy="211"/>
              </a:xfrm>
              <a:custGeom>
                <a:avLst/>
                <a:gdLst/>
                <a:ahLst/>
                <a:cxnLst>
                  <a:cxn ang="0">
                    <a:pos x="102" y="211"/>
                  </a:cxn>
                  <a:cxn ang="0">
                    <a:pos x="125" y="208"/>
                  </a:cxn>
                  <a:cxn ang="0">
                    <a:pos x="144" y="201"/>
                  </a:cxn>
                  <a:cxn ang="0">
                    <a:pos x="161" y="191"/>
                  </a:cxn>
                  <a:cxn ang="0">
                    <a:pos x="177" y="178"/>
                  </a:cxn>
                  <a:cxn ang="0">
                    <a:pos x="190" y="165"/>
                  </a:cxn>
                  <a:cxn ang="0">
                    <a:pos x="200" y="145"/>
                  </a:cxn>
                  <a:cxn ang="0">
                    <a:pos x="207" y="126"/>
                  </a:cxn>
                  <a:cxn ang="0">
                    <a:pos x="207" y="106"/>
                  </a:cxn>
                  <a:cxn ang="0">
                    <a:pos x="207" y="83"/>
                  </a:cxn>
                  <a:cxn ang="0">
                    <a:pos x="200" y="66"/>
                  </a:cxn>
                  <a:cxn ang="0">
                    <a:pos x="190" y="47"/>
                  </a:cxn>
                  <a:cxn ang="0">
                    <a:pos x="177" y="30"/>
                  </a:cxn>
                  <a:cxn ang="0">
                    <a:pos x="161" y="20"/>
                  </a:cxn>
                  <a:cxn ang="0">
                    <a:pos x="144" y="10"/>
                  </a:cxn>
                  <a:cxn ang="0">
                    <a:pos x="125" y="4"/>
                  </a:cxn>
                  <a:cxn ang="0">
                    <a:pos x="102" y="0"/>
                  </a:cxn>
                  <a:cxn ang="0">
                    <a:pos x="82" y="4"/>
                  </a:cxn>
                  <a:cxn ang="0">
                    <a:pos x="62" y="10"/>
                  </a:cxn>
                  <a:cxn ang="0">
                    <a:pos x="46" y="20"/>
                  </a:cxn>
                  <a:cxn ang="0">
                    <a:pos x="29" y="30"/>
                  </a:cxn>
                  <a:cxn ang="0">
                    <a:pos x="16" y="47"/>
                  </a:cxn>
                  <a:cxn ang="0">
                    <a:pos x="6" y="66"/>
                  </a:cxn>
                  <a:cxn ang="0">
                    <a:pos x="0" y="83"/>
                  </a:cxn>
                  <a:cxn ang="0">
                    <a:pos x="0" y="106"/>
                  </a:cxn>
                  <a:cxn ang="0">
                    <a:pos x="0" y="126"/>
                  </a:cxn>
                  <a:cxn ang="0">
                    <a:pos x="6" y="145"/>
                  </a:cxn>
                  <a:cxn ang="0">
                    <a:pos x="16" y="165"/>
                  </a:cxn>
                  <a:cxn ang="0">
                    <a:pos x="29" y="178"/>
                  </a:cxn>
                  <a:cxn ang="0">
                    <a:pos x="46" y="191"/>
                  </a:cxn>
                  <a:cxn ang="0">
                    <a:pos x="62" y="201"/>
                  </a:cxn>
                  <a:cxn ang="0">
                    <a:pos x="82" y="208"/>
                  </a:cxn>
                  <a:cxn ang="0">
                    <a:pos x="102" y="211"/>
                  </a:cxn>
                </a:cxnLst>
                <a:rect l="0" t="0" r="r" b="b"/>
                <a:pathLst>
                  <a:path w="207" h="211">
                    <a:moveTo>
                      <a:pt x="102" y="211"/>
                    </a:moveTo>
                    <a:lnTo>
                      <a:pt x="125" y="208"/>
                    </a:lnTo>
                    <a:lnTo>
                      <a:pt x="144" y="201"/>
                    </a:lnTo>
                    <a:lnTo>
                      <a:pt x="161" y="191"/>
                    </a:lnTo>
                    <a:lnTo>
                      <a:pt x="177" y="178"/>
                    </a:lnTo>
                    <a:lnTo>
                      <a:pt x="190" y="165"/>
                    </a:lnTo>
                    <a:lnTo>
                      <a:pt x="200" y="145"/>
                    </a:lnTo>
                    <a:lnTo>
                      <a:pt x="207" y="126"/>
                    </a:lnTo>
                    <a:lnTo>
                      <a:pt x="207" y="106"/>
                    </a:lnTo>
                    <a:lnTo>
                      <a:pt x="207" y="83"/>
                    </a:lnTo>
                    <a:lnTo>
                      <a:pt x="200" y="66"/>
                    </a:lnTo>
                    <a:lnTo>
                      <a:pt x="190" y="47"/>
                    </a:lnTo>
                    <a:lnTo>
                      <a:pt x="177" y="30"/>
                    </a:lnTo>
                    <a:lnTo>
                      <a:pt x="161" y="20"/>
                    </a:lnTo>
                    <a:lnTo>
                      <a:pt x="144" y="10"/>
                    </a:lnTo>
                    <a:lnTo>
                      <a:pt x="125" y="4"/>
                    </a:lnTo>
                    <a:lnTo>
                      <a:pt x="102" y="0"/>
                    </a:lnTo>
                    <a:lnTo>
                      <a:pt x="82" y="4"/>
                    </a:lnTo>
                    <a:lnTo>
                      <a:pt x="62" y="10"/>
                    </a:lnTo>
                    <a:lnTo>
                      <a:pt x="46" y="20"/>
                    </a:lnTo>
                    <a:lnTo>
                      <a:pt x="29" y="30"/>
                    </a:lnTo>
                    <a:lnTo>
                      <a:pt x="16" y="47"/>
                    </a:lnTo>
                    <a:lnTo>
                      <a:pt x="6" y="66"/>
                    </a:lnTo>
                    <a:lnTo>
                      <a:pt x="0" y="83"/>
                    </a:lnTo>
                    <a:lnTo>
                      <a:pt x="0" y="106"/>
                    </a:lnTo>
                    <a:lnTo>
                      <a:pt x="0" y="126"/>
                    </a:lnTo>
                    <a:lnTo>
                      <a:pt x="6" y="145"/>
                    </a:lnTo>
                    <a:lnTo>
                      <a:pt x="16" y="165"/>
                    </a:lnTo>
                    <a:lnTo>
                      <a:pt x="29" y="178"/>
                    </a:lnTo>
                    <a:lnTo>
                      <a:pt x="46" y="191"/>
                    </a:lnTo>
                    <a:lnTo>
                      <a:pt x="62" y="201"/>
                    </a:lnTo>
                    <a:lnTo>
                      <a:pt x="82" y="208"/>
                    </a:lnTo>
                    <a:lnTo>
                      <a:pt x="102" y="211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5" name="Freeform 11"/>
              <p:cNvSpPr>
                <a:spLocks/>
              </p:cNvSpPr>
              <p:nvPr/>
            </p:nvSpPr>
            <p:spPr bwMode="auto">
              <a:xfrm>
                <a:off x="3380" y="2503"/>
                <a:ext cx="66" cy="92"/>
              </a:xfrm>
              <a:custGeom>
                <a:avLst/>
                <a:gdLst/>
                <a:ahLst/>
                <a:cxnLst>
                  <a:cxn ang="0">
                    <a:pos x="30" y="29"/>
                  </a:cxn>
                  <a:cxn ang="0">
                    <a:pos x="46" y="0"/>
                  </a:cxn>
                  <a:cxn ang="0">
                    <a:pos x="46" y="3"/>
                  </a:cxn>
                  <a:cxn ang="0">
                    <a:pos x="53" y="46"/>
                  </a:cxn>
                  <a:cxn ang="0">
                    <a:pos x="66" y="92"/>
                  </a:cxn>
                  <a:cxn ang="0">
                    <a:pos x="37" y="55"/>
                  </a:cxn>
                  <a:cxn ang="0">
                    <a:pos x="0" y="29"/>
                  </a:cxn>
                  <a:cxn ang="0">
                    <a:pos x="0" y="26"/>
                  </a:cxn>
                  <a:cxn ang="0">
                    <a:pos x="30" y="29"/>
                  </a:cxn>
                </a:cxnLst>
                <a:rect l="0" t="0" r="r" b="b"/>
                <a:pathLst>
                  <a:path w="66" h="92">
                    <a:moveTo>
                      <a:pt x="30" y="29"/>
                    </a:moveTo>
                    <a:lnTo>
                      <a:pt x="46" y="0"/>
                    </a:lnTo>
                    <a:lnTo>
                      <a:pt x="46" y="3"/>
                    </a:lnTo>
                    <a:lnTo>
                      <a:pt x="53" y="46"/>
                    </a:lnTo>
                    <a:lnTo>
                      <a:pt x="66" y="92"/>
                    </a:lnTo>
                    <a:lnTo>
                      <a:pt x="37" y="55"/>
                    </a:lnTo>
                    <a:lnTo>
                      <a:pt x="0" y="29"/>
                    </a:lnTo>
                    <a:lnTo>
                      <a:pt x="0" y="26"/>
                    </a:lnTo>
                    <a:lnTo>
                      <a:pt x="30" y="29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6" name="Line 12"/>
              <p:cNvSpPr>
                <a:spLocks noChangeShapeType="1"/>
              </p:cNvSpPr>
              <p:nvPr/>
            </p:nvSpPr>
            <p:spPr bwMode="auto">
              <a:xfrm>
                <a:off x="3308" y="2351"/>
                <a:ext cx="109" cy="184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7" name="Rectangle 13"/>
              <p:cNvSpPr>
                <a:spLocks noChangeArrowheads="1"/>
              </p:cNvSpPr>
              <p:nvPr/>
            </p:nvSpPr>
            <p:spPr bwMode="auto">
              <a:xfrm>
                <a:off x="1967" y="2616"/>
                <a:ext cx="8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D</a:t>
                </a:r>
                <a:endParaRPr lang="en-US" sz="2000"/>
              </a:p>
            </p:txBody>
          </p:sp>
          <p:sp>
            <p:nvSpPr>
              <p:cNvPr id="16398" name="Rectangle 14"/>
              <p:cNvSpPr>
                <a:spLocks noChangeArrowheads="1"/>
              </p:cNvSpPr>
              <p:nvPr/>
            </p:nvSpPr>
            <p:spPr bwMode="auto">
              <a:xfrm>
                <a:off x="2470" y="2616"/>
                <a:ext cx="73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E</a:t>
                </a:r>
                <a:endParaRPr lang="en-US" sz="2000"/>
              </a:p>
            </p:txBody>
          </p:sp>
          <p:sp>
            <p:nvSpPr>
              <p:cNvPr id="16399" name="Freeform 15"/>
              <p:cNvSpPr>
                <a:spLocks/>
              </p:cNvSpPr>
              <p:nvPr/>
            </p:nvSpPr>
            <p:spPr bwMode="auto">
              <a:xfrm>
                <a:off x="2653" y="1733"/>
                <a:ext cx="208" cy="207"/>
              </a:xfrm>
              <a:custGeom>
                <a:avLst/>
                <a:gdLst/>
                <a:ahLst/>
                <a:cxnLst>
                  <a:cxn ang="0">
                    <a:pos x="102" y="207"/>
                  </a:cxn>
                  <a:cxn ang="0">
                    <a:pos x="125" y="207"/>
                  </a:cxn>
                  <a:cxn ang="0">
                    <a:pos x="145" y="200"/>
                  </a:cxn>
                  <a:cxn ang="0">
                    <a:pos x="162" y="190"/>
                  </a:cxn>
                  <a:cxn ang="0">
                    <a:pos x="178" y="177"/>
                  </a:cxn>
                  <a:cxn ang="0">
                    <a:pos x="191" y="161"/>
                  </a:cxn>
                  <a:cxn ang="0">
                    <a:pos x="201" y="144"/>
                  </a:cxn>
                  <a:cxn ang="0">
                    <a:pos x="208" y="125"/>
                  </a:cxn>
                  <a:cxn ang="0">
                    <a:pos x="208" y="102"/>
                  </a:cxn>
                  <a:cxn ang="0">
                    <a:pos x="208" y="82"/>
                  </a:cxn>
                  <a:cxn ang="0">
                    <a:pos x="201" y="62"/>
                  </a:cxn>
                  <a:cxn ang="0">
                    <a:pos x="191" y="46"/>
                  </a:cxn>
                  <a:cxn ang="0">
                    <a:pos x="178" y="29"/>
                  </a:cxn>
                  <a:cxn ang="0">
                    <a:pos x="162" y="16"/>
                  </a:cxn>
                  <a:cxn ang="0">
                    <a:pos x="145" y="6"/>
                  </a:cxn>
                  <a:cxn ang="0">
                    <a:pos x="125" y="0"/>
                  </a:cxn>
                  <a:cxn ang="0">
                    <a:pos x="102" y="0"/>
                  </a:cxn>
                  <a:cxn ang="0">
                    <a:pos x="83" y="0"/>
                  </a:cxn>
                  <a:cxn ang="0">
                    <a:pos x="63" y="6"/>
                  </a:cxn>
                  <a:cxn ang="0">
                    <a:pos x="46" y="16"/>
                  </a:cxn>
                  <a:cxn ang="0">
                    <a:pos x="30" y="29"/>
                  </a:cxn>
                  <a:cxn ang="0">
                    <a:pos x="17" y="46"/>
                  </a:cxn>
                  <a:cxn ang="0">
                    <a:pos x="7" y="62"/>
                  </a:cxn>
                  <a:cxn ang="0">
                    <a:pos x="0" y="82"/>
                  </a:cxn>
                  <a:cxn ang="0">
                    <a:pos x="0" y="102"/>
                  </a:cxn>
                  <a:cxn ang="0">
                    <a:pos x="0" y="125"/>
                  </a:cxn>
                  <a:cxn ang="0">
                    <a:pos x="7" y="144"/>
                  </a:cxn>
                  <a:cxn ang="0">
                    <a:pos x="17" y="161"/>
                  </a:cxn>
                  <a:cxn ang="0">
                    <a:pos x="30" y="177"/>
                  </a:cxn>
                  <a:cxn ang="0">
                    <a:pos x="46" y="190"/>
                  </a:cxn>
                  <a:cxn ang="0">
                    <a:pos x="63" y="200"/>
                  </a:cxn>
                  <a:cxn ang="0">
                    <a:pos x="83" y="207"/>
                  </a:cxn>
                  <a:cxn ang="0">
                    <a:pos x="102" y="207"/>
                  </a:cxn>
                </a:cxnLst>
                <a:rect l="0" t="0" r="r" b="b"/>
                <a:pathLst>
                  <a:path w="208" h="207">
                    <a:moveTo>
                      <a:pt x="102" y="207"/>
                    </a:moveTo>
                    <a:lnTo>
                      <a:pt x="125" y="207"/>
                    </a:lnTo>
                    <a:lnTo>
                      <a:pt x="145" y="200"/>
                    </a:lnTo>
                    <a:lnTo>
                      <a:pt x="162" y="190"/>
                    </a:lnTo>
                    <a:lnTo>
                      <a:pt x="178" y="177"/>
                    </a:lnTo>
                    <a:lnTo>
                      <a:pt x="191" y="161"/>
                    </a:lnTo>
                    <a:lnTo>
                      <a:pt x="201" y="144"/>
                    </a:lnTo>
                    <a:lnTo>
                      <a:pt x="208" y="125"/>
                    </a:lnTo>
                    <a:lnTo>
                      <a:pt x="208" y="102"/>
                    </a:lnTo>
                    <a:lnTo>
                      <a:pt x="208" y="82"/>
                    </a:lnTo>
                    <a:lnTo>
                      <a:pt x="201" y="62"/>
                    </a:lnTo>
                    <a:lnTo>
                      <a:pt x="191" y="46"/>
                    </a:lnTo>
                    <a:lnTo>
                      <a:pt x="178" y="29"/>
                    </a:lnTo>
                    <a:lnTo>
                      <a:pt x="162" y="16"/>
                    </a:lnTo>
                    <a:lnTo>
                      <a:pt x="145" y="6"/>
                    </a:lnTo>
                    <a:lnTo>
                      <a:pt x="125" y="0"/>
                    </a:lnTo>
                    <a:lnTo>
                      <a:pt x="102" y="0"/>
                    </a:lnTo>
                    <a:lnTo>
                      <a:pt x="83" y="0"/>
                    </a:lnTo>
                    <a:lnTo>
                      <a:pt x="63" y="6"/>
                    </a:lnTo>
                    <a:lnTo>
                      <a:pt x="46" y="16"/>
                    </a:lnTo>
                    <a:lnTo>
                      <a:pt x="30" y="29"/>
                    </a:lnTo>
                    <a:lnTo>
                      <a:pt x="17" y="46"/>
                    </a:lnTo>
                    <a:lnTo>
                      <a:pt x="7" y="62"/>
                    </a:lnTo>
                    <a:lnTo>
                      <a:pt x="0" y="82"/>
                    </a:lnTo>
                    <a:lnTo>
                      <a:pt x="0" y="102"/>
                    </a:lnTo>
                    <a:lnTo>
                      <a:pt x="0" y="125"/>
                    </a:lnTo>
                    <a:lnTo>
                      <a:pt x="7" y="144"/>
                    </a:lnTo>
                    <a:lnTo>
                      <a:pt x="17" y="161"/>
                    </a:lnTo>
                    <a:lnTo>
                      <a:pt x="30" y="177"/>
                    </a:lnTo>
                    <a:lnTo>
                      <a:pt x="46" y="190"/>
                    </a:lnTo>
                    <a:lnTo>
                      <a:pt x="63" y="200"/>
                    </a:lnTo>
                    <a:lnTo>
                      <a:pt x="83" y="207"/>
                    </a:lnTo>
                    <a:lnTo>
                      <a:pt x="102" y="207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0" name="Rectangle 16"/>
              <p:cNvSpPr>
                <a:spLocks noChangeArrowheads="1"/>
              </p:cNvSpPr>
              <p:nvPr/>
            </p:nvSpPr>
            <p:spPr bwMode="auto">
              <a:xfrm>
                <a:off x="2970" y="2616"/>
                <a:ext cx="6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F</a:t>
                </a:r>
                <a:endParaRPr lang="en-US" sz="2000"/>
              </a:p>
            </p:txBody>
          </p:sp>
          <p:sp>
            <p:nvSpPr>
              <p:cNvPr id="16401" name="Rectangle 17"/>
              <p:cNvSpPr>
                <a:spLocks noChangeArrowheads="1"/>
              </p:cNvSpPr>
              <p:nvPr/>
            </p:nvSpPr>
            <p:spPr bwMode="auto">
              <a:xfrm>
                <a:off x="3457" y="2616"/>
                <a:ext cx="8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G</a:t>
                </a:r>
                <a:endParaRPr lang="en-US" sz="2000"/>
              </a:p>
            </p:txBody>
          </p:sp>
          <p:sp>
            <p:nvSpPr>
              <p:cNvPr id="16402" name="Freeform 18"/>
              <p:cNvSpPr>
                <a:spLocks/>
              </p:cNvSpPr>
              <p:nvPr/>
            </p:nvSpPr>
            <p:spPr bwMode="auto">
              <a:xfrm>
                <a:off x="3150" y="2157"/>
                <a:ext cx="207" cy="207"/>
              </a:xfrm>
              <a:custGeom>
                <a:avLst/>
                <a:gdLst/>
                <a:ahLst/>
                <a:cxnLst>
                  <a:cxn ang="0">
                    <a:pos x="105" y="207"/>
                  </a:cxn>
                  <a:cxn ang="0">
                    <a:pos x="125" y="207"/>
                  </a:cxn>
                  <a:cxn ang="0">
                    <a:pos x="145" y="201"/>
                  </a:cxn>
                  <a:cxn ang="0">
                    <a:pos x="161" y="191"/>
                  </a:cxn>
                  <a:cxn ang="0">
                    <a:pos x="178" y="178"/>
                  </a:cxn>
                  <a:cxn ang="0">
                    <a:pos x="191" y="161"/>
                  </a:cxn>
                  <a:cxn ang="0">
                    <a:pos x="201" y="145"/>
                  </a:cxn>
                  <a:cxn ang="0">
                    <a:pos x="207" y="125"/>
                  </a:cxn>
                  <a:cxn ang="0">
                    <a:pos x="207" y="102"/>
                  </a:cxn>
                  <a:cxn ang="0">
                    <a:pos x="207" y="82"/>
                  </a:cxn>
                  <a:cxn ang="0">
                    <a:pos x="201" y="63"/>
                  </a:cxn>
                  <a:cxn ang="0">
                    <a:pos x="191" y="46"/>
                  </a:cxn>
                  <a:cxn ang="0">
                    <a:pos x="178" y="30"/>
                  </a:cxn>
                  <a:cxn ang="0">
                    <a:pos x="161" y="17"/>
                  </a:cxn>
                  <a:cxn ang="0">
                    <a:pos x="145" y="7"/>
                  </a:cxn>
                  <a:cxn ang="0">
                    <a:pos x="125" y="0"/>
                  </a:cxn>
                  <a:cxn ang="0">
                    <a:pos x="105" y="0"/>
                  </a:cxn>
                  <a:cxn ang="0">
                    <a:pos x="82" y="0"/>
                  </a:cxn>
                  <a:cxn ang="0">
                    <a:pos x="63" y="7"/>
                  </a:cxn>
                  <a:cxn ang="0">
                    <a:pos x="46" y="17"/>
                  </a:cxn>
                  <a:cxn ang="0">
                    <a:pos x="30" y="30"/>
                  </a:cxn>
                  <a:cxn ang="0">
                    <a:pos x="17" y="46"/>
                  </a:cxn>
                  <a:cxn ang="0">
                    <a:pos x="7" y="63"/>
                  </a:cxn>
                  <a:cxn ang="0">
                    <a:pos x="0" y="82"/>
                  </a:cxn>
                  <a:cxn ang="0">
                    <a:pos x="0" y="102"/>
                  </a:cxn>
                  <a:cxn ang="0">
                    <a:pos x="0" y="125"/>
                  </a:cxn>
                  <a:cxn ang="0">
                    <a:pos x="7" y="145"/>
                  </a:cxn>
                  <a:cxn ang="0">
                    <a:pos x="17" y="161"/>
                  </a:cxn>
                  <a:cxn ang="0">
                    <a:pos x="30" y="178"/>
                  </a:cxn>
                  <a:cxn ang="0">
                    <a:pos x="46" y="191"/>
                  </a:cxn>
                  <a:cxn ang="0">
                    <a:pos x="63" y="201"/>
                  </a:cxn>
                  <a:cxn ang="0">
                    <a:pos x="82" y="207"/>
                  </a:cxn>
                  <a:cxn ang="0">
                    <a:pos x="105" y="207"/>
                  </a:cxn>
                </a:cxnLst>
                <a:rect l="0" t="0" r="r" b="b"/>
                <a:pathLst>
                  <a:path w="207" h="207">
                    <a:moveTo>
                      <a:pt x="105" y="207"/>
                    </a:moveTo>
                    <a:lnTo>
                      <a:pt x="125" y="207"/>
                    </a:lnTo>
                    <a:lnTo>
                      <a:pt x="145" y="201"/>
                    </a:lnTo>
                    <a:lnTo>
                      <a:pt x="161" y="191"/>
                    </a:lnTo>
                    <a:lnTo>
                      <a:pt x="178" y="178"/>
                    </a:lnTo>
                    <a:lnTo>
                      <a:pt x="191" y="161"/>
                    </a:lnTo>
                    <a:lnTo>
                      <a:pt x="201" y="145"/>
                    </a:lnTo>
                    <a:lnTo>
                      <a:pt x="207" y="125"/>
                    </a:lnTo>
                    <a:lnTo>
                      <a:pt x="207" y="102"/>
                    </a:lnTo>
                    <a:lnTo>
                      <a:pt x="207" y="82"/>
                    </a:lnTo>
                    <a:lnTo>
                      <a:pt x="201" y="63"/>
                    </a:lnTo>
                    <a:lnTo>
                      <a:pt x="191" y="46"/>
                    </a:lnTo>
                    <a:lnTo>
                      <a:pt x="178" y="30"/>
                    </a:lnTo>
                    <a:lnTo>
                      <a:pt x="161" y="17"/>
                    </a:lnTo>
                    <a:lnTo>
                      <a:pt x="145" y="7"/>
                    </a:lnTo>
                    <a:lnTo>
                      <a:pt x="125" y="0"/>
                    </a:lnTo>
                    <a:lnTo>
                      <a:pt x="105" y="0"/>
                    </a:lnTo>
                    <a:lnTo>
                      <a:pt x="82" y="0"/>
                    </a:lnTo>
                    <a:lnTo>
                      <a:pt x="63" y="7"/>
                    </a:lnTo>
                    <a:lnTo>
                      <a:pt x="46" y="17"/>
                    </a:lnTo>
                    <a:lnTo>
                      <a:pt x="30" y="30"/>
                    </a:lnTo>
                    <a:lnTo>
                      <a:pt x="17" y="46"/>
                    </a:lnTo>
                    <a:lnTo>
                      <a:pt x="7" y="63"/>
                    </a:lnTo>
                    <a:lnTo>
                      <a:pt x="0" y="82"/>
                    </a:lnTo>
                    <a:lnTo>
                      <a:pt x="0" y="102"/>
                    </a:lnTo>
                    <a:lnTo>
                      <a:pt x="0" y="125"/>
                    </a:lnTo>
                    <a:lnTo>
                      <a:pt x="7" y="145"/>
                    </a:lnTo>
                    <a:lnTo>
                      <a:pt x="17" y="161"/>
                    </a:lnTo>
                    <a:lnTo>
                      <a:pt x="30" y="178"/>
                    </a:lnTo>
                    <a:lnTo>
                      <a:pt x="46" y="191"/>
                    </a:lnTo>
                    <a:lnTo>
                      <a:pt x="63" y="201"/>
                    </a:lnTo>
                    <a:lnTo>
                      <a:pt x="82" y="207"/>
                    </a:lnTo>
                    <a:lnTo>
                      <a:pt x="105" y="207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3" name="Rectangle 19"/>
              <p:cNvSpPr>
                <a:spLocks noChangeArrowheads="1"/>
              </p:cNvSpPr>
              <p:nvPr/>
            </p:nvSpPr>
            <p:spPr bwMode="auto">
              <a:xfrm>
                <a:off x="3217" y="2188"/>
                <a:ext cx="8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C</a:t>
                </a:r>
                <a:endParaRPr lang="en-US" sz="2000"/>
              </a:p>
            </p:txBody>
          </p:sp>
          <p:sp>
            <p:nvSpPr>
              <p:cNvPr id="16404" name="Line 20"/>
              <p:cNvSpPr>
                <a:spLocks noChangeShapeType="1"/>
              </p:cNvSpPr>
              <p:nvPr/>
            </p:nvSpPr>
            <p:spPr bwMode="auto">
              <a:xfrm flipH="1">
                <a:off x="3091" y="2351"/>
                <a:ext cx="108" cy="188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" name="Freeform 21"/>
              <p:cNvSpPr>
                <a:spLocks/>
              </p:cNvSpPr>
              <p:nvPr/>
            </p:nvSpPr>
            <p:spPr bwMode="auto">
              <a:xfrm>
                <a:off x="3058" y="2506"/>
                <a:ext cx="66" cy="92"/>
              </a:xfrm>
              <a:custGeom>
                <a:avLst/>
                <a:gdLst/>
                <a:ahLst/>
                <a:cxnLst>
                  <a:cxn ang="0">
                    <a:pos x="36" y="29"/>
                  </a:cxn>
                  <a:cxn ang="0">
                    <a:pos x="66" y="26"/>
                  </a:cxn>
                  <a:cxn ang="0">
                    <a:pos x="66" y="29"/>
                  </a:cxn>
                  <a:cxn ang="0">
                    <a:pos x="33" y="56"/>
                  </a:cxn>
                  <a:cxn ang="0">
                    <a:pos x="0" y="92"/>
                  </a:cxn>
                  <a:cxn ang="0">
                    <a:pos x="13" y="46"/>
                  </a:cxn>
                  <a:cxn ang="0">
                    <a:pos x="20" y="3"/>
                  </a:cxn>
                  <a:cxn ang="0">
                    <a:pos x="23" y="0"/>
                  </a:cxn>
                  <a:cxn ang="0">
                    <a:pos x="36" y="29"/>
                  </a:cxn>
                </a:cxnLst>
                <a:rect l="0" t="0" r="r" b="b"/>
                <a:pathLst>
                  <a:path w="66" h="92">
                    <a:moveTo>
                      <a:pt x="36" y="29"/>
                    </a:moveTo>
                    <a:lnTo>
                      <a:pt x="66" y="26"/>
                    </a:lnTo>
                    <a:lnTo>
                      <a:pt x="66" y="29"/>
                    </a:lnTo>
                    <a:lnTo>
                      <a:pt x="33" y="56"/>
                    </a:lnTo>
                    <a:lnTo>
                      <a:pt x="0" y="92"/>
                    </a:lnTo>
                    <a:lnTo>
                      <a:pt x="13" y="46"/>
                    </a:lnTo>
                    <a:lnTo>
                      <a:pt x="20" y="3"/>
                    </a:lnTo>
                    <a:lnTo>
                      <a:pt x="23" y="0"/>
                    </a:lnTo>
                    <a:lnTo>
                      <a:pt x="36" y="29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6" name="Freeform 22"/>
              <p:cNvSpPr>
                <a:spLocks/>
              </p:cNvSpPr>
              <p:nvPr/>
            </p:nvSpPr>
            <p:spPr bwMode="auto">
              <a:xfrm>
                <a:off x="2387" y="2506"/>
                <a:ext cx="66" cy="89"/>
              </a:xfrm>
              <a:custGeom>
                <a:avLst/>
                <a:gdLst/>
                <a:ahLst/>
                <a:cxnLst>
                  <a:cxn ang="0">
                    <a:pos x="30" y="26"/>
                  </a:cxn>
                  <a:cxn ang="0">
                    <a:pos x="46" y="0"/>
                  </a:cxn>
                  <a:cxn ang="0">
                    <a:pos x="53" y="46"/>
                  </a:cxn>
                  <a:cxn ang="0">
                    <a:pos x="66" y="89"/>
                  </a:cxn>
                  <a:cxn ang="0">
                    <a:pos x="36" y="56"/>
                  </a:cxn>
                  <a:cxn ang="0">
                    <a:pos x="0" y="26"/>
                  </a:cxn>
                  <a:cxn ang="0">
                    <a:pos x="30" y="26"/>
                  </a:cxn>
                </a:cxnLst>
                <a:rect l="0" t="0" r="r" b="b"/>
                <a:pathLst>
                  <a:path w="66" h="89">
                    <a:moveTo>
                      <a:pt x="30" y="26"/>
                    </a:moveTo>
                    <a:lnTo>
                      <a:pt x="46" y="0"/>
                    </a:lnTo>
                    <a:lnTo>
                      <a:pt x="53" y="46"/>
                    </a:lnTo>
                    <a:lnTo>
                      <a:pt x="66" y="89"/>
                    </a:lnTo>
                    <a:lnTo>
                      <a:pt x="36" y="56"/>
                    </a:lnTo>
                    <a:lnTo>
                      <a:pt x="0" y="26"/>
                    </a:lnTo>
                    <a:lnTo>
                      <a:pt x="30" y="26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7" name="Line 23"/>
              <p:cNvSpPr>
                <a:spLocks noChangeShapeType="1"/>
              </p:cNvSpPr>
              <p:nvPr/>
            </p:nvSpPr>
            <p:spPr bwMode="auto">
              <a:xfrm>
                <a:off x="2315" y="2351"/>
                <a:ext cx="108" cy="188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8" name="Line 24"/>
              <p:cNvSpPr>
                <a:spLocks noChangeShapeType="1"/>
              </p:cNvSpPr>
              <p:nvPr/>
            </p:nvSpPr>
            <p:spPr bwMode="auto">
              <a:xfrm flipH="1">
                <a:off x="2097" y="2351"/>
                <a:ext cx="106" cy="188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9" name="Freeform 25"/>
              <p:cNvSpPr>
                <a:spLocks/>
              </p:cNvSpPr>
              <p:nvPr/>
            </p:nvSpPr>
            <p:spPr bwMode="auto">
              <a:xfrm>
                <a:off x="2064" y="2506"/>
                <a:ext cx="66" cy="92"/>
              </a:xfrm>
              <a:custGeom>
                <a:avLst/>
                <a:gdLst/>
                <a:ahLst/>
                <a:cxnLst>
                  <a:cxn ang="0">
                    <a:pos x="37" y="29"/>
                  </a:cxn>
                  <a:cxn ang="0">
                    <a:pos x="66" y="26"/>
                  </a:cxn>
                  <a:cxn ang="0">
                    <a:pos x="66" y="29"/>
                  </a:cxn>
                  <a:cxn ang="0">
                    <a:pos x="33" y="56"/>
                  </a:cxn>
                  <a:cxn ang="0">
                    <a:pos x="0" y="92"/>
                  </a:cxn>
                  <a:cxn ang="0">
                    <a:pos x="14" y="46"/>
                  </a:cxn>
                  <a:cxn ang="0">
                    <a:pos x="20" y="3"/>
                  </a:cxn>
                  <a:cxn ang="0">
                    <a:pos x="24" y="0"/>
                  </a:cxn>
                  <a:cxn ang="0">
                    <a:pos x="37" y="29"/>
                  </a:cxn>
                </a:cxnLst>
                <a:rect l="0" t="0" r="r" b="b"/>
                <a:pathLst>
                  <a:path w="66" h="92">
                    <a:moveTo>
                      <a:pt x="37" y="29"/>
                    </a:moveTo>
                    <a:lnTo>
                      <a:pt x="66" y="26"/>
                    </a:lnTo>
                    <a:lnTo>
                      <a:pt x="66" y="29"/>
                    </a:lnTo>
                    <a:lnTo>
                      <a:pt x="33" y="56"/>
                    </a:lnTo>
                    <a:lnTo>
                      <a:pt x="0" y="92"/>
                    </a:lnTo>
                    <a:lnTo>
                      <a:pt x="14" y="46"/>
                    </a:lnTo>
                    <a:lnTo>
                      <a:pt x="20" y="3"/>
                    </a:lnTo>
                    <a:lnTo>
                      <a:pt x="24" y="0"/>
                    </a:lnTo>
                    <a:lnTo>
                      <a:pt x="37" y="29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0" name="Freeform 26"/>
              <p:cNvSpPr>
                <a:spLocks/>
              </p:cNvSpPr>
              <p:nvPr/>
            </p:nvSpPr>
            <p:spPr bwMode="auto">
              <a:xfrm>
                <a:off x="2153" y="2157"/>
                <a:ext cx="211" cy="207"/>
              </a:xfrm>
              <a:custGeom>
                <a:avLst/>
                <a:gdLst/>
                <a:ahLst/>
                <a:cxnLst>
                  <a:cxn ang="0">
                    <a:pos x="106" y="207"/>
                  </a:cxn>
                  <a:cxn ang="0">
                    <a:pos x="125" y="207"/>
                  </a:cxn>
                  <a:cxn ang="0">
                    <a:pos x="145" y="201"/>
                  </a:cxn>
                  <a:cxn ang="0">
                    <a:pos x="165" y="191"/>
                  </a:cxn>
                  <a:cxn ang="0">
                    <a:pos x="181" y="178"/>
                  </a:cxn>
                  <a:cxn ang="0">
                    <a:pos x="191" y="161"/>
                  </a:cxn>
                  <a:cxn ang="0">
                    <a:pos x="201" y="145"/>
                  </a:cxn>
                  <a:cxn ang="0">
                    <a:pos x="208" y="125"/>
                  </a:cxn>
                  <a:cxn ang="0">
                    <a:pos x="211" y="102"/>
                  </a:cxn>
                  <a:cxn ang="0">
                    <a:pos x="208" y="82"/>
                  </a:cxn>
                  <a:cxn ang="0">
                    <a:pos x="201" y="63"/>
                  </a:cxn>
                  <a:cxn ang="0">
                    <a:pos x="191" y="46"/>
                  </a:cxn>
                  <a:cxn ang="0">
                    <a:pos x="181" y="30"/>
                  </a:cxn>
                  <a:cxn ang="0">
                    <a:pos x="165" y="17"/>
                  </a:cxn>
                  <a:cxn ang="0">
                    <a:pos x="145" y="7"/>
                  </a:cxn>
                  <a:cxn ang="0">
                    <a:pos x="125" y="0"/>
                  </a:cxn>
                  <a:cxn ang="0">
                    <a:pos x="106" y="0"/>
                  </a:cxn>
                  <a:cxn ang="0">
                    <a:pos x="86" y="0"/>
                  </a:cxn>
                  <a:cxn ang="0">
                    <a:pos x="66" y="7"/>
                  </a:cxn>
                  <a:cxn ang="0">
                    <a:pos x="46" y="17"/>
                  </a:cxn>
                  <a:cxn ang="0">
                    <a:pos x="33" y="30"/>
                  </a:cxn>
                  <a:cxn ang="0">
                    <a:pos x="20" y="46"/>
                  </a:cxn>
                  <a:cxn ang="0">
                    <a:pos x="10" y="63"/>
                  </a:cxn>
                  <a:cxn ang="0">
                    <a:pos x="4" y="82"/>
                  </a:cxn>
                  <a:cxn ang="0">
                    <a:pos x="0" y="102"/>
                  </a:cxn>
                  <a:cxn ang="0">
                    <a:pos x="4" y="125"/>
                  </a:cxn>
                  <a:cxn ang="0">
                    <a:pos x="10" y="145"/>
                  </a:cxn>
                  <a:cxn ang="0">
                    <a:pos x="20" y="161"/>
                  </a:cxn>
                  <a:cxn ang="0">
                    <a:pos x="33" y="178"/>
                  </a:cxn>
                  <a:cxn ang="0">
                    <a:pos x="46" y="191"/>
                  </a:cxn>
                  <a:cxn ang="0">
                    <a:pos x="66" y="201"/>
                  </a:cxn>
                  <a:cxn ang="0">
                    <a:pos x="86" y="207"/>
                  </a:cxn>
                  <a:cxn ang="0">
                    <a:pos x="106" y="207"/>
                  </a:cxn>
                </a:cxnLst>
                <a:rect l="0" t="0" r="r" b="b"/>
                <a:pathLst>
                  <a:path w="211" h="207">
                    <a:moveTo>
                      <a:pt x="106" y="207"/>
                    </a:moveTo>
                    <a:lnTo>
                      <a:pt x="125" y="207"/>
                    </a:lnTo>
                    <a:lnTo>
                      <a:pt x="145" y="201"/>
                    </a:lnTo>
                    <a:lnTo>
                      <a:pt x="165" y="191"/>
                    </a:lnTo>
                    <a:lnTo>
                      <a:pt x="181" y="178"/>
                    </a:lnTo>
                    <a:lnTo>
                      <a:pt x="191" y="161"/>
                    </a:lnTo>
                    <a:lnTo>
                      <a:pt x="201" y="145"/>
                    </a:lnTo>
                    <a:lnTo>
                      <a:pt x="208" y="125"/>
                    </a:lnTo>
                    <a:lnTo>
                      <a:pt x="211" y="102"/>
                    </a:lnTo>
                    <a:lnTo>
                      <a:pt x="208" y="82"/>
                    </a:lnTo>
                    <a:lnTo>
                      <a:pt x="201" y="63"/>
                    </a:lnTo>
                    <a:lnTo>
                      <a:pt x="191" y="46"/>
                    </a:lnTo>
                    <a:lnTo>
                      <a:pt x="181" y="30"/>
                    </a:lnTo>
                    <a:lnTo>
                      <a:pt x="165" y="17"/>
                    </a:lnTo>
                    <a:lnTo>
                      <a:pt x="145" y="7"/>
                    </a:lnTo>
                    <a:lnTo>
                      <a:pt x="125" y="0"/>
                    </a:lnTo>
                    <a:lnTo>
                      <a:pt x="106" y="0"/>
                    </a:lnTo>
                    <a:lnTo>
                      <a:pt x="86" y="0"/>
                    </a:lnTo>
                    <a:lnTo>
                      <a:pt x="66" y="7"/>
                    </a:lnTo>
                    <a:lnTo>
                      <a:pt x="46" y="17"/>
                    </a:lnTo>
                    <a:lnTo>
                      <a:pt x="33" y="30"/>
                    </a:lnTo>
                    <a:lnTo>
                      <a:pt x="20" y="46"/>
                    </a:lnTo>
                    <a:lnTo>
                      <a:pt x="10" y="63"/>
                    </a:lnTo>
                    <a:lnTo>
                      <a:pt x="4" y="82"/>
                    </a:lnTo>
                    <a:lnTo>
                      <a:pt x="0" y="102"/>
                    </a:lnTo>
                    <a:lnTo>
                      <a:pt x="4" y="125"/>
                    </a:lnTo>
                    <a:lnTo>
                      <a:pt x="10" y="145"/>
                    </a:lnTo>
                    <a:lnTo>
                      <a:pt x="20" y="161"/>
                    </a:lnTo>
                    <a:lnTo>
                      <a:pt x="33" y="178"/>
                    </a:lnTo>
                    <a:lnTo>
                      <a:pt x="46" y="191"/>
                    </a:lnTo>
                    <a:lnTo>
                      <a:pt x="66" y="201"/>
                    </a:lnTo>
                    <a:lnTo>
                      <a:pt x="86" y="207"/>
                    </a:lnTo>
                    <a:lnTo>
                      <a:pt x="106" y="207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1" name="Rectangle 27"/>
              <p:cNvSpPr>
                <a:spLocks noChangeArrowheads="1"/>
              </p:cNvSpPr>
              <p:nvPr/>
            </p:nvSpPr>
            <p:spPr bwMode="auto">
              <a:xfrm>
                <a:off x="2204" y="2188"/>
                <a:ext cx="8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B</a:t>
                </a:r>
                <a:endParaRPr lang="en-US" sz="2000"/>
              </a:p>
            </p:txBody>
          </p:sp>
          <p:sp>
            <p:nvSpPr>
              <p:cNvPr id="16412" name="Line 28"/>
              <p:cNvSpPr>
                <a:spLocks noChangeShapeType="1"/>
              </p:cNvSpPr>
              <p:nvPr/>
            </p:nvSpPr>
            <p:spPr bwMode="auto">
              <a:xfrm flipH="1">
                <a:off x="2390" y="1907"/>
                <a:ext cx="283" cy="240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3" name="Freeform 29"/>
              <p:cNvSpPr>
                <a:spLocks/>
              </p:cNvSpPr>
              <p:nvPr/>
            </p:nvSpPr>
            <p:spPr bwMode="auto">
              <a:xfrm>
                <a:off x="2341" y="2114"/>
                <a:ext cx="82" cy="76"/>
              </a:xfrm>
              <a:custGeom>
                <a:avLst/>
                <a:gdLst/>
                <a:ahLst/>
                <a:cxnLst>
                  <a:cxn ang="0">
                    <a:pos x="52" y="30"/>
                  </a:cxn>
                  <a:cxn ang="0">
                    <a:pos x="82" y="40"/>
                  </a:cxn>
                  <a:cxn ang="0">
                    <a:pos x="39" y="56"/>
                  </a:cxn>
                  <a:cxn ang="0">
                    <a:pos x="0" y="76"/>
                  </a:cxn>
                  <a:cxn ang="0">
                    <a:pos x="26" y="40"/>
                  </a:cxn>
                  <a:cxn ang="0">
                    <a:pos x="46" y="0"/>
                  </a:cxn>
                  <a:cxn ang="0">
                    <a:pos x="49" y="0"/>
                  </a:cxn>
                  <a:cxn ang="0">
                    <a:pos x="52" y="30"/>
                  </a:cxn>
                </a:cxnLst>
                <a:rect l="0" t="0" r="r" b="b"/>
                <a:pathLst>
                  <a:path w="82" h="76">
                    <a:moveTo>
                      <a:pt x="52" y="30"/>
                    </a:moveTo>
                    <a:lnTo>
                      <a:pt x="82" y="40"/>
                    </a:lnTo>
                    <a:lnTo>
                      <a:pt x="39" y="56"/>
                    </a:lnTo>
                    <a:lnTo>
                      <a:pt x="0" y="76"/>
                    </a:lnTo>
                    <a:lnTo>
                      <a:pt x="26" y="4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2" y="30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4" name="Freeform 30"/>
              <p:cNvSpPr>
                <a:spLocks/>
              </p:cNvSpPr>
              <p:nvPr/>
            </p:nvSpPr>
            <p:spPr bwMode="auto">
              <a:xfrm>
                <a:off x="3088" y="2111"/>
                <a:ext cx="85" cy="79"/>
              </a:xfrm>
              <a:custGeom>
                <a:avLst/>
                <a:gdLst/>
                <a:ahLst/>
                <a:cxnLst>
                  <a:cxn ang="0">
                    <a:pos x="29" y="33"/>
                  </a:cxn>
                  <a:cxn ang="0">
                    <a:pos x="36" y="0"/>
                  </a:cxn>
                  <a:cxn ang="0">
                    <a:pos x="59" y="43"/>
                  </a:cxn>
                  <a:cxn ang="0">
                    <a:pos x="85" y="79"/>
                  </a:cxn>
                  <a:cxn ang="0">
                    <a:pos x="46" y="56"/>
                  </a:cxn>
                  <a:cxn ang="0">
                    <a:pos x="3" y="43"/>
                  </a:cxn>
                  <a:cxn ang="0">
                    <a:pos x="0" y="43"/>
                  </a:cxn>
                  <a:cxn ang="0">
                    <a:pos x="29" y="33"/>
                  </a:cxn>
                </a:cxnLst>
                <a:rect l="0" t="0" r="r" b="b"/>
                <a:pathLst>
                  <a:path w="85" h="79">
                    <a:moveTo>
                      <a:pt x="29" y="33"/>
                    </a:moveTo>
                    <a:lnTo>
                      <a:pt x="36" y="0"/>
                    </a:lnTo>
                    <a:lnTo>
                      <a:pt x="59" y="43"/>
                    </a:lnTo>
                    <a:lnTo>
                      <a:pt x="85" y="79"/>
                    </a:lnTo>
                    <a:lnTo>
                      <a:pt x="46" y="56"/>
                    </a:lnTo>
                    <a:lnTo>
                      <a:pt x="3" y="43"/>
                    </a:lnTo>
                    <a:lnTo>
                      <a:pt x="0" y="43"/>
                    </a:lnTo>
                    <a:lnTo>
                      <a:pt x="29" y="33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5" name="Line 31"/>
              <p:cNvSpPr>
                <a:spLocks noChangeShapeType="1"/>
              </p:cNvSpPr>
              <p:nvPr/>
            </p:nvSpPr>
            <p:spPr bwMode="auto">
              <a:xfrm>
                <a:off x="2838" y="1907"/>
                <a:ext cx="286" cy="240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6" name="Rectangle 32"/>
              <p:cNvSpPr>
                <a:spLocks noChangeArrowheads="1"/>
              </p:cNvSpPr>
              <p:nvPr/>
            </p:nvSpPr>
            <p:spPr bwMode="auto">
              <a:xfrm>
                <a:off x="2733" y="2639"/>
                <a:ext cx="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en-US" sz="2000"/>
              </a:p>
            </p:txBody>
          </p:sp>
          <p:sp>
            <p:nvSpPr>
              <p:cNvPr id="16417" name="Rectangle 33"/>
              <p:cNvSpPr>
                <a:spLocks noChangeArrowheads="1"/>
              </p:cNvSpPr>
              <p:nvPr/>
            </p:nvSpPr>
            <p:spPr bwMode="auto">
              <a:xfrm>
                <a:off x="2733" y="2751"/>
                <a:ext cx="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en-US" sz="2000"/>
              </a:p>
            </p:txBody>
          </p:sp>
          <p:sp>
            <p:nvSpPr>
              <p:cNvPr id="16418" name="Rectangle 34"/>
              <p:cNvSpPr>
                <a:spLocks noChangeArrowheads="1"/>
              </p:cNvSpPr>
              <p:nvPr/>
            </p:nvSpPr>
            <p:spPr bwMode="auto">
              <a:xfrm>
                <a:off x="2710" y="1764"/>
                <a:ext cx="8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A</a:t>
                </a:r>
                <a:endParaRPr lang="en-US" sz="2000"/>
              </a:p>
            </p:txBody>
          </p:sp>
        </p:grpSp>
      </p:grp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2041525" y="5105400"/>
            <a:ext cx="425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A complete binary tree of depth 2</a:t>
            </a:r>
          </a:p>
        </p:txBody>
      </p:sp>
      <p:sp>
        <p:nvSpPr>
          <p:cNvPr id="37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0761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7125"/>
            <a:ext cx="7886700" cy="808039"/>
          </a:xfrm>
        </p:spPr>
        <p:txBody>
          <a:bodyPr/>
          <a:lstStyle/>
          <a:p>
            <a:r>
              <a:rPr lang="en-US" dirty="0" smtClean="0"/>
              <a:t>2.2 Complete </a:t>
            </a:r>
            <a:r>
              <a:rPr lang="en-US" dirty="0"/>
              <a:t>Binary </a:t>
            </a:r>
            <a:r>
              <a:rPr lang="en-US" dirty="0" smtClean="0"/>
              <a:t>Tree [</a:t>
            </a:r>
            <a:r>
              <a:rPr lang="en-US" dirty="0" smtClean="0">
                <a:solidFill>
                  <a:srgbClr val="00B0F0"/>
                </a:solidFill>
              </a:rPr>
              <a:t>Cases</a:t>
            </a:r>
            <a:r>
              <a:rPr lang="en-US" dirty="0" smtClean="0"/>
              <a:t>]              (2/5)</a:t>
            </a:r>
            <a:endParaRPr lang="en-US" dirty="0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7BB-9D3D-455B-9BF0-C5F986BEB79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18709" y="809933"/>
            <a:ext cx="722549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Case:1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All levels are completely filled. 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Case:2 </a:t>
            </a:r>
            <a:endParaRPr lang="en-US" b="1" i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Except possibly the last level.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Case:3 </a:t>
            </a:r>
            <a:endParaRPr lang="en-US" b="1" i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And the last level has </a:t>
            </a: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nodes as left as possible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28337" y="3383631"/>
            <a:ext cx="3305719" cy="3269312"/>
            <a:chOff x="822815" y="3611806"/>
            <a:chExt cx="3305719" cy="3269312"/>
          </a:xfrm>
        </p:grpSpPr>
        <p:sp>
          <p:nvSpPr>
            <p:cNvPr id="16419" name="Text Box 35"/>
            <p:cNvSpPr txBox="1">
              <a:spLocks noChangeArrowheads="1"/>
            </p:cNvSpPr>
            <p:nvPr/>
          </p:nvSpPr>
          <p:spPr bwMode="auto">
            <a:xfrm>
              <a:off x="822815" y="5865455"/>
              <a:ext cx="3305719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i="1" dirty="0" smtClean="0"/>
                <a:t>Not </a:t>
              </a:r>
              <a:r>
                <a:rPr lang="en-US" i="1" dirty="0"/>
                <a:t>complete binary </a:t>
              </a:r>
              <a:r>
                <a:rPr lang="en-US" i="1" dirty="0" smtClean="0"/>
                <a:t>tree. Because Case 1 and 2 Fulfilled </a:t>
              </a:r>
              <a:r>
                <a:rPr lang="en-US" i="1" dirty="0" smtClean="0">
                  <a:solidFill>
                    <a:srgbClr val="FF0000"/>
                  </a:solidFill>
                </a:rPr>
                <a:t>except Case 3</a:t>
              </a:r>
              <a:r>
                <a:rPr lang="en-US" i="1" dirty="0" smtClean="0"/>
                <a:t>.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1860884" y="3611806"/>
              <a:ext cx="288758" cy="3345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344528" y="4149208"/>
              <a:ext cx="288758" cy="3345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433387" y="4109553"/>
              <a:ext cx="288758" cy="3345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997952" y="4785828"/>
              <a:ext cx="288758" cy="3345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688431" y="4782653"/>
              <a:ext cx="288758" cy="3345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153903" y="4782653"/>
              <a:ext cx="288758" cy="3345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844382" y="4779478"/>
              <a:ext cx="288758" cy="3345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>
              <a:stCxn id="37" idx="3"/>
              <a:endCxn id="38" idx="7"/>
            </p:cNvCxnSpPr>
            <p:nvPr/>
          </p:nvCxnSpPr>
          <p:spPr>
            <a:xfrm flipH="1">
              <a:off x="1590998" y="3897364"/>
              <a:ext cx="312174" cy="3008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7" idx="5"/>
              <a:endCxn id="39" idx="1"/>
            </p:cNvCxnSpPr>
            <p:nvPr/>
          </p:nvCxnSpPr>
          <p:spPr>
            <a:xfrm>
              <a:off x="2107354" y="3897364"/>
              <a:ext cx="368321" cy="2611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39" idx="4"/>
              <a:endCxn id="42" idx="7"/>
            </p:cNvCxnSpPr>
            <p:nvPr/>
          </p:nvCxnSpPr>
          <p:spPr>
            <a:xfrm flipH="1">
              <a:off x="2400373" y="4444105"/>
              <a:ext cx="177393" cy="3875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39" idx="4"/>
              <a:endCxn id="43" idx="1"/>
            </p:cNvCxnSpPr>
            <p:nvPr/>
          </p:nvCxnSpPr>
          <p:spPr>
            <a:xfrm>
              <a:off x="2577766" y="4444105"/>
              <a:ext cx="308904" cy="3843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Connector 2"/>
            <p:cNvCxnSpPr>
              <a:stCxn id="38" idx="3"/>
              <a:endCxn id="40" idx="0"/>
            </p:cNvCxnSpPr>
            <p:nvPr/>
          </p:nvCxnSpPr>
          <p:spPr>
            <a:xfrm flipH="1">
              <a:off x="1142331" y="4434766"/>
              <a:ext cx="244485" cy="3510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>
              <a:stCxn id="38" idx="5"/>
              <a:endCxn id="41" idx="0"/>
            </p:cNvCxnSpPr>
            <p:nvPr/>
          </p:nvCxnSpPr>
          <p:spPr>
            <a:xfrm>
              <a:off x="1590998" y="4434766"/>
              <a:ext cx="241812" cy="3478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/>
            <p:cNvSpPr/>
            <p:nvPr/>
          </p:nvSpPr>
          <p:spPr>
            <a:xfrm>
              <a:off x="1855072" y="5459822"/>
              <a:ext cx="288758" cy="3345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2545551" y="5456647"/>
              <a:ext cx="288758" cy="3345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endCxn id="52" idx="7"/>
            </p:cNvCxnSpPr>
            <p:nvPr/>
          </p:nvCxnSpPr>
          <p:spPr>
            <a:xfrm flipH="1">
              <a:off x="2101542" y="5121274"/>
              <a:ext cx="177393" cy="3875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endCxn id="53" idx="1"/>
            </p:cNvCxnSpPr>
            <p:nvPr/>
          </p:nvCxnSpPr>
          <p:spPr>
            <a:xfrm>
              <a:off x="2278935" y="5121274"/>
              <a:ext cx="308904" cy="3843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3434056" y="3580543"/>
            <a:ext cx="2673195" cy="2729125"/>
            <a:chOff x="5763710" y="3611806"/>
            <a:chExt cx="2673195" cy="2729125"/>
          </a:xfrm>
        </p:grpSpPr>
        <p:sp>
          <p:nvSpPr>
            <p:cNvPr id="56" name="Oval 55"/>
            <p:cNvSpPr/>
            <p:nvPr/>
          </p:nvSpPr>
          <p:spPr>
            <a:xfrm>
              <a:off x="6906126" y="3611806"/>
              <a:ext cx="288758" cy="3345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6389770" y="4149208"/>
              <a:ext cx="288758" cy="3345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7478629" y="4109553"/>
              <a:ext cx="288758" cy="3345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6043194" y="4785828"/>
              <a:ext cx="288758" cy="3345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6733673" y="4782653"/>
              <a:ext cx="288758" cy="3345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7199145" y="4782653"/>
              <a:ext cx="288758" cy="3345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7889624" y="4779478"/>
              <a:ext cx="288758" cy="3345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/>
            <p:cNvCxnSpPr>
              <a:stCxn id="56" idx="3"/>
              <a:endCxn id="57" idx="7"/>
            </p:cNvCxnSpPr>
            <p:nvPr/>
          </p:nvCxnSpPr>
          <p:spPr>
            <a:xfrm flipH="1">
              <a:off x="6636240" y="3897364"/>
              <a:ext cx="312174" cy="3008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56" idx="5"/>
              <a:endCxn id="58" idx="1"/>
            </p:cNvCxnSpPr>
            <p:nvPr/>
          </p:nvCxnSpPr>
          <p:spPr>
            <a:xfrm>
              <a:off x="7152596" y="3897364"/>
              <a:ext cx="368321" cy="2611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58" idx="4"/>
              <a:endCxn id="61" idx="7"/>
            </p:cNvCxnSpPr>
            <p:nvPr/>
          </p:nvCxnSpPr>
          <p:spPr>
            <a:xfrm flipH="1">
              <a:off x="7445615" y="4444105"/>
              <a:ext cx="177393" cy="3875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58" idx="4"/>
              <a:endCxn id="62" idx="1"/>
            </p:cNvCxnSpPr>
            <p:nvPr/>
          </p:nvCxnSpPr>
          <p:spPr>
            <a:xfrm>
              <a:off x="7623008" y="4444105"/>
              <a:ext cx="308904" cy="3843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57" idx="3"/>
              <a:endCxn id="59" idx="0"/>
            </p:cNvCxnSpPr>
            <p:nvPr/>
          </p:nvCxnSpPr>
          <p:spPr>
            <a:xfrm flipH="1">
              <a:off x="6187573" y="4434766"/>
              <a:ext cx="244485" cy="3510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57" idx="5"/>
              <a:endCxn id="60" idx="0"/>
            </p:cNvCxnSpPr>
            <p:nvPr/>
          </p:nvCxnSpPr>
          <p:spPr>
            <a:xfrm>
              <a:off x="6636240" y="4434766"/>
              <a:ext cx="241812" cy="3478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Oval 68"/>
            <p:cNvSpPr/>
            <p:nvPr/>
          </p:nvSpPr>
          <p:spPr>
            <a:xfrm>
              <a:off x="5763710" y="5467776"/>
              <a:ext cx="288758" cy="3345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6454189" y="5464601"/>
              <a:ext cx="288758" cy="3345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/>
            <p:cNvCxnSpPr>
              <a:endCxn id="69" idx="7"/>
            </p:cNvCxnSpPr>
            <p:nvPr/>
          </p:nvCxnSpPr>
          <p:spPr>
            <a:xfrm flipH="1">
              <a:off x="6010180" y="5129228"/>
              <a:ext cx="177393" cy="3875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endCxn id="70" idx="1"/>
            </p:cNvCxnSpPr>
            <p:nvPr/>
          </p:nvCxnSpPr>
          <p:spPr>
            <a:xfrm>
              <a:off x="6187573" y="5129228"/>
              <a:ext cx="308904" cy="3843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 Box 35"/>
            <p:cNvSpPr txBox="1">
              <a:spLocks noChangeArrowheads="1"/>
            </p:cNvSpPr>
            <p:nvPr/>
          </p:nvSpPr>
          <p:spPr bwMode="auto">
            <a:xfrm>
              <a:off x="5952863" y="5940821"/>
              <a:ext cx="248404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i="1" dirty="0" smtClean="0"/>
                <a:t>Complete </a:t>
              </a:r>
              <a:r>
                <a:rPr lang="en-US" i="1" dirty="0"/>
                <a:t>binary </a:t>
              </a:r>
              <a:r>
                <a:rPr lang="en-US" i="1" dirty="0" smtClean="0"/>
                <a:t>tree..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352636" y="3501527"/>
            <a:ext cx="2673195" cy="3036901"/>
            <a:chOff x="5763710" y="3611806"/>
            <a:chExt cx="2673195" cy="3036901"/>
          </a:xfrm>
        </p:grpSpPr>
        <p:sp>
          <p:nvSpPr>
            <p:cNvPr id="77" name="Oval 76"/>
            <p:cNvSpPr/>
            <p:nvPr/>
          </p:nvSpPr>
          <p:spPr>
            <a:xfrm>
              <a:off x="6906126" y="3611806"/>
              <a:ext cx="288758" cy="3345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6389770" y="4149208"/>
              <a:ext cx="288758" cy="3345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7478629" y="4109553"/>
              <a:ext cx="288758" cy="3345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6043194" y="4785828"/>
              <a:ext cx="288758" cy="3345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6733673" y="4782653"/>
              <a:ext cx="288758" cy="3345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7199145" y="4782653"/>
              <a:ext cx="288758" cy="3345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7889624" y="4779478"/>
              <a:ext cx="288758" cy="3345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Straight Connector 83"/>
            <p:cNvCxnSpPr>
              <a:stCxn id="77" idx="3"/>
              <a:endCxn id="78" idx="7"/>
            </p:cNvCxnSpPr>
            <p:nvPr/>
          </p:nvCxnSpPr>
          <p:spPr>
            <a:xfrm flipH="1">
              <a:off x="6636240" y="3897364"/>
              <a:ext cx="312174" cy="3008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77" idx="5"/>
              <a:endCxn id="79" idx="1"/>
            </p:cNvCxnSpPr>
            <p:nvPr/>
          </p:nvCxnSpPr>
          <p:spPr>
            <a:xfrm>
              <a:off x="7152596" y="3897364"/>
              <a:ext cx="368321" cy="2611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79" idx="4"/>
              <a:endCxn id="82" idx="7"/>
            </p:cNvCxnSpPr>
            <p:nvPr/>
          </p:nvCxnSpPr>
          <p:spPr>
            <a:xfrm flipH="1">
              <a:off x="7445615" y="4444105"/>
              <a:ext cx="177393" cy="3875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79" idx="4"/>
              <a:endCxn id="83" idx="1"/>
            </p:cNvCxnSpPr>
            <p:nvPr/>
          </p:nvCxnSpPr>
          <p:spPr>
            <a:xfrm>
              <a:off x="7623008" y="4444105"/>
              <a:ext cx="308904" cy="3843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78" idx="3"/>
              <a:endCxn id="80" idx="0"/>
            </p:cNvCxnSpPr>
            <p:nvPr/>
          </p:nvCxnSpPr>
          <p:spPr>
            <a:xfrm flipH="1">
              <a:off x="6187573" y="4434766"/>
              <a:ext cx="244485" cy="3510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78" idx="5"/>
              <a:endCxn id="81" idx="0"/>
            </p:cNvCxnSpPr>
            <p:nvPr/>
          </p:nvCxnSpPr>
          <p:spPr>
            <a:xfrm>
              <a:off x="6636240" y="4434766"/>
              <a:ext cx="241812" cy="3478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Oval 89"/>
            <p:cNvSpPr/>
            <p:nvPr/>
          </p:nvSpPr>
          <p:spPr>
            <a:xfrm>
              <a:off x="5763710" y="5467776"/>
              <a:ext cx="288758" cy="3345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6454189" y="5464601"/>
              <a:ext cx="288758" cy="3345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>
              <a:endCxn id="90" idx="7"/>
            </p:cNvCxnSpPr>
            <p:nvPr/>
          </p:nvCxnSpPr>
          <p:spPr>
            <a:xfrm flipH="1">
              <a:off x="6010180" y="5129228"/>
              <a:ext cx="177393" cy="3875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endCxn id="91" idx="1"/>
            </p:cNvCxnSpPr>
            <p:nvPr/>
          </p:nvCxnSpPr>
          <p:spPr>
            <a:xfrm>
              <a:off x="6187573" y="5129228"/>
              <a:ext cx="308904" cy="3843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 Box 35"/>
            <p:cNvSpPr txBox="1">
              <a:spLocks noChangeArrowheads="1"/>
            </p:cNvSpPr>
            <p:nvPr/>
          </p:nvSpPr>
          <p:spPr bwMode="auto">
            <a:xfrm>
              <a:off x="5952863" y="5940821"/>
              <a:ext cx="248404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i="1" dirty="0" smtClean="0"/>
                <a:t>Is this Complete </a:t>
              </a:r>
              <a:r>
                <a:rPr lang="en-US" i="1" dirty="0"/>
                <a:t>binary </a:t>
              </a:r>
              <a:r>
                <a:rPr lang="en-US" i="1" dirty="0" smtClean="0"/>
                <a:t>tree</a:t>
              </a:r>
              <a:r>
                <a:rPr lang="en-US" i="1" dirty="0" smtClean="0">
                  <a:solidFill>
                    <a:srgbClr val="FF0000"/>
                  </a:solidFill>
                </a:rPr>
                <a:t>???</a:t>
              </a:r>
            </a:p>
          </p:txBody>
        </p:sp>
      </p:grpSp>
      <p:sp>
        <p:nvSpPr>
          <p:cNvPr id="95" name="Oval 94"/>
          <p:cNvSpPr/>
          <p:nvPr/>
        </p:nvSpPr>
        <p:spPr>
          <a:xfrm>
            <a:off x="7487755" y="5350225"/>
            <a:ext cx="288758" cy="3345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8178234" y="5347050"/>
            <a:ext cx="288758" cy="3345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/>
          <p:cNvCxnSpPr>
            <a:endCxn id="95" idx="7"/>
          </p:cNvCxnSpPr>
          <p:nvPr/>
        </p:nvCxnSpPr>
        <p:spPr>
          <a:xfrm flipH="1">
            <a:off x="7734225" y="5011677"/>
            <a:ext cx="177393" cy="3875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endCxn id="96" idx="1"/>
          </p:cNvCxnSpPr>
          <p:nvPr/>
        </p:nvCxnSpPr>
        <p:spPr>
          <a:xfrm>
            <a:off x="7911618" y="5011677"/>
            <a:ext cx="308904" cy="3843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8157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6989"/>
            <a:ext cx="8502316" cy="732770"/>
          </a:xfrm>
        </p:spPr>
        <p:txBody>
          <a:bodyPr/>
          <a:lstStyle/>
          <a:p>
            <a:r>
              <a:rPr lang="en-US" dirty="0" smtClean="0"/>
              <a:t>2.2 Complete Binary Trees                                (3/5)</a:t>
            </a:r>
            <a:endParaRPr lang="en-US" dirty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7BB-9D3D-455B-9BF0-C5F986BEB794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2667000" y="1981200"/>
            <a:ext cx="2698750" cy="2098675"/>
            <a:chOff x="1907" y="1733"/>
            <a:chExt cx="1700" cy="1322"/>
          </a:xfrm>
        </p:grpSpPr>
        <p:sp>
          <p:nvSpPr>
            <p:cNvPr id="18436" name="Rectangle 4"/>
            <p:cNvSpPr>
              <a:spLocks noChangeArrowheads="1"/>
            </p:cNvSpPr>
            <p:nvPr/>
          </p:nvSpPr>
          <p:spPr bwMode="auto">
            <a:xfrm>
              <a:off x="2733" y="2863"/>
              <a:ext cx="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000"/>
            </a:p>
          </p:txBody>
        </p:sp>
        <p:grpSp>
          <p:nvGrpSpPr>
            <p:cNvPr id="18437" name="Group 5"/>
            <p:cNvGrpSpPr>
              <a:grpSpLocks/>
            </p:cNvGrpSpPr>
            <p:nvPr/>
          </p:nvGrpSpPr>
          <p:grpSpPr bwMode="auto">
            <a:xfrm>
              <a:off x="1907" y="1733"/>
              <a:ext cx="1700" cy="1210"/>
              <a:chOff x="1907" y="1733"/>
              <a:chExt cx="1700" cy="1210"/>
            </a:xfrm>
          </p:grpSpPr>
          <p:sp>
            <p:nvSpPr>
              <p:cNvPr id="18438" name="Freeform 6"/>
              <p:cNvSpPr>
                <a:spLocks/>
              </p:cNvSpPr>
              <p:nvPr/>
            </p:nvSpPr>
            <p:spPr bwMode="auto">
              <a:xfrm>
                <a:off x="3397" y="2581"/>
                <a:ext cx="210" cy="211"/>
              </a:xfrm>
              <a:custGeom>
                <a:avLst/>
                <a:gdLst/>
                <a:ahLst/>
                <a:cxnLst>
                  <a:cxn ang="0">
                    <a:pos x="105" y="211"/>
                  </a:cxn>
                  <a:cxn ang="0">
                    <a:pos x="128" y="208"/>
                  </a:cxn>
                  <a:cxn ang="0">
                    <a:pos x="148" y="201"/>
                  </a:cxn>
                  <a:cxn ang="0">
                    <a:pos x="164" y="191"/>
                  </a:cxn>
                  <a:cxn ang="0">
                    <a:pos x="181" y="178"/>
                  </a:cxn>
                  <a:cxn ang="0">
                    <a:pos x="194" y="165"/>
                  </a:cxn>
                  <a:cxn ang="0">
                    <a:pos x="204" y="145"/>
                  </a:cxn>
                  <a:cxn ang="0">
                    <a:pos x="207" y="126"/>
                  </a:cxn>
                  <a:cxn ang="0">
                    <a:pos x="210" y="106"/>
                  </a:cxn>
                  <a:cxn ang="0">
                    <a:pos x="207" y="83"/>
                  </a:cxn>
                  <a:cxn ang="0">
                    <a:pos x="204" y="66"/>
                  </a:cxn>
                  <a:cxn ang="0">
                    <a:pos x="194" y="47"/>
                  </a:cxn>
                  <a:cxn ang="0">
                    <a:pos x="181" y="30"/>
                  </a:cxn>
                  <a:cxn ang="0">
                    <a:pos x="164" y="20"/>
                  </a:cxn>
                  <a:cxn ang="0">
                    <a:pos x="148" y="10"/>
                  </a:cxn>
                  <a:cxn ang="0">
                    <a:pos x="128" y="4"/>
                  </a:cxn>
                  <a:cxn ang="0">
                    <a:pos x="105" y="0"/>
                  </a:cxn>
                  <a:cxn ang="0">
                    <a:pos x="85" y="4"/>
                  </a:cxn>
                  <a:cxn ang="0">
                    <a:pos x="66" y="10"/>
                  </a:cxn>
                  <a:cxn ang="0">
                    <a:pos x="46" y="20"/>
                  </a:cxn>
                  <a:cxn ang="0">
                    <a:pos x="33" y="30"/>
                  </a:cxn>
                  <a:cxn ang="0">
                    <a:pos x="20" y="47"/>
                  </a:cxn>
                  <a:cxn ang="0">
                    <a:pos x="10" y="66"/>
                  </a:cxn>
                  <a:cxn ang="0">
                    <a:pos x="3" y="83"/>
                  </a:cxn>
                  <a:cxn ang="0">
                    <a:pos x="0" y="106"/>
                  </a:cxn>
                  <a:cxn ang="0">
                    <a:pos x="3" y="126"/>
                  </a:cxn>
                  <a:cxn ang="0">
                    <a:pos x="10" y="145"/>
                  </a:cxn>
                  <a:cxn ang="0">
                    <a:pos x="20" y="165"/>
                  </a:cxn>
                  <a:cxn ang="0">
                    <a:pos x="33" y="178"/>
                  </a:cxn>
                  <a:cxn ang="0">
                    <a:pos x="46" y="191"/>
                  </a:cxn>
                  <a:cxn ang="0">
                    <a:pos x="66" y="201"/>
                  </a:cxn>
                  <a:cxn ang="0">
                    <a:pos x="85" y="208"/>
                  </a:cxn>
                  <a:cxn ang="0">
                    <a:pos x="105" y="211"/>
                  </a:cxn>
                </a:cxnLst>
                <a:rect l="0" t="0" r="r" b="b"/>
                <a:pathLst>
                  <a:path w="210" h="211">
                    <a:moveTo>
                      <a:pt x="105" y="211"/>
                    </a:moveTo>
                    <a:lnTo>
                      <a:pt x="128" y="208"/>
                    </a:lnTo>
                    <a:lnTo>
                      <a:pt x="148" y="201"/>
                    </a:lnTo>
                    <a:lnTo>
                      <a:pt x="164" y="191"/>
                    </a:lnTo>
                    <a:lnTo>
                      <a:pt x="181" y="178"/>
                    </a:lnTo>
                    <a:lnTo>
                      <a:pt x="194" y="165"/>
                    </a:lnTo>
                    <a:lnTo>
                      <a:pt x="204" y="145"/>
                    </a:lnTo>
                    <a:lnTo>
                      <a:pt x="207" y="126"/>
                    </a:lnTo>
                    <a:lnTo>
                      <a:pt x="210" y="106"/>
                    </a:lnTo>
                    <a:lnTo>
                      <a:pt x="207" y="83"/>
                    </a:lnTo>
                    <a:lnTo>
                      <a:pt x="204" y="66"/>
                    </a:lnTo>
                    <a:lnTo>
                      <a:pt x="194" y="47"/>
                    </a:lnTo>
                    <a:lnTo>
                      <a:pt x="181" y="30"/>
                    </a:lnTo>
                    <a:lnTo>
                      <a:pt x="164" y="20"/>
                    </a:lnTo>
                    <a:lnTo>
                      <a:pt x="148" y="10"/>
                    </a:lnTo>
                    <a:lnTo>
                      <a:pt x="128" y="4"/>
                    </a:lnTo>
                    <a:lnTo>
                      <a:pt x="105" y="0"/>
                    </a:lnTo>
                    <a:lnTo>
                      <a:pt x="85" y="4"/>
                    </a:lnTo>
                    <a:lnTo>
                      <a:pt x="66" y="10"/>
                    </a:lnTo>
                    <a:lnTo>
                      <a:pt x="46" y="20"/>
                    </a:lnTo>
                    <a:lnTo>
                      <a:pt x="33" y="30"/>
                    </a:lnTo>
                    <a:lnTo>
                      <a:pt x="20" y="47"/>
                    </a:lnTo>
                    <a:lnTo>
                      <a:pt x="10" y="66"/>
                    </a:lnTo>
                    <a:lnTo>
                      <a:pt x="3" y="83"/>
                    </a:lnTo>
                    <a:lnTo>
                      <a:pt x="0" y="106"/>
                    </a:lnTo>
                    <a:lnTo>
                      <a:pt x="3" y="126"/>
                    </a:lnTo>
                    <a:lnTo>
                      <a:pt x="10" y="145"/>
                    </a:lnTo>
                    <a:lnTo>
                      <a:pt x="20" y="165"/>
                    </a:lnTo>
                    <a:lnTo>
                      <a:pt x="33" y="178"/>
                    </a:lnTo>
                    <a:lnTo>
                      <a:pt x="46" y="191"/>
                    </a:lnTo>
                    <a:lnTo>
                      <a:pt x="66" y="201"/>
                    </a:lnTo>
                    <a:lnTo>
                      <a:pt x="85" y="208"/>
                    </a:lnTo>
                    <a:lnTo>
                      <a:pt x="105" y="211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9" name="Freeform 7"/>
              <p:cNvSpPr>
                <a:spLocks/>
              </p:cNvSpPr>
              <p:nvPr/>
            </p:nvSpPr>
            <p:spPr bwMode="auto">
              <a:xfrm>
                <a:off x="2900" y="2581"/>
                <a:ext cx="211" cy="211"/>
              </a:xfrm>
              <a:custGeom>
                <a:avLst/>
                <a:gdLst/>
                <a:ahLst/>
                <a:cxnLst>
                  <a:cxn ang="0">
                    <a:pos x="105" y="211"/>
                  </a:cxn>
                  <a:cxn ang="0">
                    <a:pos x="125" y="208"/>
                  </a:cxn>
                  <a:cxn ang="0">
                    <a:pos x="145" y="201"/>
                  </a:cxn>
                  <a:cxn ang="0">
                    <a:pos x="165" y="191"/>
                  </a:cxn>
                  <a:cxn ang="0">
                    <a:pos x="181" y="178"/>
                  </a:cxn>
                  <a:cxn ang="0">
                    <a:pos x="191" y="165"/>
                  </a:cxn>
                  <a:cxn ang="0">
                    <a:pos x="201" y="145"/>
                  </a:cxn>
                  <a:cxn ang="0">
                    <a:pos x="207" y="126"/>
                  </a:cxn>
                  <a:cxn ang="0">
                    <a:pos x="211" y="106"/>
                  </a:cxn>
                  <a:cxn ang="0">
                    <a:pos x="207" y="83"/>
                  </a:cxn>
                  <a:cxn ang="0">
                    <a:pos x="201" y="66"/>
                  </a:cxn>
                  <a:cxn ang="0">
                    <a:pos x="191" y="47"/>
                  </a:cxn>
                  <a:cxn ang="0">
                    <a:pos x="181" y="30"/>
                  </a:cxn>
                  <a:cxn ang="0">
                    <a:pos x="165" y="20"/>
                  </a:cxn>
                  <a:cxn ang="0">
                    <a:pos x="145" y="10"/>
                  </a:cxn>
                  <a:cxn ang="0">
                    <a:pos x="125" y="4"/>
                  </a:cxn>
                  <a:cxn ang="0">
                    <a:pos x="105" y="0"/>
                  </a:cxn>
                  <a:cxn ang="0">
                    <a:pos x="86" y="4"/>
                  </a:cxn>
                  <a:cxn ang="0">
                    <a:pos x="66" y="10"/>
                  </a:cxn>
                  <a:cxn ang="0">
                    <a:pos x="46" y="20"/>
                  </a:cxn>
                  <a:cxn ang="0">
                    <a:pos x="33" y="30"/>
                  </a:cxn>
                  <a:cxn ang="0">
                    <a:pos x="20" y="47"/>
                  </a:cxn>
                  <a:cxn ang="0">
                    <a:pos x="10" y="66"/>
                  </a:cxn>
                  <a:cxn ang="0">
                    <a:pos x="3" y="83"/>
                  </a:cxn>
                  <a:cxn ang="0">
                    <a:pos x="0" y="106"/>
                  </a:cxn>
                  <a:cxn ang="0">
                    <a:pos x="3" y="126"/>
                  </a:cxn>
                  <a:cxn ang="0">
                    <a:pos x="10" y="145"/>
                  </a:cxn>
                  <a:cxn ang="0">
                    <a:pos x="20" y="165"/>
                  </a:cxn>
                  <a:cxn ang="0">
                    <a:pos x="33" y="178"/>
                  </a:cxn>
                  <a:cxn ang="0">
                    <a:pos x="46" y="191"/>
                  </a:cxn>
                  <a:cxn ang="0">
                    <a:pos x="66" y="201"/>
                  </a:cxn>
                  <a:cxn ang="0">
                    <a:pos x="86" y="208"/>
                  </a:cxn>
                  <a:cxn ang="0">
                    <a:pos x="105" y="211"/>
                  </a:cxn>
                </a:cxnLst>
                <a:rect l="0" t="0" r="r" b="b"/>
                <a:pathLst>
                  <a:path w="211" h="211">
                    <a:moveTo>
                      <a:pt x="105" y="211"/>
                    </a:moveTo>
                    <a:lnTo>
                      <a:pt x="125" y="208"/>
                    </a:lnTo>
                    <a:lnTo>
                      <a:pt x="145" y="201"/>
                    </a:lnTo>
                    <a:lnTo>
                      <a:pt x="165" y="191"/>
                    </a:lnTo>
                    <a:lnTo>
                      <a:pt x="181" y="178"/>
                    </a:lnTo>
                    <a:lnTo>
                      <a:pt x="191" y="165"/>
                    </a:lnTo>
                    <a:lnTo>
                      <a:pt x="201" y="145"/>
                    </a:lnTo>
                    <a:lnTo>
                      <a:pt x="207" y="126"/>
                    </a:lnTo>
                    <a:lnTo>
                      <a:pt x="211" y="106"/>
                    </a:lnTo>
                    <a:lnTo>
                      <a:pt x="207" y="83"/>
                    </a:lnTo>
                    <a:lnTo>
                      <a:pt x="201" y="66"/>
                    </a:lnTo>
                    <a:lnTo>
                      <a:pt x="191" y="47"/>
                    </a:lnTo>
                    <a:lnTo>
                      <a:pt x="181" y="30"/>
                    </a:lnTo>
                    <a:lnTo>
                      <a:pt x="165" y="20"/>
                    </a:lnTo>
                    <a:lnTo>
                      <a:pt x="145" y="10"/>
                    </a:lnTo>
                    <a:lnTo>
                      <a:pt x="125" y="4"/>
                    </a:lnTo>
                    <a:lnTo>
                      <a:pt x="105" y="0"/>
                    </a:lnTo>
                    <a:lnTo>
                      <a:pt x="86" y="4"/>
                    </a:lnTo>
                    <a:lnTo>
                      <a:pt x="66" y="10"/>
                    </a:lnTo>
                    <a:lnTo>
                      <a:pt x="46" y="20"/>
                    </a:lnTo>
                    <a:lnTo>
                      <a:pt x="33" y="30"/>
                    </a:lnTo>
                    <a:lnTo>
                      <a:pt x="20" y="47"/>
                    </a:lnTo>
                    <a:lnTo>
                      <a:pt x="10" y="66"/>
                    </a:lnTo>
                    <a:lnTo>
                      <a:pt x="3" y="83"/>
                    </a:lnTo>
                    <a:lnTo>
                      <a:pt x="0" y="106"/>
                    </a:lnTo>
                    <a:lnTo>
                      <a:pt x="3" y="126"/>
                    </a:lnTo>
                    <a:lnTo>
                      <a:pt x="10" y="145"/>
                    </a:lnTo>
                    <a:lnTo>
                      <a:pt x="20" y="165"/>
                    </a:lnTo>
                    <a:lnTo>
                      <a:pt x="33" y="178"/>
                    </a:lnTo>
                    <a:lnTo>
                      <a:pt x="46" y="191"/>
                    </a:lnTo>
                    <a:lnTo>
                      <a:pt x="66" y="201"/>
                    </a:lnTo>
                    <a:lnTo>
                      <a:pt x="86" y="208"/>
                    </a:lnTo>
                    <a:lnTo>
                      <a:pt x="105" y="211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0" name="Freeform 8"/>
              <p:cNvSpPr>
                <a:spLocks/>
              </p:cNvSpPr>
              <p:nvPr/>
            </p:nvSpPr>
            <p:spPr bwMode="auto">
              <a:xfrm>
                <a:off x="2403" y="2581"/>
                <a:ext cx="211" cy="211"/>
              </a:xfrm>
              <a:custGeom>
                <a:avLst/>
                <a:gdLst/>
                <a:ahLst/>
                <a:cxnLst>
                  <a:cxn ang="0">
                    <a:pos x="106" y="211"/>
                  </a:cxn>
                  <a:cxn ang="0">
                    <a:pos x="125" y="208"/>
                  </a:cxn>
                  <a:cxn ang="0">
                    <a:pos x="145" y="201"/>
                  </a:cxn>
                  <a:cxn ang="0">
                    <a:pos x="165" y="191"/>
                  </a:cxn>
                  <a:cxn ang="0">
                    <a:pos x="178" y="178"/>
                  </a:cxn>
                  <a:cxn ang="0">
                    <a:pos x="191" y="165"/>
                  </a:cxn>
                  <a:cxn ang="0">
                    <a:pos x="201" y="145"/>
                  </a:cxn>
                  <a:cxn ang="0">
                    <a:pos x="208" y="126"/>
                  </a:cxn>
                  <a:cxn ang="0">
                    <a:pos x="211" y="106"/>
                  </a:cxn>
                  <a:cxn ang="0">
                    <a:pos x="208" y="83"/>
                  </a:cxn>
                  <a:cxn ang="0">
                    <a:pos x="201" y="66"/>
                  </a:cxn>
                  <a:cxn ang="0">
                    <a:pos x="191" y="47"/>
                  </a:cxn>
                  <a:cxn ang="0">
                    <a:pos x="178" y="30"/>
                  </a:cxn>
                  <a:cxn ang="0">
                    <a:pos x="165" y="20"/>
                  </a:cxn>
                  <a:cxn ang="0">
                    <a:pos x="145" y="10"/>
                  </a:cxn>
                  <a:cxn ang="0">
                    <a:pos x="125" y="4"/>
                  </a:cxn>
                  <a:cxn ang="0">
                    <a:pos x="106" y="0"/>
                  </a:cxn>
                  <a:cxn ang="0">
                    <a:pos x="83" y="4"/>
                  </a:cxn>
                  <a:cxn ang="0">
                    <a:pos x="63" y="10"/>
                  </a:cxn>
                  <a:cxn ang="0">
                    <a:pos x="46" y="20"/>
                  </a:cxn>
                  <a:cxn ang="0">
                    <a:pos x="30" y="30"/>
                  </a:cxn>
                  <a:cxn ang="0">
                    <a:pos x="17" y="47"/>
                  </a:cxn>
                  <a:cxn ang="0">
                    <a:pos x="7" y="66"/>
                  </a:cxn>
                  <a:cxn ang="0">
                    <a:pos x="4" y="83"/>
                  </a:cxn>
                  <a:cxn ang="0">
                    <a:pos x="0" y="106"/>
                  </a:cxn>
                  <a:cxn ang="0">
                    <a:pos x="4" y="126"/>
                  </a:cxn>
                  <a:cxn ang="0">
                    <a:pos x="7" y="145"/>
                  </a:cxn>
                  <a:cxn ang="0">
                    <a:pos x="17" y="165"/>
                  </a:cxn>
                  <a:cxn ang="0">
                    <a:pos x="30" y="178"/>
                  </a:cxn>
                  <a:cxn ang="0">
                    <a:pos x="46" y="191"/>
                  </a:cxn>
                  <a:cxn ang="0">
                    <a:pos x="63" y="201"/>
                  </a:cxn>
                  <a:cxn ang="0">
                    <a:pos x="83" y="208"/>
                  </a:cxn>
                  <a:cxn ang="0">
                    <a:pos x="106" y="211"/>
                  </a:cxn>
                </a:cxnLst>
                <a:rect l="0" t="0" r="r" b="b"/>
                <a:pathLst>
                  <a:path w="211" h="211">
                    <a:moveTo>
                      <a:pt x="106" y="211"/>
                    </a:moveTo>
                    <a:lnTo>
                      <a:pt x="125" y="208"/>
                    </a:lnTo>
                    <a:lnTo>
                      <a:pt x="145" y="201"/>
                    </a:lnTo>
                    <a:lnTo>
                      <a:pt x="165" y="191"/>
                    </a:lnTo>
                    <a:lnTo>
                      <a:pt x="178" y="178"/>
                    </a:lnTo>
                    <a:lnTo>
                      <a:pt x="191" y="165"/>
                    </a:lnTo>
                    <a:lnTo>
                      <a:pt x="201" y="145"/>
                    </a:lnTo>
                    <a:lnTo>
                      <a:pt x="208" y="126"/>
                    </a:lnTo>
                    <a:lnTo>
                      <a:pt x="211" y="106"/>
                    </a:lnTo>
                    <a:lnTo>
                      <a:pt x="208" y="83"/>
                    </a:lnTo>
                    <a:lnTo>
                      <a:pt x="201" y="66"/>
                    </a:lnTo>
                    <a:lnTo>
                      <a:pt x="191" y="47"/>
                    </a:lnTo>
                    <a:lnTo>
                      <a:pt x="178" y="30"/>
                    </a:lnTo>
                    <a:lnTo>
                      <a:pt x="165" y="20"/>
                    </a:lnTo>
                    <a:lnTo>
                      <a:pt x="145" y="10"/>
                    </a:lnTo>
                    <a:lnTo>
                      <a:pt x="125" y="4"/>
                    </a:lnTo>
                    <a:lnTo>
                      <a:pt x="106" y="0"/>
                    </a:lnTo>
                    <a:lnTo>
                      <a:pt x="83" y="4"/>
                    </a:lnTo>
                    <a:lnTo>
                      <a:pt x="63" y="10"/>
                    </a:lnTo>
                    <a:lnTo>
                      <a:pt x="46" y="20"/>
                    </a:lnTo>
                    <a:lnTo>
                      <a:pt x="30" y="30"/>
                    </a:lnTo>
                    <a:lnTo>
                      <a:pt x="17" y="47"/>
                    </a:lnTo>
                    <a:lnTo>
                      <a:pt x="7" y="66"/>
                    </a:lnTo>
                    <a:lnTo>
                      <a:pt x="4" y="83"/>
                    </a:lnTo>
                    <a:lnTo>
                      <a:pt x="0" y="106"/>
                    </a:lnTo>
                    <a:lnTo>
                      <a:pt x="4" y="126"/>
                    </a:lnTo>
                    <a:lnTo>
                      <a:pt x="7" y="145"/>
                    </a:lnTo>
                    <a:lnTo>
                      <a:pt x="17" y="165"/>
                    </a:lnTo>
                    <a:lnTo>
                      <a:pt x="30" y="178"/>
                    </a:lnTo>
                    <a:lnTo>
                      <a:pt x="46" y="191"/>
                    </a:lnTo>
                    <a:lnTo>
                      <a:pt x="63" y="201"/>
                    </a:lnTo>
                    <a:lnTo>
                      <a:pt x="83" y="208"/>
                    </a:lnTo>
                    <a:lnTo>
                      <a:pt x="106" y="211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1" name="Freeform 9"/>
              <p:cNvSpPr>
                <a:spLocks/>
              </p:cNvSpPr>
              <p:nvPr/>
            </p:nvSpPr>
            <p:spPr bwMode="auto">
              <a:xfrm>
                <a:off x="1907" y="2581"/>
                <a:ext cx="207" cy="211"/>
              </a:xfrm>
              <a:custGeom>
                <a:avLst/>
                <a:gdLst/>
                <a:ahLst/>
                <a:cxnLst>
                  <a:cxn ang="0">
                    <a:pos x="102" y="211"/>
                  </a:cxn>
                  <a:cxn ang="0">
                    <a:pos x="125" y="208"/>
                  </a:cxn>
                  <a:cxn ang="0">
                    <a:pos x="144" y="201"/>
                  </a:cxn>
                  <a:cxn ang="0">
                    <a:pos x="161" y="191"/>
                  </a:cxn>
                  <a:cxn ang="0">
                    <a:pos x="177" y="178"/>
                  </a:cxn>
                  <a:cxn ang="0">
                    <a:pos x="190" y="165"/>
                  </a:cxn>
                  <a:cxn ang="0">
                    <a:pos x="200" y="145"/>
                  </a:cxn>
                  <a:cxn ang="0">
                    <a:pos x="207" y="126"/>
                  </a:cxn>
                  <a:cxn ang="0">
                    <a:pos x="207" y="106"/>
                  </a:cxn>
                  <a:cxn ang="0">
                    <a:pos x="207" y="83"/>
                  </a:cxn>
                  <a:cxn ang="0">
                    <a:pos x="200" y="66"/>
                  </a:cxn>
                  <a:cxn ang="0">
                    <a:pos x="190" y="47"/>
                  </a:cxn>
                  <a:cxn ang="0">
                    <a:pos x="177" y="30"/>
                  </a:cxn>
                  <a:cxn ang="0">
                    <a:pos x="161" y="20"/>
                  </a:cxn>
                  <a:cxn ang="0">
                    <a:pos x="144" y="10"/>
                  </a:cxn>
                  <a:cxn ang="0">
                    <a:pos x="125" y="4"/>
                  </a:cxn>
                  <a:cxn ang="0">
                    <a:pos x="102" y="0"/>
                  </a:cxn>
                  <a:cxn ang="0">
                    <a:pos x="82" y="4"/>
                  </a:cxn>
                  <a:cxn ang="0">
                    <a:pos x="62" y="10"/>
                  </a:cxn>
                  <a:cxn ang="0">
                    <a:pos x="46" y="20"/>
                  </a:cxn>
                  <a:cxn ang="0">
                    <a:pos x="29" y="30"/>
                  </a:cxn>
                  <a:cxn ang="0">
                    <a:pos x="16" y="47"/>
                  </a:cxn>
                  <a:cxn ang="0">
                    <a:pos x="6" y="66"/>
                  </a:cxn>
                  <a:cxn ang="0">
                    <a:pos x="0" y="83"/>
                  </a:cxn>
                  <a:cxn ang="0">
                    <a:pos x="0" y="106"/>
                  </a:cxn>
                  <a:cxn ang="0">
                    <a:pos x="0" y="126"/>
                  </a:cxn>
                  <a:cxn ang="0">
                    <a:pos x="6" y="145"/>
                  </a:cxn>
                  <a:cxn ang="0">
                    <a:pos x="16" y="165"/>
                  </a:cxn>
                  <a:cxn ang="0">
                    <a:pos x="29" y="178"/>
                  </a:cxn>
                  <a:cxn ang="0">
                    <a:pos x="46" y="191"/>
                  </a:cxn>
                  <a:cxn ang="0">
                    <a:pos x="62" y="201"/>
                  </a:cxn>
                  <a:cxn ang="0">
                    <a:pos x="82" y="208"/>
                  </a:cxn>
                  <a:cxn ang="0">
                    <a:pos x="102" y="211"/>
                  </a:cxn>
                </a:cxnLst>
                <a:rect l="0" t="0" r="r" b="b"/>
                <a:pathLst>
                  <a:path w="207" h="211">
                    <a:moveTo>
                      <a:pt x="102" y="211"/>
                    </a:moveTo>
                    <a:lnTo>
                      <a:pt x="125" y="208"/>
                    </a:lnTo>
                    <a:lnTo>
                      <a:pt x="144" y="201"/>
                    </a:lnTo>
                    <a:lnTo>
                      <a:pt x="161" y="191"/>
                    </a:lnTo>
                    <a:lnTo>
                      <a:pt x="177" y="178"/>
                    </a:lnTo>
                    <a:lnTo>
                      <a:pt x="190" y="165"/>
                    </a:lnTo>
                    <a:lnTo>
                      <a:pt x="200" y="145"/>
                    </a:lnTo>
                    <a:lnTo>
                      <a:pt x="207" y="126"/>
                    </a:lnTo>
                    <a:lnTo>
                      <a:pt x="207" y="106"/>
                    </a:lnTo>
                    <a:lnTo>
                      <a:pt x="207" y="83"/>
                    </a:lnTo>
                    <a:lnTo>
                      <a:pt x="200" y="66"/>
                    </a:lnTo>
                    <a:lnTo>
                      <a:pt x="190" y="47"/>
                    </a:lnTo>
                    <a:lnTo>
                      <a:pt x="177" y="30"/>
                    </a:lnTo>
                    <a:lnTo>
                      <a:pt x="161" y="20"/>
                    </a:lnTo>
                    <a:lnTo>
                      <a:pt x="144" y="10"/>
                    </a:lnTo>
                    <a:lnTo>
                      <a:pt x="125" y="4"/>
                    </a:lnTo>
                    <a:lnTo>
                      <a:pt x="102" y="0"/>
                    </a:lnTo>
                    <a:lnTo>
                      <a:pt x="82" y="4"/>
                    </a:lnTo>
                    <a:lnTo>
                      <a:pt x="62" y="10"/>
                    </a:lnTo>
                    <a:lnTo>
                      <a:pt x="46" y="20"/>
                    </a:lnTo>
                    <a:lnTo>
                      <a:pt x="29" y="30"/>
                    </a:lnTo>
                    <a:lnTo>
                      <a:pt x="16" y="47"/>
                    </a:lnTo>
                    <a:lnTo>
                      <a:pt x="6" y="66"/>
                    </a:lnTo>
                    <a:lnTo>
                      <a:pt x="0" y="83"/>
                    </a:lnTo>
                    <a:lnTo>
                      <a:pt x="0" y="106"/>
                    </a:lnTo>
                    <a:lnTo>
                      <a:pt x="0" y="126"/>
                    </a:lnTo>
                    <a:lnTo>
                      <a:pt x="6" y="145"/>
                    </a:lnTo>
                    <a:lnTo>
                      <a:pt x="16" y="165"/>
                    </a:lnTo>
                    <a:lnTo>
                      <a:pt x="29" y="178"/>
                    </a:lnTo>
                    <a:lnTo>
                      <a:pt x="46" y="191"/>
                    </a:lnTo>
                    <a:lnTo>
                      <a:pt x="62" y="201"/>
                    </a:lnTo>
                    <a:lnTo>
                      <a:pt x="82" y="208"/>
                    </a:lnTo>
                    <a:lnTo>
                      <a:pt x="102" y="211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2" name="Freeform 10"/>
              <p:cNvSpPr>
                <a:spLocks/>
              </p:cNvSpPr>
              <p:nvPr/>
            </p:nvSpPr>
            <p:spPr bwMode="auto">
              <a:xfrm>
                <a:off x="3380" y="2503"/>
                <a:ext cx="66" cy="92"/>
              </a:xfrm>
              <a:custGeom>
                <a:avLst/>
                <a:gdLst/>
                <a:ahLst/>
                <a:cxnLst>
                  <a:cxn ang="0">
                    <a:pos x="30" y="29"/>
                  </a:cxn>
                  <a:cxn ang="0">
                    <a:pos x="46" y="0"/>
                  </a:cxn>
                  <a:cxn ang="0">
                    <a:pos x="46" y="3"/>
                  </a:cxn>
                  <a:cxn ang="0">
                    <a:pos x="53" y="46"/>
                  </a:cxn>
                  <a:cxn ang="0">
                    <a:pos x="66" y="92"/>
                  </a:cxn>
                  <a:cxn ang="0">
                    <a:pos x="37" y="55"/>
                  </a:cxn>
                  <a:cxn ang="0">
                    <a:pos x="0" y="29"/>
                  </a:cxn>
                  <a:cxn ang="0">
                    <a:pos x="0" y="26"/>
                  </a:cxn>
                  <a:cxn ang="0">
                    <a:pos x="30" y="29"/>
                  </a:cxn>
                </a:cxnLst>
                <a:rect l="0" t="0" r="r" b="b"/>
                <a:pathLst>
                  <a:path w="66" h="92">
                    <a:moveTo>
                      <a:pt x="30" y="29"/>
                    </a:moveTo>
                    <a:lnTo>
                      <a:pt x="46" y="0"/>
                    </a:lnTo>
                    <a:lnTo>
                      <a:pt x="46" y="3"/>
                    </a:lnTo>
                    <a:lnTo>
                      <a:pt x="53" y="46"/>
                    </a:lnTo>
                    <a:lnTo>
                      <a:pt x="66" y="92"/>
                    </a:lnTo>
                    <a:lnTo>
                      <a:pt x="37" y="55"/>
                    </a:lnTo>
                    <a:lnTo>
                      <a:pt x="0" y="29"/>
                    </a:lnTo>
                    <a:lnTo>
                      <a:pt x="0" y="26"/>
                    </a:lnTo>
                    <a:lnTo>
                      <a:pt x="30" y="29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3" name="Line 11"/>
              <p:cNvSpPr>
                <a:spLocks noChangeShapeType="1"/>
              </p:cNvSpPr>
              <p:nvPr/>
            </p:nvSpPr>
            <p:spPr bwMode="auto">
              <a:xfrm>
                <a:off x="3308" y="2351"/>
                <a:ext cx="109" cy="184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4" name="Rectangle 12"/>
              <p:cNvSpPr>
                <a:spLocks noChangeArrowheads="1"/>
              </p:cNvSpPr>
              <p:nvPr/>
            </p:nvSpPr>
            <p:spPr bwMode="auto">
              <a:xfrm>
                <a:off x="1967" y="2616"/>
                <a:ext cx="8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D</a:t>
                </a:r>
                <a:endParaRPr lang="en-US" sz="2000"/>
              </a:p>
            </p:txBody>
          </p:sp>
          <p:sp>
            <p:nvSpPr>
              <p:cNvPr id="18445" name="Rectangle 13"/>
              <p:cNvSpPr>
                <a:spLocks noChangeArrowheads="1"/>
              </p:cNvSpPr>
              <p:nvPr/>
            </p:nvSpPr>
            <p:spPr bwMode="auto">
              <a:xfrm>
                <a:off x="2470" y="2616"/>
                <a:ext cx="73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E</a:t>
                </a:r>
                <a:endParaRPr lang="en-US" sz="2000"/>
              </a:p>
            </p:txBody>
          </p:sp>
          <p:sp>
            <p:nvSpPr>
              <p:cNvPr id="18446" name="Freeform 14"/>
              <p:cNvSpPr>
                <a:spLocks/>
              </p:cNvSpPr>
              <p:nvPr/>
            </p:nvSpPr>
            <p:spPr bwMode="auto">
              <a:xfrm>
                <a:off x="2653" y="1733"/>
                <a:ext cx="208" cy="207"/>
              </a:xfrm>
              <a:custGeom>
                <a:avLst/>
                <a:gdLst/>
                <a:ahLst/>
                <a:cxnLst>
                  <a:cxn ang="0">
                    <a:pos x="102" y="207"/>
                  </a:cxn>
                  <a:cxn ang="0">
                    <a:pos x="125" y="207"/>
                  </a:cxn>
                  <a:cxn ang="0">
                    <a:pos x="145" y="200"/>
                  </a:cxn>
                  <a:cxn ang="0">
                    <a:pos x="162" y="190"/>
                  </a:cxn>
                  <a:cxn ang="0">
                    <a:pos x="178" y="177"/>
                  </a:cxn>
                  <a:cxn ang="0">
                    <a:pos x="191" y="161"/>
                  </a:cxn>
                  <a:cxn ang="0">
                    <a:pos x="201" y="144"/>
                  </a:cxn>
                  <a:cxn ang="0">
                    <a:pos x="208" y="125"/>
                  </a:cxn>
                  <a:cxn ang="0">
                    <a:pos x="208" y="102"/>
                  </a:cxn>
                  <a:cxn ang="0">
                    <a:pos x="208" y="82"/>
                  </a:cxn>
                  <a:cxn ang="0">
                    <a:pos x="201" y="62"/>
                  </a:cxn>
                  <a:cxn ang="0">
                    <a:pos x="191" y="46"/>
                  </a:cxn>
                  <a:cxn ang="0">
                    <a:pos x="178" y="29"/>
                  </a:cxn>
                  <a:cxn ang="0">
                    <a:pos x="162" y="16"/>
                  </a:cxn>
                  <a:cxn ang="0">
                    <a:pos x="145" y="6"/>
                  </a:cxn>
                  <a:cxn ang="0">
                    <a:pos x="125" y="0"/>
                  </a:cxn>
                  <a:cxn ang="0">
                    <a:pos x="102" y="0"/>
                  </a:cxn>
                  <a:cxn ang="0">
                    <a:pos x="83" y="0"/>
                  </a:cxn>
                  <a:cxn ang="0">
                    <a:pos x="63" y="6"/>
                  </a:cxn>
                  <a:cxn ang="0">
                    <a:pos x="46" y="16"/>
                  </a:cxn>
                  <a:cxn ang="0">
                    <a:pos x="30" y="29"/>
                  </a:cxn>
                  <a:cxn ang="0">
                    <a:pos x="17" y="46"/>
                  </a:cxn>
                  <a:cxn ang="0">
                    <a:pos x="7" y="62"/>
                  </a:cxn>
                  <a:cxn ang="0">
                    <a:pos x="0" y="82"/>
                  </a:cxn>
                  <a:cxn ang="0">
                    <a:pos x="0" y="102"/>
                  </a:cxn>
                  <a:cxn ang="0">
                    <a:pos x="0" y="125"/>
                  </a:cxn>
                  <a:cxn ang="0">
                    <a:pos x="7" y="144"/>
                  </a:cxn>
                  <a:cxn ang="0">
                    <a:pos x="17" y="161"/>
                  </a:cxn>
                  <a:cxn ang="0">
                    <a:pos x="30" y="177"/>
                  </a:cxn>
                  <a:cxn ang="0">
                    <a:pos x="46" y="190"/>
                  </a:cxn>
                  <a:cxn ang="0">
                    <a:pos x="63" y="200"/>
                  </a:cxn>
                  <a:cxn ang="0">
                    <a:pos x="83" y="207"/>
                  </a:cxn>
                  <a:cxn ang="0">
                    <a:pos x="102" y="207"/>
                  </a:cxn>
                </a:cxnLst>
                <a:rect l="0" t="0" r="r" b="b"/>
                <a:pathLst>
                  <a:path w="208" h="207">
                    <a:moveTo>
                      <a:pt x="102" y="207"/>
                    </a:moveTo>
                    <a:lnTo>
                      <a:pt x="125" y="207"/>
                    </a:lnTo>
                    <a:lnTo>
                      <a:pt x="145" y="200"/>
                    </a:lnTo>
                    <a:lnTo>
                      <a:pt x="162" y="190"/>
                    </a:lnTo>
                    <a:lnTo>
                      <a:pt x="178" y="177"/>
                    </a:lnTo>
                    <a:lnTo>
                      <a:pt x="191" y="161"/>
                    </a:lnTo>
                    <a:lnTo>
                      <a:pt x="201" y="144"/>
                    </a:lnTo>
                    <a:lnTo>
                      <a:pt x="208" y="125"/>
                    </a:lnTo>
                    <a:lnTo>
                      <a:pt x="208" y="102"/>
                    </a:lnTo>
                    <a:lnTo>
                      <a:pt x="208" y="82"/>
                    </a:lnTo>
                    <a:lnTo>
                      <a:pt x="201" y="62"/>
                    </a:lnTo>
                    <a:lnTo>
                      <a:pt x="191" y="46"/>
                    </a:lnTo>
                    <a:lnTo>
                      <a:pt x="178" y="29"/>
                    </a:lnTo>
                    <a:lnTo>
                      <a:pt x="162" y="16"/>
                    </a:lnTo>
                    <a:lnTo>
                      <a:pt x="145" y="6"/>
                    </a:lnTo>
                    <a:lnTo>
                      <a:pt x="125" y="0"/>
                    </a:lnTo>
                    <a:lnTo>
                      <a:pt x="102" y="0"/>
                    </a:lnTo>
                    <a:lnTo>
                      <a:pt x="83" y="0"/>
                    </a:lnTo>
                    <a:lnTo>
                      <a:pt x="63" y="6"/>
                    </a:lnTo>
                    <a:lnTo>
                      <a:pt x="46" y="16"/>
                    </a:lnTo>
                    <a:lnTo>
                      <a:pt x="30" y="29"/>
                    </a:lnTo>
                    <a:lnTo>
                      <a:pt x="17" y="46"/>
                    </a:lnTo>
                    <a:lnTo>
                      <a:pt x="7" y="62"/>
                    </a:lnTo>
                    <a:lnTo>
                      <a:pt x="0" y="82"/>
                    </a:lnTo>
                    <a:lnTo>
                      <a:pt x="0" y="102"/>
                    </a:lnTo>
                    <a:lnTo>
                      <a:pt x="0" y="125"/>
                    </a:lnTo>
                    <a:lnTo>
                      <a:pt x="7" y="144"/>
                    </a:lnTo>
                    <a:lnTo>
                      <a:pt x="17" y="161"/>
                    </a:lnTo>
                    <a:lnTo>
                      <a:pt x="30" y="177"/>
                    </a:lnTo>
                    <a:lnTo>
                      <a:pt x="46" y="190"/>
                    </a:lnTo>
                    <a:lnTo>
                      <a:pt x="63" y="200"/>
                    </a:lnTo>
                    <a:lnTo>
                      <a:pt x="83" y="207"/>
                    </a:lnTo>
                    <a:lnTo>
                      <a:pt x="102" y="207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7" name="Rectangle 15"/>
              <p:cNvSpPr>
                <a:spLocks noChangeArrowheads="1"/>
              </p:cNvSpPr>
              <p:nvPr/>
            </p:nvSpPr>
            <p:spPr bwMode="auto">
              <a:xfrm>
                <a:off x="2970" y="2616"/>
                <a:ext cx="6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F</a:t>
                </a:r>
                <a:endParaRPr lang="en-US" sz="2000"/>
              </a:p>
            </p:txBody>
          </p:sp>
          <p:sp>
            <p:nvSpPr>
              <p:cNvPr id="18448" name="Rectangle 16"/>
              <p:cNvSpPr>
                <a:spLocks noChangeArrowheads="1"/>
              </p:cNvSpPr>
              <p:nvPr/>
            </p:nvSpPr>
            <p:spPr bwMode="auto">
              <a:xfrm>
                <a:off x="3457" y="2616"/>
                <a:ext cx="8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G</a:t>
                </a:r>
                <a:endParaRPr lang="en-US" sz="2000"/>
              </a:p>
            </p:txBody>
          </p:sp>
          <p:sp>
            <p:nvSpPr>
              <p:cNvPr id="18449" name="Freeform 17"/>
              <p:cNvSpPr>
                <a:spLocks/>
              </p:cNvSpPr>
              <p:nvPr/>
            </p:nvSpPr>
            <p:spPr bwMode="auto">
              <a:xfrm>
                <a:off x="3150" y="2157"/>
                <a:ext cx="207" cy="207"/>
              </a:xfrm>
              <a:custGeom>
                <a:avLst/>
                <a:gdLst/>
                <a:ahLst/>
                <a:cxnLst>
                  <a:cxn ang="0">
                    <a:pos x="105" y="207"/>
                  </a:cxn>
                  <a:cxn ang="0">
                    <a:pos x="125" y="207"/>
                  </a:cxn>
                  <a:cxn ang="0">
                    <a:pos x="145" y="201"/>
                  </a:cxn>
                  <a:cxn ang="0">
                    <a:pos x="161" y="191"/>
                  </a:cxn>
                  <a:cxn ang="0">
                    <a:pos x="178" y="178"/>
                  </a:cxn>
                  <a:cxn ang="0">
                    <a:pos x="191" y="161"/>
                  </a:cxn>
                  <a:cxn ang="0">
                    <a:pos x="201" y="145"/>
                  </a:cxn>
                  <a:cxn ang="0">
                    <a:pos x="207" y="125"/>
                  </a:cxn>
                  <a:cxn ang="0">
                    <a:pos x="207" y="102"/>
                  </a:cxn>
                  <a:cxn ang="0">
                    <a:pos x="207" y="82"/>
                  </a:cxn>
                  <a:cxn ang="0">
                    <a:pos x="201" y="63"/>
                  </a:cxn>
                  <a:cxn ang="0">
                    <a:pos x="191" y="46"/>
                  </a:cxn>
                  <a:cxn ang="0">
                    <a:pos x="178" y="30"/>
                  </a:cxn>
                  <a:cxn ang="0">
                    <a:pos x="161" y="17"/>
                  </a:cxn>
                  <a:cxn ang="0">
                    <a:pos x="145" y="7"/>
                  </a:cxn>
                  <a:cxn ang="0">
                    <a:pos x="125" y="0"/>
                  </a:cxn>
                  <a:cxn ang="0">
                    <a:pos x="105" y="0"/>
                  </a:cxn>
                  <a:cxn ang="0">
                    <a:pos x="82" y="0"/>
                  </a:cxn>
                  <a:cxn ang="0">
                    <a:pos x="63" y="7"/>
                  </a:cxn>
                  <a:cxn ang="0">
                    <a:pos x="46" y="17"/>
                  </a:cxn>
                  <a:cxn ang="0">
                    <a:pos x="30" y="30"/>
                  </a:cxn>
                  <a:cxn ang="0">
                    <a:pos x="17" y="46"/>
                  </a:cxn>
                  <a:cxn ang="0">
                    <a:pos x="7" y="63"/>
                  </a:cxn>
                  <a:cxn ang="0">
                    <a:pos x="0" y="82"/>
                  </a:cxn>
                  <a:cxn ang="0">
                    <a:pos x="0" y="102"/>
                  </a:cxn>
                  <a:cxn ang="0">
                    <a:pos x="0" y="125"/>
                  </a:cxn>
                  <a:cxn ang="0">
                    <a:pos x="7" y="145"/>
                  </a:cxn>
                  <a:cxn ang="0">
                    <a:pos x="17" y="161"/>
                  </a:cxn>
                  <a:cxn ang="0">
                    <a:pos x="30" y="178"/>
                  </a:cxn>
                  <a:cxn ang="0">
                    <a:pos x="46" y="191"/>
                  </a:cxn>
                  <a:cxn ang="0">
                    <a:pos x="63" y="201"/>
                  </a:cxn>
                  <a:cxn ang="0">
                    <a:pos x="82" y="207"/>
                  </a:cxn>
                  <a:cxn ang="0">
                    <a:pos x="105" y="207"/>
                  </a:cxn>
                </a:cxnLst>
                <a:rect l="0" t="0" r="r" b="b"/>
                <a:pathLst>
                  <a:path w="207" h="207">
                    <a:moveTo>
                      <a:pt x="105" y="207"/>
                    </a:moveTo>
                    <a:lnTo>
                      <a:pt x="125" y="207"/>
                    </a:lnTo>
                    <a:lnTo>
                      <a:pt x="145" y="201"/>
                    </a:lnTo>
                    <a:lnTo>
                      <a:pt x="161" y="191"/>
                    </a:lnTo>
                    <a:lnTo>
                      <a:pt x="178" y="178"/>
                    </a:lnTo>
                    <a:lnTo>
                      <a:pt x="191" y="161"/>
                    </a:lnTo>
                    <a:lnTo>
                      <a:pt x="201" y="145"/>
                    </a:lnTo>
                    <a:lnTo>
                      <a:pt x="207" y="125"/>
                    </a:lnTo>
                    <a:lnTo>
                      <a:pt x="207" y="102"/>
                    </a:lnTo>
                    <a:lnTo>
                      <a:pt x="207" y="82"/>
                    </a:lnTo>
                    <a:lnTo>
                      <a:pt x="201" y="63"/>
                    </a:lnTo>
                    <a:lnTo>
                      <a:pt x="191" y="46"/>
                    </a:lnTo>
                    <a:lnTo>
                      <a:pt x="178" y="30"/>
                    </a:lnTo>
                    <a:lnTo>
                      <a:pt x="161" y="17"/>
                    </a:lnTo>
                    <a:lnTo>
                      <a:pt x="145" y="7"/>
                    </a:lnTo>
                    <a:lnTo>
                      <a:pt x="125" y="0"/>
                    </a:lnTo>
                    <a:lnTo>
                      <a:pt x="105" y="0"/>
                    </a:lnTo>
                    <a:lnTo>
                      <a:pt x="82" y="0"/>
                    </a:lnTo>
                    <a:lnTo>
                      <a:pt x="63" y="7"/>
                    </a:lnTo>
                    <a:lnTo>
                      <a:pt x="46" y="17"/>
                    </a:lnTo>
                    <a:lnTo>
                      <a:pt x="30" y="30"/>
                    </a:lnTo>
                    <a:lnTo>
                      <a:pt x="17" y="46"/>
                    </a:lnTo>
                    <a:lnTo>
                      <a:pt x="7" y="63"/>
                    </a:lnTo>
                    <a:lnTo>
                      <a:pt x="0" y="82"/>
                    </a:lnTo>
                    <a:lnTo>
                      <a:pt x="0" y="102"/>
                    </a:lnTo>
                    <a:lnTo>
                      <a:pt x="0" y="125"/>
                    </a:lnTo>
                    <a:lnTo>
                      <a:pt x="7" y="145"/>
                    </a:lnTo>
                    <a:lnTo>
                      <a:pt x="17" y="161"/>
                    </a:lnTo>
                    <a:lnTo>
                      <a:pt x="30" y="178"/>
                    </a:lnTo>
                    <a:lnTo>
                      <a:pt x="46" y="191"/>
                    </a:lnTo>
                    <a:lnTo>
                      <a:pt x="63" y="201"/>
                    </a:lnTo>
                    <a:lnTo>
                      <a:pt x="82" y="207"/>
                    </a:lnTo>
                    <a:lnTo>
                      <a:pt x="105" y="207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0" name="Rectangle 18"/>
              <p:cNvSpPr>
                <a:spLocks noChangeArrowheads="1"/>
              </p:cNvSpPr>
              <p:nvPr/>
            </p:nvSpPr>
            <p:spPr bwMode="auto">
              <a:xfrm>
                <a:off x="3217" y="2188"/>
                <a:ext cx="8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C</a:t>
                </a:r>
                <a:endParaRPr lang="en-US" sz="2000"/>
              </a:p>
            </p:txBody>
          </p:sp>
          <p:sp>
            <p:nvSpPr>
              <p:cNvPr id="18451" name="Line 19"/>
              <p:cNvSpPr>
                <a:spLocks noChangeShapeType="1"/>
              </p:cNvSpPr>
              <p:nvPr/>
            </p:nvSpPr>
            <p:spPr bwMode="auto">
              <a:xfrm flipH="1">
                <a:off x="3091" y="2351"/>
                <a:ext cx="108" cy="188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2" name="Freeform 20"/>
              <p:cNvSpPr>
                <a:spLocks/>
              </p:cNvSpPr>
              <p:nvPr/>
            </p:nvSpPr>
            <p:spPr bwMode="auto">
              <a:xfrm>
                <a:off x="3058" y="2506"/>
                <a:ext cx="66" cy="92"/>
              </a:xfrm>
              <a:custGeom>
                <a:avLst/>
                <a:gdLst/>
                <a:ahLst/>
                <a:cxnLst>
                  <a:cxn ang="0">
                    <a:pos x="36" y="29"/>
                  </a:cxn>
                  <a:cxn ang="0">
                    <a:pos x="66" y="26"/>
                  </a:cxn>
                  <a:cxn ang="0">
                    <a:pos x="66" y="29"/>
                  </a:cxn>
                  <a:cxn ang="0">
                    <a:pos x="33" y="56"/>
                  </a:cxn>
                  <a:cxn ang="0">
                    <a:pos x="0" y="92"/>
                  </a:cxn>
                  <a:cxn ang="0">
                    <a:pos x="13" y="46"/>
                  </a:cxn>
                  <a:cxn ang="0">
                    <a:pos x="20" y="3"/>
                  </a:cxn>
                  <a:cxn ang="0">
                    <a:pos x="23" y="0"/>
                  </a:cxn>
                  <a:cxn ang="0">
                    <a:pos x="36" y="29"/>
                  </a:cxn>
                </a:cxnLst>
                <a:rect l="0" t="0" r="r" b="b"/>
                <a:pathLst>
                  <a:path w="66" h="92">
                    <a:moveTo>
                      <a:pt x="36" y="29"/>
                    </a:moveTo>
                    <a:lnTo>
                      <a:pt x="66" y="26"/>
                    </a:lnTo>
                    <a:lnTo>
                      <a:pt x="66" y="29"/>
                    </a:lnTo>
                    <a:lnTo>
                      <a:pt x="33" y="56"/>
                    </a:lnTo>
                    <a:lnTo>
                      <a:pt x="0" y="92"/>
                    </a:lnTo>
                    <a:lnTo>
                      <a:pt x="13" y="46"/>
                    </a:lnTo>
                    <a:lnTo>
                      <a:pt x="20" y="3"/>
                    </a:lnTo>
                    <a:lnTo>
                      <a:pt x="23" y="0"/>
                    </a:lnTo>
                    <a:lnTo>
                      <a:pt x="36" y="29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3" name="Freeform 21"/>
              <p:cNvSpPr>
                <a:spLocks/>
              </p:cNvSpPr>
              <p:nvPr/>
            </p:nvSpPr>
            <p:spPr bwMode="auto">
              <a:xfrm>
                <a:off x="2387" y="2506"/>
                <a:ext cx="66" cy="89"/>
              </a:xfrm>
              <a:custGeom>
                <a:avLst/>
                <a:gdLst/>
                <a:ahLst/>
                <a:cxnLst>
                  <a:cxn ang="0">
                    <a:pos x="30" y="26"/>
                  </a:cxn>
                  <a:cxn ang="0">
                    <a:pos x="46" y="0"/>
                  </a:cxn>
                  <a:cxn ang="0">
                    <a:pos x="53" y="46"/>
                  </a:cxn>
                  <a:cxn ang="0">
                    <a:pos x="66" y="89"/>
                  </a:cxn>
                  <a:cxn ang="0">
                    <a:pos x="36" y="56"/>
                  </a:cxn>
                  <a:cxn ang="0">
                    <a:pos x="0" y="26"/>
                  </a:cxn>
                  <a:cxn ang="0">
                    <a:pos x="30" y="26"/>
                  </a:cxn>
                </a:cxnLst>
                <a:rect l="0" t="0" r="r" b="b"/>
                <a:pathLst>
                  <a:path w="66" h="89">
                    <a:moveTo>
                      <a:pt x="30" y="26"/>
                    </a:moveTo>
                    <a:lnTo>
                      <a:pt x="46" y="0"/>
                    </a:lnTo>
                    <a:lnTo>
                      <a:pt x="53" y="46"/>
                    </a:lnTo>
                    <a:lnTo>
                      <a:pt x="66" y="89"/>
                    </a:lnTo>
                    <a:lnTo>
                      <a:pt x="36" y="56"/>
                    </a:lnTo>
                    <a:lnTo>
                      <a:pt x="0" y="26"/>
                    </a:lnTo>
                    <a:lnTo>
                      <a:pt x="30" y="26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4" name="Line 22"/>
              <p:cNvSpPr>
                <a:spLocks noChangeShapeType="1"/>
              </p:cNvSpPr>
              <p:nvPr/>
            </p:nvSpPr>
            <p:spPr bwMode="auto">
              <a:xfrm>
                <a:off x="2315" y="2351"/>
                <a:ext cx="108" cy="188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5" name="Line 23"/>
              <p:cNvSpPr>
                <a:spLocks noChangeShapeType="1"/>
              </p:cNvSpPr>
              <p:nvPr/>
            </p:nvSpPr>
            <p:spPr bwMode="auto">
              <a:xfrm flipH="1">
                <a:off x="2097" y="2351"/>
                <a:ext cx="106" cy="188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6" name="Freeform 24"/>
              <p:cNvSpPr>
                <a:spLocks/>
              </p:cNvSpPr>
              <p:nvPr/>
            </p:nvSpPr>
            <p:spPr bwMode="auto">
              <a:xfrm>
                <a:off x="2064" y="2506"/>
                <a:ext cx="66" cy="92"/>
              </a:xfrm>
              <a:custGeom>
                <a:avLst/>
                <a:gdLst/>
                <a:ahLst/>
                <a:cxnLst>
                  <a:cxn ang="0">
                    <a:pos x="37" y="29"/>
                  </a:cxn>
                  <a:cxn ang="0">
                    <a:pos x="66" y="26"/>
                  </a:cxn>
                  <a:cxn ang="0">
                    <a:pos x="66" y="29"/>
                  </a:cxn>
                  <a:cxn ang="0">
                    <a:pos x="33" y="56"/>
                  </a:cxn>
                  <a:cxn ang="0">
                    <a:pos x="0" y="92"/>
                  </a:cxn>
                  <a:cxn ang="0">
                    <a:pos x="14" y="46"/>
                  </a:cxn>
                  <a:cxn ang="0">
                    <a:pos x="20" y="3"/>
                  </a:cxn>
                  <a:cxn ang="0">
                    <a:pos x="24" y="0"/>
                  </a:cxn>
                  <a:cxn ang="0">
                    <a:pos x="37" y="29"/>
                  </a:cxn>
                </a:cxnLst>
                <a:rect l="0" t="0" r="r" b="b"/>
                <a:pathLst>
                  <a:path w="66" h="92">
                    <a:moveTo>
                      <a:pt x="37" y="29"/>
                    </a:moveTo>
                    <a:lnTo>
                      <a:pt x="66" y="26"/>
                    </a:lnTo>
                    <a:lnTo>
                      <a:pt x="66" y="29"/>
                    </a:lnTo>
                    <a:lnTo>
                      <a:pt x="33" y="56"/>
                    </a:lnTo>
                    <a:lnTo>
                      <a:pt x="0" y="92"/>
                    </a:lnTo>
                    <a:lnTo>
                      <a:pt x="14" y="46"/>
                    </a:lnTo>
                    <a:lnTo>
                      <a:pt x="20" y="3"/>
                    </a:lnTo>
                    <a:lnTo>
                      <a:pt x="24" y="0"/>
                    </a:lnTo>
                    <a:lnTo>
                      <a:pt x="37" y="29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7" name="Freeform 25"/>
              <p:cNvSpPr>
                <a:spLocks/>
              </p:cNvSpPr>
              <p:nvPr/>
            </p:nvSpPr>
            <p:spPr bwMode="auto">
              <a:xfrm>
                <a:off x="2153" y="2157"/>
                <a:ext cx="211" cy="207"/>
              </a:xfrm>
              <a:custGeom>
                <a:avLst/>
                <a:gdLst/>
                <a:ahLst/>
                <a:cxnLst>
                  <a:cxn ang="0">
                    <a:pos x="106" y="207"/>
                  </a:cxn>
                  <a:cxn ang="0">
                    <a:pos x="125" y="207"/>
                  </a:cxn>
                  <a:cxn ang="0">
                    <a:pos x="145" y="201"/>
                  </a:cxn>
                  <a:cxn ang="0">
                    <a:pos x="165" y="191"/>
                  </a:cxn>
                  <a:cxn ang="0">
                    <a:pos x="181" y="178"/>
                  </a:cxn>
                  <a:cxn ang="0">
                    <a:pos x="191" y="161"/>
                  </a:cxn>
                  <a:cxn ang="0">
                    <a:pos x="201" y="145"/>
                  </a:cxn>
                  <a:cxn ang="0">
                    <a:pos x="208" y="125"/>
                  </a:cxn>
                  <a:cxn ang="0">
                    <a:pos x="211" y="102"/>
                  </a:cxn>
                  <a:cxn ang="0">
                    <a:pos x="208" y="82"/>
                  </a:cxn>
                  <a:cxn ang="0">
                    <a:pos x="201" y="63"/>
                  </a:cxn>
                  <a:cxn ang="0">
                    <a:pos x="191" y="46"/>
                  </a:cxn>
                  <a:cxn ang="0">
                    <a:pos x="181" y="30"/>
                  </a:cxn>
                  <a:cxn ang="0">
                    <a:pos x="165" y="17"/>
                  </a:cxn>
                  <a:cxn ang="0">
                    <a:pos x="145" y="7"/>
                  </a:cxn>
                  <a:cxn ang="0">
                    <a:pos x="125" y="0"/>
                  </a:cxn>
                  <a:cxn ang="0">
                    <a:pos x="106" y="0"/>
                  </a:cxn>
                  <a:cxn ang="0">
                    <a:pos x="86" y="0"/>
                  </a:cxn>
                  <a:cxn ang="0">
                    <a:pos x="66" y="7"/>
                  </a:cxn>
                  <a:cxn ang="0">
                    <a:pos x="46" y="17"/>
                  </a:cxn>
                  <a:cxn ang="0">
                    <a:pos x="33" y="30"/>
                  </a:cxn>
                  <a:cxn ang="0">
                    <a:pos x="20" y="46"/>
                  </a:cxn>
                  <a:cxn ang="0">
                    <a:pos x="10" y="63"/>
                  </a:cxn>
                  <a:cxn ang="0">
                    <a:pos x="4" y="82"/>
                  </a:cxn>
                  <a:cxn ang="0">
                    <a:pos x="0" y="102"/>
                  </a:cxn>
                  <a:cxn ang="0">
                    <a:pos x="4" y="125"/>
                  </a:cxn>
                  <a:cxn ang="0">
                    <a:pos x="10" y="145"/>
                  </a:cxn>
                  <a:cxn ang="0">
                    <a:pos x="20" y="161"/>
                  </a:cxn>
                  <a:cxn ang="0">
                    <a:pos x="33" y="178"/>
                  </a:cxn>
                  <a:cxn ang="0">
                    <a:pos x="46" y="191"/>
                  </a:cxn>
                  <a:cxn ang="0">
                    <a:pos x="66" y="201"/>
                  </a:cxn>
                  <a:cxn ang="0">
                    <a:pos x="86" y="207"/>
                  </a:cxn>
                  <a:cxn ang="0">
                    <a:pos x="106" y="207"/>
                  </a:cxn>
                </a:cxnLst>
                <a:rect l="0" t="0" r="r" b="b"/>
                <a:pathLst>
                  <a:path w="211" h="207">
                    <a:moveTo>
                      <a:pt x="106" y="207"/>
                    </a:moveTo>
                    <a:lnTo>
                      <a:pt x="125" y="207"/>
                    </a:lnTo>
                    <a:lnTo>
                      <a:pt x="145" y="201"/>
                    </a:lnTo>
                    <a:lnTo>
                      <a:pt x="165" y="191"/>
                    </a:lnTo>
                    <a:lnTo>
                      <a:pt x="181" y="178"/>
                    </a:lnTo>
                    <a:lnTo>
                      <a:pt x="191" y="161"/>
                    </a:lnTo>
                    <a:lnTo>
                      <a:pt x="201" y="145"/>
                    </a:lnTo>
                    <a:lnTo>
                      <a:pt x="208" y="125"/>
                    </a:lnTo>
                    <a:lnTo>
                      <a:pt x="211" y="102"/>
                    </a:lnTo>
                    <a:lnTo>
                      <a:pt x="208" y="82"/>
                    </a:lnTo>
                    <a:lnTo>
                      <a:pt x="201" y="63"/>
                    </a:lnTo>
                    <a:lnTo>
                      <a:pt x="191" y="46"/>
                    </a:lnTo>
                    <a:lnTo>
                      <a:pt x="181" y="30"/>
                    </a:lnTo>
                    <a:lnTo>
                      <a:pt x="165" y="17"/>
                    </a:lnTo>
                    <a:lnTo>
                      <a:pt x="145" y="7"/>
                    </a:lnTo>
                    <a:lnTo>
                      <a:pt x="125" y="0"/>
                    </a:lnTo>
                    <a:lnTo>
                      <a:pt x="106" y="0"/>
                    </a:lnTo>
                    <a:lnTo>
                      <a:pt x="86" y="0"/>
                    </a:lnTo>
                    <a:lnTo>
                      <a:pt x="66" y="7"/>
                    </a:lnTo>
                    <a:lnTo>
                      <a:pt x="46" y="17"/>
                    </a:lnTo>
                    <a:lnTo>
                      <a:pt x="33" y="30"/>
                    </a:lnTo>
                    <a:lnTo>
                      <a:pt x="20" y="46"/>
                    </a:lnTo>
                    <a:lnTo>
                      <a:pt x="10" y="63"/>
                    </a:lnTo>
                    <a:lnTo>
                      <a:pt x="4" y="82"/>
                    </a:lnTo>
                    <a:lnTo>
                      <a:pt x="0" y="102"/>
                    </a:lnTo>
                    <a:lnTo>
                      <a:pt x="4" y="125"/>
                    </a:lnTo>
                    <a:lnTo>
                      <a:pt x="10" y="145"/>
                    </a:lnTo>
                    <a:lnTo>
                      <a:pt x="20" y="161"/>
                    </a:lnTo>
                    <a:lnTo>
                      <a:pt x="33" y="178"/>
                    </a:lnTo>
                    <a:lnTo>
                      <a:pt x="46" y="191"/>
                    </a:lnTo>
                    <a:lnTo>
                      <a:pt x="66" y="201"/>
                    </a:lnTo>
                    <a:lnTo>
                      <a:pt x="86" y="207"/>
                    </a:lnTo>
                    <a:lnTo>
                      <a:pt x="106" y="207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8" name="Rectangle 26"/>
              <p:cNvSpPr>
                <a:spLocks noChangeArrowheads="1"/>
              </p:cNvSpPr>
              <p:nvPr/>
            </p:nvSpPr>
            <p:spPr bwMode="auto">
              <a:xfrm>
                <a:off x="2204" y="2188"/>
                <a:ext cx="8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B</a:t>
                </a:r>
                <a:endParaRPr lang="en-US" sz="2000"/>
              </a:p>
            </p:txBody>
          </p:sp>
          <p:sp>
            <p:nvSpPr>
              <p:cNvPr id="18459" name="Line 27"/>
              <p:cNvSpPr>
                <a:spLocks noChangeShapeType="1"/>
              </p:cNvSpPr>
              <p:nvPr/>
            </p:nvSpPr>
            <p:spPr bwMode="auto">
              <a:xfrm flipH="1">
                <a:off x="2390" y="1907"/>
                <a:ext cx="283" cy="240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0" name="Freeform 28"/>
              <p:cNvSpPr>
                <a:spLocks/>
              </p:cNvSpPr>
              <p:nvPr/>
            </p:nvSpPr>
            <p:spPr bwMode="auto">
              <a:xfrm>
                <a:off x="2341" y="2114"/>
                <a:ext cx="82" cy="76"/>
              </a:xfrm>
              <a:custGeom>
                <a:avLst/>
                <a:gdLst/>
                <a:ahLst/>
                <a:cxnLst>
                  <a:cxn ang="0">
                    <a:pos x="52" y="30"/>
                  </a:cxn>
                  <a:cxn ang="0">
                    <a:pos x="82" y="40"/>
                  </a:cxn>
                  <a:cxn ang="0">
                    <a:pos x="39" y="56"/>
                  </a:cxn>
                  <a:cxn ang="0">
                    <a:pos x="0" y="76"/>
                  </a:cxn>
                  <a:cxn ang="0">
                    <a:pos x="26" y="40"/>
                  </a:cxn>
                  <a:cxn ang="0">
                    <a:pos x="46" y="0"/>
                  </a:cxn>
                  <a:cxn ang="0">
                    <a:pos x="49" y="0"/>
                  </a:cxn>
                  <a:cxn ang="0">
                    <a:pos x="52" y="30"/>
                  </a:cxn>
                </a:cxnLst>
                <a:rect l="0" t="0" r="r" b="b"/>
                <a:pathLst>
                  <a:path w="82" h="76">
                    <a:moveTo>
                      <a:pt x="52" y="30"/>
                    </a:moveTo>
                    <a:lnTo>
                      <a:pt x="82" y="40"/>
                    </a:lnTo>
                    <a:lnTo>
                      <a:pt x="39" y="56"/>
                    </a:lnTo>
                    <a:lnTo>
                      <a:pt x="0" y="76"/>
                    </a:lnTo>
                    <a:lnTo>
                      <a:pt x="26" y="4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2" y="30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1" name="Freeform 29"/>
              <p:cNvSpPr>
                <a:spLocks/>
              </p:cNvSpPr>
              <p:nvPr/>
            </p:nvSpPr>
            <p:spPr bwMode="auto">
              <a:xfrm>
                <a:off x="3088" y="2111"/>
                <a:ext cx="85" cy="79"/>
              </a:xfrm>
              <a:custGeom>
                <a:avLst/>
                <a:gdLst/>
                <a:ahLst/>
                <a:cxnLst>
                  <a:cxn ang="0">
                    <a:pos x="29" y="33"/>
                  </a:cxn>
                  <a:cxn ang="0">
                    <a:pos x="36" y="0"/>
                  </a:cxn>
                  <a:cxn ang="0">
                    <a:pos x="59" y="43"/>
                  </a:cxn>
                  <a:cxn ang="0">
                    <a:pos x="85" y="79"/>
                  </a:cxn>
                  <a:cxn ang="0">
                    <a:pos x="46" y="56"/>
                  </a:cxn>
                  <a:cxn ang="0">
                    <a:pos x="3" y="43"/>
                  </a:cxn>
                  <a:cxn ang="0">
                    <a:pos x="0" y="43"/>
                  </a:cxn>
                  <a:cxn ang="0">
                    <a:pos x="29" y="33"/>
                  </a:cxn>
                </a:cxnLst>
                <a:rect l="0" t="0" r="r" b="b"/>
                <a:pathLst>
                  <a:path w="85" h="79">
                    <a:moveTo>
                      <a:pt x="29" y="33"/>
                    </a:moveTo>
                    <a:lnTo>
                      <a:pt x="36" y="0"/>
                    </a:lnTo>
                    <a:lnTo>
                      <a:pt x="59" y="43"/>
                    </a:lnTo>
                    <a:lnTo>
                      <a:pt x="85" y="79"/>
                    </a:lnTo>
                    <a:lnTo>
                      <a:pt x="46" y="56"/>
                    </a:lnTo>
                    <a:lnTo>
                      <a:pt x="3" y="43"/>
                    </a:lnTo>
                    <a:lnTo>
                      <a:pt x="0" y="43"/>
                    </a:lnTo>
                    <a:lnTo>
                      <a:pt x="29" y="33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2" name="Line 30"/>
              <p:cNvSpPr>
                <a:spLocks noChangeShapeType="1"/>
              </p:cNvSpPr>
              <p:nvPr/>
            </p:nvSpPr>
            <p:spPr bwMode="auto">
              <a:xfrm>
                <a:off x="2838" y="1907"/>
                <a:ext cx="286" cy="240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3" name="Rectangle 31"/>
              <p:cNvSpPr>
                <a:spLocks noChangeArrowheads="1"/>
              </p:cNvSpPr>
              <p:nvPr/>
            </p:nvSpPr>
            <p:spPr bwMode="auto">
              <a:xfrm>
                <a:off x="2733" y="2639"/>
                <a:ext cx="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en-US" sz="2000"/>
              </a:p>
            </p:txBody>
          </p:sp>
          <p:sp>
            <p:nvSpPr>
              <p:cNvPr id="18464" name="Rectangle 32"/>
              <p:cNvSpPr>
                <a:spLocks noChangeArrowheads="1"/>
              </p:cNvSpPr>
              <p:nvPr/>
            </p:nvSpPr>
            <p:spPr bwMode="auto">
              <a:xfrm>
                <a:off x="2733" y="2751"/>
                <a:ext cx="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en-US" sz="2000"/>
              </a:p>
            </p:txBody>
          </p:sp>
          <p:sp>
            <p:nvSpPr>
              <p:cNvPr id="18465" name="Rectangle 33"/>
              <p:cNvSpPr>
                <a:spLocks noChangeArrowheads="1"/>
              </p:cNvSpPr>
              <p:nvPr/>
            </p:nvSpPr>
            <p:spPr bwMode="auto">
              <a:xfrm>
                <a:off x="2710" y="1764"/>
                <a:ext cx="8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A</a:t>
                </a:r>
                <a:endParaRPr lang="en-US" sz="2000"/>
              </a:p>
            </p:txBody>
          </p:sp>
        </p:grpSp>
      </p:grp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2438400" y="3962400"/>
            <a:ext cx="374435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latin typeface="Arial" pitchFamily="34" charset="0"/>
                <a:cs typeface="Arial" pitchFamily="34" charset="0"/>
              </a:rPr>
              <a:t>A Complete Binary Tree…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Dept d = </a:t>
            </a:r>
            <a:r>
              <a:rPr lang="en-US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No of nodes at level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= </a:t>
            </a:r>
            <a:r>
              <a:rPr lang="en-US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i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No of leaves = </a:t>
            </a:r>
            <a:r>
              <a:rPr lang="en-US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i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= 2</a:t>
            </a:r>
            <a:r>
              <a:rPr lang="en-US" i="1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= 4</a:t>
            </a:r>
          </a:p>
          <a:p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5166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7BB-9D3D-455B-9BF0-C5F986BEB794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2895600" y="1828800"/>
            <a:ext cx="2698750" cy="2098675"/>
            <a:chOff x="1907" y="1733"/>
            <a:chExt cx="1700" cy="1322"/>
          </a:xfrm>
        </p:grpSpPr>
        <p:sp>
          <p:nvSpPr>
            <p:cNvPr id="19460" name="Rectangle 4"/>
            <p:cNvSpPr>
              <a:spLocks noChangeArrowheads="1"/>
            </p:cNvSpPr>
            <p:nvPr/>
          </p:nvSpPr>
          <p:spPr bwMode="auto">
            <a:xfrm>
              <a:off x="2733" y="2863"/>
              <a:ext cx="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000"/>
            </a:p>
          </p:txBody>
        </p:sp>
        <p:grpSp>
          <p:nvGrpSpPr>
            <p:cNvPr id="19461" name="Group 5"/>
            <p:cNvGrpSpPr>
              <a:grpSpLocks/>
            </p:cNvGrpSpPr>
            <p:nvPr/>
          </p:nvGrpSpPr>
          <p:grpSpPr bwMode="auto">
            <a:xfrm>
              <a:off x="1907" y="1733"/>
              <a:ext cx="1700" cy="1210"/>
              <a:chOff x="1907" y="1733"/>
              <a:chExt cx="1700" cy="1210"/>
            </a:xfrm>
          </p:grpSpPr>
          <p:sp>
            <p:nvSpPr>
              <p:cNvPr id="19462" name="Freeform 6"/>
              <p:cNvSpPr>
                <a:spLocks/>
              </p:cNvSpPr>
              <p:nvPr/>
            </p:nvSpPr>
            <p:spPr bwMode="auto">
              <a:xfrm>
                <a:off x="3397" y="2581"/>
                <a:ext cx="210" cy="211"/>
              </a:xfrm>
              <a:custGeom>
                <a:avLst/>
                <a:gdLst/>
                <a:ahLst/>
                <a:cxnLst>
                  <a:cxn ang="0">
                    <a:pos x="105" y="211"/>
                  </a:cxn>
                  <a:cxn ang="0">
                    <a:pos x="128" y="208"/>
                  </a:cxn>
                  <a:cxn ang="0">
                    <a:pos x="148" y="201"/>
                  </a:cxn>
                  <a:cxn ang="0">
                    <a:pos x="164" y="191"/>
                  </a:cxn>
                  <a:cxn ang="0">
                    <a:pos x="181" y="178"/>
                  </a:cxn>
                  <a:cxn ang="0">
                    <a:pos x="194" y="165"/>
                  </a:cxn>
                  <a:cxn ang="0">
                    <a:pos x="204" y="145"/>
                  </a:cxn>
                  <a:cxn ang="0">
                    <a:pos x="207" y="126"/>
                  </a:cxn>
                  <a:cxn ang="0">
                    <a:pos x="210" y="106"/>
                  </a:cxn>
                  <a:cxn ang="0">
                    <a:pos x="207" y="83"/>
                  </a:cxn>
                  <a:cxn ang="0">
                    <a:pos x="204" y="66"/>
                  </a:cxn>
                  <a:cxn ang="0">
                    <a:pos x="194" y="47"/>
                  </a:cxn>
                  <a:cxn ang="0">
                    <a:pos x="181" y="30"/>
                  </a:cxn>
                  <a:cxn ang="0">
                    <a:pos x="164" y="20"/>
                  </a:cxn>
                  <a:cxn ang="0">
                    <a:pos x="148" y="10"/>
                  </a:cxn>
                  <a:cxn ang="0">
                    <a:pos x="128" y="4"/>
                  </a:cxn>
                  <a:cxn ang="0">
                    <a:pos x="105" y="0"/>
                  </a:cxn>
                  <a:cxn ang="0">
                    <a:pos x="85" y="4"/>
                  </a:cxn>
                  <a:cxn ang="0">
                    <a:pos x="66" y="10"/>
                  </a:cxn>
                  <a:cxn ang="0">
                    <a:pos x="46" y="20"/>
                  </a:cxn>
                  <a:cxn ang="0">
                    <a:pos x="33" y="30"/>
                  </a:cxn>
                  <a:cxn ang="0">
                    <a:pos x="20" y="47"/>
                  </a:cxn>
                  <a:cxn ang="0">
                    <a:pos x="10" y="66"/>
                  </a:cxn>
                  <a:cxn ang="0">
                    <a:pos x="3" y="83"/>
                  </a:cxn>
                  <a:cxn ang="0">
                    <a:pos x="0" y="106"/>
                  </a:cxn>
                  <a:cxn ang="0">
                    <a:pos x="3" y="126"/>
                  </a:cxn>
                  <a:cxn ang="0">
                    <a:pos x="10" y="145"/>
                  </a:cxn>
                  <a:cxn ang="0">
                    <a:pos x="20" y="165"/>
                  </a:cxn>
                  <a:cxn ang="0">
                    <a:pos x="33" y="178"/>
                  </a:cxn>
                  <a:cxn ang="0">
                    <a:pos x="46" y="191"/>
                  </a:cxn>
                  <a:cxn ang="0">
                    <a:pos x="66" y="201"/>
                  </a:cxn>
                  <a:cxn ang="0">
                    <a:pos x="85" y="208"/>
                  </a:cxn>
                  <a:cxn ang="0">
                    <a:pos x="105" y="211"/>
                  </a:cxn>
                </a:cxnLst>
                <a:rect l="0" t="0" r="r" b="b"/>
                <a:pathLst>
                  <a:path w="210" h="211">
                    <a:moveTo>
                      <a:pt x="105" y="211"/>
                    </a:moveTo>
                    <a:lnTo>
                      <a:pt x="128" y="208"/>
                    </a:lnTo>
                    <a:lnTo>
                      <a:pt x="148" y="201"/>
                    </a:lnTo>
                    <a:lnTo>
                      <a:pt x="164" y="191"/>
                    </a:lnTo>
                    <a:lnTo>
                      <a:pt x="181" y="178"/>
                    </a:lnTo>
                    <a:lnTo>
                      <a:pt x="194" y="165"/>
                    </a:lnTo>
                    <a:lnTo>
                      <a:pt x="204" y="145"/>
                    </a:lnTo>
                    <a:lnTo>
                      <a:pt x="207" y="126"/>
                    </a:lnTo>
                    <a:lnTo>
                      <a:pt x="210" y="106"/>
                    </a:lnTo>
                    <a:lnTo>
                      <a:pt x="207" y="83"/>
                    </a:lnTo>
                    <a:lnTo>
                      <a:pt x="204" y="66"/>
                    </a:lnTo>
                    <a:lnTo>
                      <a:pt x="194" y="47"/>
                    </a:lnTo>
                    <a:lnTo>
                      <a:pt x="181" y="30"/>
                    </a:lnTo>
                    <a:lnTo>
                      <a:pt x="164" y="20"/>
                    </a:lnTo>
                    <a:lnTo>
                      <a:pt x="148" y="10"/>
                    </a:lnTo>
                    <a:lnTo>
                      <a:pt x="128" y="4"/>
                    </a:lnTo>
                    <a:lnTo>
                      <a:pt x="105" y="0"/>
                    </a:lnTo>
                    <a:lnTo>
                      <a:pt x="85" y="4"/>
                    </a:lnTo>
                    <a:lnTo>
                      <a:pt x="66" y="10"/>
                    </a:lnTo>
                    <a:lnTo>
                      <a:pt x="46" y="20"/>
                    </a:lnTo>
                    <a:lnTo>
                      <a:pt x="33" y="30"/>
                    </a:lnTo>
                    <a:lnTo>
                      <a:pt x="20" y="47"/>
                    </a:lnTo>
                    <a:lnTo>
                      <a:pt x="10" y="66"/>
                    </a:lnTo>
                    <a:lnTo>
                      <a:pt x="3" y="83"/>
                    </a:lnTo>
                    <a:lnTo>
                      <a:pt x="0" y="106"/>
                    </a:lnTo>
                    <a:lnTo>
                      <a:pt x="3" y="126"/>
                    </a:lnTo>
                    <a:lnTo>
                      <a:pt x="10" y="145"/>
                    </a:lnTo>
                    <a:lnTo>
                      <a:pt x="20" y="165"/>
                    </a:lnTo>
                    <a:lnTo>
                      <a:pt x="33" y="178"/>
                    </a:lnTo>
                    <a:lnTo>
                      <a:pt x="46" y="191"/>
                    </a:lnTo>
                    <a:lnTo>
                      <a:pt x="66" y="201"/>
                    </a:lnTo>
                    <a:lnTo>
                      <a:pt x="85" y="208"/>
                    </a:lnTo>
                    <a:lnTo>
                      <a:pt x="105" y="211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3" name="Freeform 7"/>
              <p:cNvSpPr>
                <a:spLocks/>
              </p:cNvSpPr>
              <p:nvPr/>
            </p:nvSpPr>
            <p:spPr bwMode="auto">
              <a:xfrm>
                <a:off x="2900" y="2581"/>
                <a:ext cx="211" cy="211"/>
              </a:xfrm>
              <a:custGeom>
                <a:avLst/>
                <a:gdLst/>
                <a:ahLst/>
                <a:cxnLst>
                  <a:cxn ang="0">
                    <a:pos x="105" y="211"/>
                  </a:cxn>
                  <a:cxn ang="0">
                    <a:pos x="125" y="208"/>
                  </a:cxn>
                  <a:cxn ang="0">
                    <a:pos x="145" y="201"/>
                  </a:cxn>
                  <a:cxn ang="0">
                    <a:pos x="165" y="191"/>
                  </a:cxn>
                  <a:cxn ang="0">
                    <a:pos x="181" y="178"/>
                  </a:cxn>
                  <a:cxn ang="0">
                    <a:pos x="191" y="165"/>
                  </a:cxn>
                  <a:cxn ang="0">
                    <a:pos x="201" y="145"/>
                  </a:cxn>
                  <a:cxn ang="0">
                    <a:pos x="207" y="126"/>
                  </a:cxn>
                  <a:cxn ang="0">
                    <a:pos x="211" y="106"/>
                  </a:cxn>
                  <a:cxn ang="0">
                    <a:pos x="207" y="83"/>
                  </a:cxn>
                  <a:cxn ang="0">
                    <a:pos x="201" y="66"/>
                  </a:cxn>
                  <a:cxn ang="0">
                    <a:pos x="191" y="47"/>
                  </a:cxn>
                  <a:cxn ang="0">
                    <a:pos x="181" y="30"/>
                  </a:cxn>
                  <a:cxn ang="0">
                    <a:pos x="165" y="20"/>
                  </a:cxn>
                  <a:cxn ang="0">
                    <a:pos x="145" y="10"/>
                  </a:cxn>
                  <a:cxn ang="0">
                    <a:pos x="125" y="4"/>
                  </a:cxn>
                  <a:cxn ang="0">
                    <a:pos x="105" y="0"/>
                  </a:cxn>
                  <a:cxn ang="0">
                    <a:pos x="86" y="4"/>
                  </a:cxn>
                  <a:cxn ang="0">
                    <a:pos x="66" y="10"/>
                  </a:cxn>
                  <a:cxn ang="0">
                    <a:pos x="46" y="20"/>
                  </a:cxn>
                  <a:cxn ang="0">
                    <a:pos x="33" y="30"/>
                  </a:cxn>
                  <a:cxn ang="0">
                    <a:pos x="20" y="47"/>
                  </a:cxn>
                  <a:cxn ang="0">
                    <a:pos x="10" y="66"/>
                  </a:cxn>
                  <a:cxn ang="0">
                    <a:pos x="3" y="83"/>
                  </a:cxn>
                  <a:cxn ang="0">
                    <a:pos x="0" y="106"/>
                  </a:cxn>
                  <a:cxn ang="0">
                    <a:pos x="3" y="126"/>
                  </a:cxn>
                  <a:cxn ang="0">
                    <a:pos x="10" y="145"/>
                  </a:cxn>
                  <a:cxn ang="0">
                    <a:pos x="20" y="165"/>
                  </a:cxn>
                  <a:cxn ang="0">
                    <a:pos x="33" y="178"/>
                  </a:cxn>
                  <a:cxn ang="0">
                    <a:pos x="46" y="191"/>
                  </a:cxn>
                  <a:cxn ang="0">
                    <a:pos x="66" y="201"/>
                  </a:cxn>
                  <a:cxn ang="0">
                    <a:pos x="86" y="208"/>
                  </a:cxn>
                  <a:cxn ang="0">
                    <a:pos x="105" y="211"/>
                  </a:cxn>
                </a:cxnLst>
                <a:rect l="0" t="0" r="r" b="b"/>
                <a:pathLst>
                  <a:path w="211" h="211">
                    <a:moveTo>
                      <a:pt x="105" y="211"/>
                    </a:moveTo>
                    <a:lnTo>
                      <a:pt x="125" y="208"/>
                    </a:lnTo>
                    <a:lnTo>
                      <a:pt x="145" y="201"/>
                    </a:lnTo>
                    <a:lnTo>
                      <a:pt x="165" y="191"/>
                    </a:lnTo>
                    <a:lnTo>
                      <a:pt x="181" y="178"/>
                    </a:lnTo>
                    <a:lnTo>
                      <a:pt x="191" y="165"/>
                    </a:lnTo>
                    <a:lnTo>
                      <a:pt x="201" y="145"/>
                    </a:lnTo>
                    <a:lnTo>
                      <a:pt x="207" y="126"/>
                    </a:lnTo>
                    <a:lnTo>
                      <a:pt x="211" y="106"/>
                    </a:lnTo>
                    <a:lnTo>
                      <a:pt x="207" y="83"/>
                    </a:lnTo>
                    <a:lnTo>
                      <a:pt x="201" y="66"/>
                    </a:lnTo>
                    <a:lnTo>
                      <a:pt x="191" y="47"/>
                    </a:lnTo>
                    <a:lnTo>
                      <a:pt x="181" y="30"/>
                    </a:lnTo>
                    <a:lnTo>
                      <a:pt x="165" y="20"/>
                    </a:lnTo>
                    <a:lnTo>
                      <a:pt x="145" y="10"/>
                    </a:lnTo>
                    <a:lnTo>
                      <a:pt x="125" y="4"/>
                    </a:lnTo>
                    <a:lnTo>
                      <a:pt x="105" y="0"/>
                    </a:lnTo>
                    <a:lnTo>
                      <a:pt x="86" y="4"/>
                    </a:lnTo>
                    <a:lnTo>
                      <a:pt x="66" y="10"/>
                    </a:lnTo>
                    <a:lnTo>
                      <a:pt x="46" y="20"/>
                    </a:lnTo>
                    <a:lnTo>
                      <a:pt x="33" y="30"/>
                    </a:lnTo>
                    <a:lnTo>
                      <a:pt x="20" y="47"/>
                    </a:lnTo>
                    <a:lnTo>
                      <a:pt x="10" y="66"/>
                    </a:lnTo>
                    <a:lnTo>
                      <a:pt x="3" y="83"/>
                    </a:lnTo>
                    <a:lnTo>
                      <a:pt x="0" y="106"/>
                    </a:lnTo>
                    <a:lnTo>
                      <a:pt x="3" y="126"/>
                    </a:lnTo>
                    <a:lnTo>
                      <a:pt x="10" y="145"/>
                    </a:lnTo>
                    <a:lnTo>
                      <a:pt x="20" y="165"/>
                    </a:lnTo>
                    <a:lnTo>
                      <a:pt x="33" y="178"/>
                    </a:lnTo>
                    <a:lnTo>
                      <a:pt x="46" y="191"/>
                    </a:lnTo>
                    <a:lnTo>
                      <a:pt x="66" y="201"/>
                    </a:lnTo>
                    <a:lnTo>
                      <a:pt x="86" y="208"/>
                    </a:lnTo>
                    <a:lnTo>
                      <a:pt x="105" y="211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4" name="Freeform 8"/>
              <p:cNvSpPr>
                <a:spLocks/>
              </p:cNvSpPr>
              <p:nvPr/>
            </p:nvSpPr>
            <p:spPr bwMode="auto">
              <a:xfrm>
                <a:off x="2403" y="2581"/>
                <a:ext cx="211" cy="211"/>
              </a:xfrm>
              <a:custGeom>
                <a:avLst/>
                <a:gdLst/>
                <a:ahLst/>
                <a:cxnLst>
                  <a:cxn ang="0">
                    <a:pos x="106" y="211"/>
                  </a:cxn>
                  <a:cxn ang="0">
                    <a:pos x="125" y="208"/>
                  </a:cxn>
                  <a:cxn ang="0">
                    <a:pos x="145" y="201"/>
                  </a:cxn>
                  <a:cxn ang="0">
                    <a:pos x="165" y="191"/>
                  </a:cxn>
                  <a:cxn ang="0">
                    <a:pos x="178" y="178"/>
                  </a:cxn>
                  <a:cxn ang="0">
                    <a:pos x="191" y="165"/>
                  </a:cxn>
                  <a:cxn ang="0">
                    <a:pos x="201" y="145"/>
                  </a:cxn>
                  <a:cxn ang="0">
                    <a:pos x="208" y="126"/>
                  </a:cxn>
                  <a:cxn ang="0">
                    <a:pos x="211" y="106"/>
                  </a:cxn>
                  <a:cxn ang="0">
                    <a:pos x="208" y="83"/>
                  </a:cxn>
                  <a:cxn ang="0">
                    <a:pos x="201" y="66"/>
                  </a:cxn>
                  <a:cxn ang="0">
                    <a:pos x="191" y="47"/>
                  </a:cxn>
                  <a:cxn ang="0">
                    <a:pos x="178" y="30"/>
                  </a:cxn>
                  <a:cxn ang="0">
                    <a:pos x="165" y="20"/>
                  </a:cxn>
                  <a:cxn ang="0">
                    <a:pos x="145" y="10"/>
                  </a:cxn>
                  <a:cxn ang="0">
                    <a:pos x="125" y="4"/>
                  </a:cxn>
                  <a:cxn ang="0">
                    <a:pos x="106" y="0"/>
                  </a:cxn>
                  <a:cxn ang="0">
                    <a:pos x="83" y="4"/>
                  </a:cxn>
                  <a:cxn ang="0">
                    <a:pos x="63" y="10"/>
                  </a:cxn>
                  <a:cxn ang="0">
                    <a:pos x="46" y="20"/>
                  </a:cxn>
                  <a:cxn ang="0">
                    <a:pos x="30" y="30"/>
                  </a:cxn>
                  <a:cxn ang="0">
                    <a:pos x="17" y="47"/>
                  </a:cxn>
                  <a:cxn ang="0">
                    <a:pos x="7" y="66"/>
                  </a:cxn>
                  <a:cxn ang="0">
                    <a:pos x="4" y="83"/>
                  </a:cxn>
                  <a:cxn ang="0">
                    <a:pos x="0" y="106"/>
                  </a:cxn>
                  <a:cxn ang="0">
                    <a:pos x="4" y="126"/>
                  </a:cxn>
                  <a:cxn ang="0">
                    <a:pos x="7" y="145"/>
                  </a:cxn>
                  <a:cxn ang="0">
                    <a:pos x="17" y="165"/>
                  </a:cxn>
                  <a:cxn ang="0">
                    <a:pos x="30" y="178"/>
                  </a:cxn>
                  <a:cxn ang="0">
                    <a:pos x="46" y="191"/>
                  </a:cxn>
                  <a:cxn ang="0">
                    <a:pos x="63" y="201"/>
                  </a:cxn>
                  <a:cxn ang="0">
                    <a:pos x="83" y="208"/>
                  </a:cxn>
                  <a:cxn ang="0">
                    <a:pos x="106" y="211"/>
                  </a:cxn>
                </a:cxnLst>
                <a:rect l="0" t="0" r="r" b="b"/>
                <a:pathLst>
                  <a:path w="211" h="211">
                    <a:moveTo>
                      <a:pt x="106" y="211"/>
                    </a:moveTo>
                    <a:lnTo>
                      <a:pt x="125" y="208"/>
                    </a:lnTo>
                    <a:lnTo>
                      <a:pt x="145" y="201"/>
                    </a:lnTo>
                    <a:lnTo>
                      <a:pt x="165" y="191"/>
                    </a:lnTo>
                    <a:lnTo>
                      <a:pt x="178" y="178"/>
                    </a:lnTo>
                    <a:lnTo>
                      <a:pt x="191" y="165"/>
                    </a:lnTo>
                    <a:lnTo>
                      <a:pt x="201" y="145"/>
                    </a:lnTo>
                    <a:lnTo>
                      <a:pt x="208" y="126"/>
                    </a:lnTo>
                    <a:lnTo>
                      <a:pt x="211" y="106"/>
                    </a:lnTo>
                    <a:lnTo>
                      <a:pt x="208" y="83"/>
                    </a:lnTo>
                    <a:lnTo>
                      <a:pt x="201" y="66"/>
                    </a:lnTo>
                    <a:lnTo>
                      <a:pt x="191" y="47"/>
                    </a:lnTo>
                    <a:lnTo>
                      <a:pt x="178" y="30"/>
                    </a:lnTo>
                    <a:lnTo>
                      <a:pt x="165" y="20"/>
                    </a:lnTo>
                    <a:lnTo>
                      <a:pt x="145" y="10"/>
                    </a:lnTo>
                    <a:lnTo>
                      <a:pt x="125" y="4"/>
                    </a:lnTo>
                    <a:lnTo>
                      <a:pt x="106" y="0"/>
                    </a:lnTo>
                    <a:lnTo>
                      <a:pt x="83" y="4"/>
                    </a:lnTo>
                    <a:lnTo>
                      <a:pt x="63" y="10"/>
                    </a:lnTo>
                    <a:lnTo>
                      <a:pt x="46" y="20"/>
                    </a:lnTo>
                    <a:lnTo>
                      <a:pt x="30" y="30"/>
                    </a:lnTo>
                    <a:lnTo>
                      <a:pt x="17" y="47"/>
                    </a:lnTo>
                    <a:lnTo>
                      <a:pt x="7" y="66"/>
                    </a:lnTo>
                    <a:lnTo>
                      <a:pt x="4" y="83"/>
                    </a:lnTo>
                    <a:lnTo>
                      <a:pt x="0" y="106"/>
                    </a:lnTo>
                    <a:lnTo>
                      <a:pt x="4" y="126"/>
                    </a:lnTo>
                    <a:lnTo>
                      <a:pt x="7" y="145"/>
                    </a:lnTo>
                    <a:lnTo>
                      <a:pt x="17" y="165"/>
                    </a:lnTo>
                    <a:lnTo>
                      <a:pt x="30" y="178"/>
                    </a:lnTo>
                    <a:lnTo>
                      <a:pt x="46" y="191"/>
                    </a:lnTo>
                    <a:lnTo>
                      <a:pt x="63" y="201"/>
                    </a:lnTo>
                    <a:lnTo>
                      <a:pt x="83" y="208"/>
                    </a:lnTo>
                    <a:lnTo>
                      <a:pt x="106" y="211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5" name="Freeform 9"/>
              <p:cNvSpPr>
                <a:spLocks/>
              </p:cNvSpPr>
              <p:nvPr/>
            </p:nvSpPr>
            <p:spPr bwMode="auto">
              <a:xfrm>
                <a:off x="1907" y="2581"/>
                <a:ext cx="207" cy="211"/>
              </a:xfrm>
              <a:custGeom>
                <a:avLst/>
                <a:gdLst/>
                <a:ahLst/>
                <a:cxnLst>
                  <a:cxn ang="0">
                    <a:pos x="102" y="211"/>
                  </a:cxn>
                  <a:cxn ang="0">
                    <a:pos x="125" y="208"/>
                  </a:cxn>
                  <a:cxn ang="0">
                    <a:pos x="144" y="201"/>
                  </a:cxn>
                  <a:cxn ang="0">
                    <a:pos x="161" y="191"/>
                  </a:cxn>
                  <a:cxn ang="0">
                    <a:pos x="177" y="178"/>
                  </a:cxn>
                  <a:cxn ang="0">
                    <a:pos x="190" y="165"/>
                  </a:cxn>
                  <a:cxn ang="0">
                    <a:pos x="200" y="145"/>
                  </a:cxn>
                  <a:cxn ang="0">
                    <a:pos x="207" y="126"/>
                  </a:cxn>
                  <a:cxn ang="0">
                    <a:pos x="207" y="106"/>
                  </a:cxn>
                  <a:cxn ang="0">
                    <a:pos x="207" y="83"/>
                  </a:cxn>
                  <a:cxn ang="0">
                    <a:pos x="200" y="66"/>
                  </a:cxn>
                  <a:cxn ang="0">
                    <a:pos x="190" y="47"/>
                  </a:cxn>
                  <a:cxn ang="0">
                    <a:pos x="177" y="30"/>
                  </a:cxn>
                  <a:cxn ang="0">
                    <a:pos x="161" y="20"/>
                  </a:cxn>
                  <a:cxn ang="0">
                    <a:pos x="144" y="10"/>
                  </a:cxn>
                  <a:cxn ang="0">
                    <a:pos x="125" y="4"/>
                  </a:cxn>
                  <a:cxn ang="0">
                    <a:pos x="102" y="0"/>
                  </a:cxn>
                  <a:cxn ang="0">
                    <a:pos x="82" y="4"/>
                  </a:cxn>
                  <a:cxn ang="0">
                    <a:pos x="62" y="10"/>
                  </a:cxn>
                  <a:cxn ang="0">
                    <a:pos x="46" y="20"/>
                  </a:cxn>
                  <a:cxn ang="0">
                    <a:pos x="29" y="30"/>
                  </a:cxn>
                  <a:cxn ang="0">
                    <a:pos x="16" y="47"/>
                  </a:cxn>
                  <a:cxn ang="0">
                    <a:pos x="6" y="66"/>
                  </a:cxn>
                  <a:cxn ang="0">
                    <a:pos x="0" y="83"/>
                  </a:cxn>
                  <a:cxn ang="0">
                    <a:pos x="0" y="106"/>
                  </a:cxn>
                  <a:cxn ang="0">
                    <a:pos x="0" y="126"/>
                  </a:cxn>
                  <a:cxn ang="0">
                    <a:pos x="6" y="145"/>
                  </a:cxn>
                  <a:cxn ang="0">
                    <a:pos x="16" y="165"/>
                  </a:cxn>
                  <a:cxn ang="0">
                    <a:pos x="29" y="178"/>
                  </a:cxn>
                  <a:cxn ang="0">
                    <a:pos x="46" y="191"/>
                  </a:cxn>
                  <a:cxn ang="0">
                    <a:pos x="62" y="201"/>
                  </a:cxn>
                  <a:cxn ang="0">
                    <a:pos x="82" y="208"/>
                  </a:cxn>
                  <a:cxn ang="0">
                    <a:pos x="102" y="211"/>
                  </a:cxn>
                </a:cxnLst>
                <a:rect l="0" t="0" r="r" b="b"/>
                <a:pathLst>
                  <a:path w="207" h="211">
                    <a:moveTo>
                      <a:pt x="102" y="211"/>
                    </a:moveTo>
                    <a:lnTo>
                      <a:pt x="125" y="208"/>
                    </a:lnTo>
                    <a:lnTo>
                      <a:pt x="144" y="201"/>
                    </a:lnTo>
                    <a:lnTo>
                      <a:pt x="161" y="191"/>
                    </a:lnTo>
                    <a:lnTo>
                      <a:pt x="177" y="178"/>
                    </a:lnTo>
                    <a:lnTo>
                      <a:pt x="190" y="165"/>
                    </a:lnTo>
                    <a:lnTo>
                      <a:pt x="200" y="145"/>
                    </a:lnTo>
                    <a:lnTo>
                      <a:pt x="207" y="126"/>
                    </a:lnTo>
                    <a:lnTo>
                      <a:pt x="207" y="106"/>
                    </a:lnTo>
                    <a:lnTo>
                      <a:pt x="207" y="83"/>
                    </a:lnTo>
                    <a:lnTo>
                      <a:pt x="200" y="66"/>
                    </a:lnTo>
                    <a:lnTo>
                      <a:pt x="190" y="47"/>
                    </a:lnTo>
                    <a:lnTo>
                      <a:pt x="177" y="30"/>
                    </a:lnTo>
                    <a:lnTo>
                      <a:pt x="161" y="20"/>
                    </a:lnTo>
                    <a:lnTo>
                      <a:pt x="144" y="10"/>
                    </a:lnTo>
                    <a:lnTo>
                      <a:pt x="125" y="4"/>
                    </a:lnTo>
                    <a:lnTo>
                      <a:pt x="102" y="0"/>
                    </a:lnTo>
                    <a:lnTo>
                      <a:pt x="82" y="4"/>
                    </a:lnTo>
                    <a:lnTo>
                      <a:pt x="62" y="10"/>
                    </a:lnTo>
                    <a:lnTo>
                      <a:pt x="46" y="20"/>
                    </a:lnTo>
                    <a:lnTo>
                      <a:pt x="29" y="30"/>
                    </a:lnTo>
                    <a:lnTo>
                      <a:pt x="16" y="47"/>
                    </a:lnTo>
                    <a:lnTo>
                      <a:pt x="6" y="66"/>
                    </a:lnTo>
                    <a:lnTo>
                      <a:pt x="0" y="83"/>
                    </a:lnTo>
                    <a:lnTo>
                      <a:pt x="0" y="106"/>
                    </a:lnTo>
                    <a:lnTo>
                      <a:pt x="0" y="126"/>
                    </a:lnTo>
                    <a:lnTo>
                      <a:pt x="6" y="145"/>
                    </a:lnTo>
                    <a:lnTo>
                      <a:pt x="16" y="165"/>
                    </a:lnTo>
                    <a:lnTo>
                      <a:pt x="29" y="178"/>
                    </a:lnTo>
                    <a:lnTo>
                      <a:pt x="46" y="191"/>
                    </a:lnTo>
                    <a:lnTo>
                      <a:pt x="62" y="201"/>
                    </a:lnTo>
                    <a:lnTo>
                      <a:pt x="82" y="208"/>
                    </a:lnTo>
                    <a:lnTo>
                      <a:pt x="102" y="211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6" name="Freeform 10"/>
              <p:cNvSpPr>
                <a:spLocks/>
              </p:cNvSpPr>
              <p:nvPr/>
            </p:nvSpPr>
            <p:spPr bwMode="auto">
              <a:xfrm>
                <a:off x="3380" y="2503"/>
                <a:ext cx="66" cy="92"/>
              </a:xfrm>
              <a:custGeom>
                <a:avLst/>
                <a:gdLst/>
                <a:ahLst/>
                <a:cxnLst>
                  <a:cxn ang="0">
                    <a:pos x="30" y="29"/>
                  </a:cxn>
                  <a:cxn ang="0">
                    <a:pos x="46" y="0"/>
                  </a:cxn>
                  <a:cxn ang="0">
                    <a:pos x="46" y="3"/>
                  </a:cxn>
                  <a:cxn ang="0">
                    <a:pos x="53" y="46"/>
                  </a:cxn>
                  <a:cxn ang="0">
                    <a:pos x="66" y="92"/>
                  </a:cxn>
                  <a:cxn ang="0">
                    <a:pos x="37" y="55"/>
                  </a:cxn>
                  <a:cxn ang="0">
                    <a:pos x="0" y="29"/>
                  </a:cxn>
                  <a:cxn ang="0">
                    <a:pos x="0" y="26"/>
                  </a:cxn>
                  <a:cxn ang="0">
                    <a:pos x="30" y="29"/>
                  </a:cxn>
                </a:cxnLst>
                <a:rect l="0" t="0" r="r" b="b"/>
                <a:pathLst>
                  <a:path w="66" h="92">
                    <a:moveTo>
                      <a:pt x="30" y="29"/>
                    </a:moveTo>
                    <a:lnTo>
                      <a:pt x="46" y="0"/>
                    </a:lnTo>
                    <a:lnTo>
                      <a:pt x="46" y="3"/>
                    </a:lnTo>
                    <a:lnTo>
                      <a:pt x="53" y="46"/>
                    </a:lnTo>
                    <a:lnTo>
                      <a:pt x="66" y="92"/>
                    </a:lnTo>
                    <a:lnTo>
                      <a:pt x="37" y="55"/>
                    </a:lnTo>
                    <a:lnTo>
                      <a:pt x="0" y="29"/>
                    </a:lnTo>
                    <a:lnTo>
                      <a:pt x="0" y="26"/>
                    </a:lnTo>
                    <a:lnTo>
                      <a:pt x="30" y="29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7" name="Line 11"/>
              <p:cNvSpPr>
                <a:spLocks noChangeShapeType="1"/>
              </p:cNvSpPr>
              <p:nvPr/>
            </p:nvSpPr>
            <p:spPr bwMode="auto">
              <a:xfrm>
                <a:off x="3308" y="2351"/>
                <a:ext cx="109" cy="184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8" name="Rectangle 12"/>
              <p:cNvSpPr>
                <a:spLocks noChangeArrowheads="1"/>
              </p:cNvSpPr>
              <p:nvPr/>
            </p:nvSpPr>
            <p:spPr bwMode="auto">
              <a:xfrm>
                <a:off x="1967" y="2616"/>
                <a:ext cx="8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D</a:t>
                </a:r>
                <a:endParaRPr lang="en-US" sz="2000"/>
              </a:p>
            </p:txBody>
          </p:sp>
          <p:sp>
            <p:nvSpPr>
              <p:cNvPr id="19469" name="Rectangle 13"/>
              <p:cNvSpPr>
                <a:spLocks noChangeArrowheads="1"/>
              </p:cNvSpPr>
              <p:nvPr/>
            </p:nvSpPr>
            <p:spPr bwMode="auto">
              <a:xfrm>
                <a:off x="2470" y="2616"/>
                <a:ext cx="73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E</a:t>
                </a:r>
                <a:endParaRPr lang="en-US" sz="2000"/>
              </a:p>
            </p:txBody>
          </p:sp>
          <p:sp>
            <p:nvSpPr>
              <p:cNvPr id="19470" name="Freeform 14"/>
              <p:cNvSpPr>
                <a:spLocks/>
              </p:cNvSpPr>
              <p:nvPr/>
            </p:nvSpPr>
            <p:spPr bwMode="auto">
              <a:xfrm>
                <a:off x="2653" y="1733"/>
                <a:ext cx="208" cy="207"/>
              </a:xfrm>
              <a:custGeom>
                <a:avLst/>
                <a:gdLst/>
                <a:ahLst/>
                <a:cxnLst>
                  <a:cxn ang="0">
                    <a:pos x="102" y="207"/>
                  </a:cxn>
                  <a:cxn ang="0">
                    <a:pos x="125" y="207"/>
                  </a:cxn>
                  <a:cxn ang="0">
                    <a:pos x="145" y="200"/>
                  </a:cxn>
                  <a:cxn ang="0">
                    <a:pos x="162" y="190"/>
                  </a:cxn>
                  <a:cxn ang="0">
                    <a:pos x="178" y="177"/>
                  </a:cxn>
                  <a:cxn ang="0">
                    <a:pos x="191" y="161"/>
                  </a:cxn>
                  <a:cxn ang="0">
                    <a:pos x="201" y="144"/>
                  </a:cxn>
                  <a:cxn ang="0">
                    <a:pos x="208" y="125"/>
                  </a:cxn>
                  <a:cxn ang="0">
                    <a:pos x="208" y="102"/>
                  </a:cxn>
                  <a:cxn ang="0">
                    <a:pos x="208" y="82"/>
                  </a:cxn>
                  <a:cxn ang="0">
                    <a:pos x="201" y="62"/>
                  </a:cxn>
                  <a:cxn ang="0">
                    <a:pos x="191" y="46"/>
                  </a:cxn>
                  <a:cxn ang="0">
                    <a:pos x="178" y="29"/>
                  </a:cxn>
                  <a:cxn ang="0">
                    <a:pos x="162" y="16"/>
                  </a:cxn>
                  <a:cxn ang="0">
                    <a:pos x="145" y="6"/>
                  </a:cxn>
                  <a:cxn ang="0">
                    <a:pos x="125" y="0"/>
                  </a:cxn>
                  <a:cxn ang="0">
                    <a:pos x="102" y="0"/>
                  </a:cxn>
                  <a:cxn ang="0">
                    <a:pos x="83" y="0"/>
                  </a:cxn>
                  <a:cxn ang="0">
                    <a:pos x="63" y="6"/>
                  </a:cxn>
                  <a:cxn ang="0">
                    <a:pos x="46" y="16"/>
                  </a:cxn>
                  <a:cxn ang="0">
                    <a:pos x="30" y="29"/>
                  </a:cxn>
                  <a:cxn ang="0">
                    <a:pos x="17" y="46"/>
                  </a:cxn>
                  <a:cxn ang="0">
                    <a:pos x="7" y="62"/>
                  </a:cxn>
                  <a:cxn ang="0">
                    <a:pos x="0" y="82"/>
                  </a:cxn>
                  <a:cxn ang="0">
                    <a:pos x="0" y="102"/>
                  </a:cxn>
                  <a:cxn ang="0">
                    <a:pos x="0" y="125"/>
                  </a:cxn>
                  <a:cxn ang="0">
                    <a:pos x="7" y="144"/>
                  </a:cxn>
                  <a:cxn ang="0">
                    <a:pos x="17" y="161"/>
                  </a:cxn>
                  <a:cxn ang="0">
                    <a:pos x="30" y="177"/>
                  </a:cxn>
                  <a:cxn ang="0">
                    <a:pos x="46" y="190"/>
                  </a:cxn>
                  <a:cxn ang="0">
                    <a:pos x="63" y="200"/>
                  </a:cxn>
                  <a:cxn ang="0">
                    <a:pos x="83" y="207"/>
                  </a:cxn>
                  <a:cxn ang="0">
                    <a:pos x="102" y="207"/>
                  </a:cxn>
                </a:cxnLst>
                <a:rect l="0" t="0" r="r" b="b"/>
                <a:pathLst>
                  <a:path w="208" h="207">
                    <a:moveTo>
                      <a:pt x="102" y="207"/>
                    </a:moveTo>
                    <a:lnTo>
                      <a:pt x="125" y="207"/>
                    </a:lnTo>
                    <a:lnTo>
                      <a:pt x="145" y="200"/>
                    </a:lnTo>
                    <a:lnTo>
                      <a:pt x="162" y="190"/>
                    </a:lnTo>
                    <a:lnTo>
                      <a:pt x="178" y="177"/>
                    </a:lnTo>
                    <a:lnTo>
                      <a:pt x="191" y="161"/>
                    </a:lnTo>
                    <a:lnTo>
                      <a:pt x="201" y="144"/>
                    </a:lnTo>
                    <a:lnTo>
                      <a:pt x="208" y="125"/>
                    </a:lnTo>
                    <a:lnTo>
                      <a:pt x="208" y="102"/>
                    </a:lnTo>
                    <a:lnTo>
                      <a:pt x="208" y="82"/>
                    </a:lnTo>
                    <a:lnTo>
                      <a:pt x="201" y="62"/>
                    </a:lnTo>
                    <a:lnTo>
                      <a:pt x="191" y="46"/>
                    </a:lnTo>
                    <a:lnTo>
                      <a:pt x="178" y="29"/>
                    </a:lnTo>
                    <a:lnTo>
                      <a:pt x="162" y="16"/>
                    </a:lnTo>
                    <a:lnTo>
                      <a:pt x="145" y="6"/>
                    </a:lnTo>
                    <a:lnTo>
                      <a:pt x="125" y="0"/>
                    </a:lnTo>
                    <a:lnTo>
                      <a:pt x="102" y="0"/>
                    </a:lnTo>
                    <a:lnTo>
                      <a:pt x="83" y="0"/>
                    </a:lnTo>
                    <a:lnTo>
                      <a:pt x="63" y="6"/>
                    </a:lnTo>
                    <a:lnTo>
                      <a:pt x="46" y="16"/>
                    </a:lnTo>
                    <a:lnTo>
                      <a:pt x="30" y="29"/>
                    </a:lnTo>
                    <a:lnTo>
                      <a:pt x="17" y="46"/>
                    </a:lnTo>
                    <a:lnTo>
                      <a:pt x="7" y="62"/>
                    </a:lnTo>
                    <a:lnTo>
                      <a:pt x="0" y="82"/>
                    </a:lnTo>
                    <a:lnTo>
                      <a:pt x="0" y="102"/>
                    </a:lnTo>
                    <a:lnTo>
                      <a:pt x="0" y="125"/>
                    </a:lnTo>
                    <a:lnTo>
                      <a:pt x="7" y="144"/>
                    </a:lnTo>
                    <a:lnTo>
                      <a:pt x="17" y="161"/>
                    </a:lnTo>
                    <a:lnTo>
                      <a:pt x="30" y="177"/>
                    </a:lnTo>
                    <a:lnTo>
                      <a:pt x="46" y="190"/>
                    </a:lnTo>
                    <a:lnTo>
                      <a:pt x="63" y="200"/>
                    </a:lnTo>
                    <a:lnTo>
                      <a:pt x="83" y="207"/>
                    </a:lnTo>
                    <a:lnTo>
                      <a:pt x="102" y="207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1" name="Rectangle 15"/>
              <p:cNvSpPr>
                <a:spLocks noChangeArrowheads="1"/>
              </p:cNvSpPr>
              <p:nvPr/>
            </p:nvSpPr>
            <p:spPr bwMode="auto">
              <a:xfrm>
                <a:off x="2970" y="2616"/>
                <a:ext cx="6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F</a:t>
                </a:r>
                <a:endParaRPr lang="en-US" sz="2000"/>
              </a:p>
            </p:txBody>
          </p:sp>
          <p:sp>
            <p:nvSpPr>
              <p:cNvPr id="19472" name="Rectangle 16"/>
              <p:cNvSpPr>
                <a:spLocks noChangeArrowheads="1"/>
              </p:cNvSpPr>
              <p:nvPr/>
            </p:nvSpPr>
            <p:spPr bwMode="auto">
              <a:xfrm>
                <a:off x="3457" y="2616"/>
                <a:ext cx="8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G</a:t>
                </a:r>
                <a:endParaRPr lang="en-US" sz="2000"/>
              </a:p>
            </p:txBody>
          </p:sp>
          <p:sp>
            <p:nvSpPr>
              <p:cNvPr id="19473" name="Freeform 17"/>
              <p:cNvSpPr>
                <a:spLocks/>
              </p:cNvSpPr>
              <p:nvPr/>
            </p:nvSpPr>
            <p:spPr bwMode="auto">
              <a:xfrm>
                <a:off x="3150" y="2157"/>
                <a:ext cx="207" cy="207"/>
              </a:xfrm>
              <a:custGeom>
                <a:avLst/>
                <a:gdLst/>
                <a:ahLst/>
                <a:cxnLst>
                  <a:cxn ang="0">
                    <a:pos x="105" y="207"/>
                  </a:cxn>
                  <a:cxn ang="0">
                    <a:pos x="125" y="207"/>
                  </a:cxn>
                  <a:cxn ang="0">
                    <a:pos x="145" y="201"/>
                  </a:cxn>
                  <a:cxn ang="0">
                    <a:pos x="161" y="191"/>
                  </a:cxn>
                  <a:cxn ang="0">
                    <a:pos x="178" y="178"/>
                  </a:cxn>
                  <a:cxn ang="0">
                    <a:pos x="191" y="161"/>
                  </a:cxn>
                  <a:cxn ang="0">
                    <a:pos x="201" y="145"/>
                  </a:cxn>
                  <a:cxn ang="0">
                    <a:pos x="207" y="125"/>
                  </a:cxn>
                  <a:cxn ang="0">
                    <a:pos x="207" y="102"/>
                  </a:cxn>
                  <a:cxn ang="0">
                    <a:pos x="207" y="82"/>
                  </a:cxn>
                  <a:cxn ang="0">
                    <a:pos x="201" y="63"/>
                  </a:cxn>
                  <a:cxn ang="0">
                    <a:pos x="191" y="46"/>
                  </a:cxn>
                  <a:cxn ang="0">
                    <a:pos x="178" y="30"/>
                  </a:cxn>
                  <a:cxn ang="0">
                    <a:pos x="161" y="17"/>
                  </a:cxn>
                  <a:cxn ang="0">
                    <a:pos x="145" y="7"/>
                  </a:cxn>
                  <a:cxn ang="0">
                    <a:pos x="125" y="0"/>
                  </a:cxn>
                  <a:cxn ang="0">
                    <a:pos x="105" y="0"/>
                  </a:cxn>
                  <a:cxn ang="0">
                    <a:pos x="82" y="0"/>
                  </a:cxn>
                  <a:cxn ang="0">
                    <a:pos x="63" y="7"/>
                  </a:cxn>
                  <a:cxn ang="0">
                    <a:pos x="46" y="17"/>
                  </a:cxn>
                  <a:cxn ang="0">
                    <a:pos x="30" y="30"/>
                  </a:cxn>
                  <a:cxn ang="0">
                    <a:pos x="17" y="46"/>
                  </a:cxn>
                  <a:cxn ang="0">
                    <a:pos x="7" y="63"/>
                  </a:cxn>
                  <a:cxn ang="0">
                    <a:pos x="0" y="82"/>
                  </a:cxn>
                  <a:cxn ang="0">
                    <a:pos x="0" y="102"/>
                  </a:cxn>
                  <a:cxn ang="0">
                    <a:pos x="0" y="125"/>
                  </a:cxn>
                  <a:cxn ang="0">
                    <a:pos x="7" y="145"/>
                  </a:cxn>
                  <a:cxn ang="0">
                    <a:pos x="17" y="161"/>
                  </a:cxn>
                  <a:cxn ang="0">
                    <a:pos x="30" y="178"/>
                  </a:cxn>
                  <a:cxn ang="0">
                    <a:pos x="46" y="191"/>
                  </a:cxn>
                  <a:cxn ang="0">
                    <a:pos x="63" y="201"/>
                  </a:cxn>
                  <a:cxn ang="0">
                    <a:pos x="82" y="207"/>
                  </a:cxn>
                  <a:cxn ang="0">
                    <a:pos x="105" y="207"/>
                  </a:cxn>
                </a:cxnLst>
                <a:rect l="0" t="0" r="r" b="b"/>
                <a:pathLst>
                  <a:path w="207" h="207">
                    <a:moveTo>
                      <a:pt x="105" y="207"/>
                    </a:moveTo>
                    <a:lnTo>
                      <a:pt x="125" y="207"/>
                    </a:lnTo>
                    <a:lnTo>
                      <a:pt x="145" y="201"/>
                    </a:lnTo>
                    <a:lnTo>
                      <a:pt x="161" y="191"/>
                    </a:lnTo>
                    <a:lnTo>
                      <a:pt x="178" y="178"/>
                    </a:lnTo>
                    <a:lnTo>
                      <a:pt x="191" y="161"/>
                    </a:lnTo>
                    <a:lnTo>
                      <a:pt x="201" y="145"/>
                    </a:lnTo>
                    <a:lnTo>
                      <a:pt x="207" y="125"/>
                    </a:lnTo>
                    <a:lnTo>
                      <a:pt x="207" y="102"/>
                    </a:lnTo>
                    <a:lnTo>
                      <a:pt x="207" y="82"/>
                    </a:lnTo>
                    <a:lnTo>
                      <a:pt x="201" y="63"/>
                    </a:lnTo>
                    <a:lnTo>
                      <a:pt x="191" y="46"/>
                    </a:lnTo>
                    <a:lnTo>
                      <a:pt x="178" y="30"/>
                    </a:lnTo>
                    <a:lnTo>
                      <a:pt x="161" y="17"/>
                    </a:lnTo>
                    <a:lnTo>
                      <a:pt x="145" y="7"/>
                    </a:lnTo>
                    <a:lnTo>
                      <a:pt x="125" y="0"/>
                    </a:lnTo>
                    <a:lnTo>
                      <a:pt x="105" y="0"/>
                    </a:lnTo>
                    <a:lnTo>
                      <a:pt x="82" y="0"/>
                    </a:lnTo>
                    <a:lnTo>
                      <a:pt x="63" y="7"/>
                    </a:lnTo>
                    <a:lnTo>
                      <a:pt x="46" y="17"/>
                    </a:lnTo>
                    <a:lnTo>
                      <a:pt x="30" y="30"/>
                    </a:lnTo>
                    <a:lnTo>
                      <a:pt x="17" y="46"/>
                    </a:lnTo>
                    <a:lnTo>
                      <a:pt x="7" y="63"/>
                    </a:lnTo>
                    <a:lnTo>
                      <a:pt x="0" y="82"/>
                    </a:lnTo>
                    <a:lnTo>
                      <a:pt x="0" y="102"/>
                    </a:lnTo>
                    <a:lnTo>
                      <a:pt x="0" y="125"/>
                    </a:lnTo>
                    <a:lnTo>
                      <a:pt x="7" y="145"/>
                    </a:lnTo>
                    <a:lnTo>
                      <a:pt x="17" y="161"/>
                    </a:lnTo>
                    <a:lnTo>
                      <a:pt x="30" y="178"/>
                    </a:lnTo>
                    <a:lnTo>
                      <a:pt x="46" y="191"/>
                    </a:lnTo>
                    <a:lnTo>
                      <a:pt x="63" y="201"/>
                    </a:lnTo>
                    <a:lnTo>
                      <a:pt x="82" y="207"/>
                    </a:lnTo>
                    <a:lnTo>
                      <a:pt x="105" y="207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4" name="Rectangle 18"/>
              <p:cNvSpPr>
                <a:spLocks noChangeArrowheads="1"/>
              </p:cNvSpPr>
              <p:nvPr/>
            </p:nvSpPr>
            <p:spPr bwMode="auto">
              <a:xfrm>
                <a:off x="3217" y="2188"/>
                <a:ext cx="8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C</a:t>
                </a:r>
                <a:endParaRPr lang="en-US" sz="2000"/>
              </a:p>
            </p:txBody>
          </p:sp>
          <p:sp>
            <p:nvSpPr>
              <p:cNvPr id="19475" name="Line 19"/>
              <p:cNvSpPr>
                <a:spLocks noChangeShapeType="1"/>
              </p:cNvSpPr>
              <p:nvPr/>
            </p:nvSpPr>
            <p:spPr bwMode="auto">
              <a:xfrm flipH="1">
                <a:off x="3091" y="2351"/>
                <a:ext cx="108" cy="188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6" name="Freeform 20"/>
              <p:cNvSpPr>
                <a:spLocks/>
              </p:cNvSpPr>
              <p:nvPr/>
            </p:nvSpPr>
            <p:spPr bwMode="auto">
              <a:xfrm>
                <a:off x="3058" y="2506"/>
                <a:ext cx="66" cy="92"/>
              </a:xfrm>
              <a:custGeom>
                <a:avLst/>
                <a:gdLst/>
                <a:ahLst/>
                <a:cxnLst>
                  <a:cxn ang="0">
                    <a:pos x="36" y="29"/>
                  </a:cxn>
                  <a:cxn ang="0">
                    <a:pos x="66" y="26"/>
                  </a:cxn>
                  <a:cxn ang="0">
                    <a:pos x="66" y="29"/>
                  </a:cxn>
                  <a:cxn ang="0">
                    <a:pos x="33" y="56"/>
                  </a:cxn>
                  <a:cxn ang="0">
                    <a:pos x="0" y="92"/>
                  </a:cxn>
                  <a:cxn ang="0">
                    <a:pos x="13" y="46"/>
                  </a:cxn>
                  <a:cxn ang="0">
                    <a:pos x="20" y="3"/>
                  </a:cxn>
                  <a:cxn ang="0">
                    <a:pos x="23" y="0"/>
                  </a:cxn>
                  <a:cxn ang="0">
                    <a:pos x="36" y="29"/>
                  </a:cxn>
                </a:cxnLst>
                <a:rect l="0" t="0" r="r" b="b"/>
                <a:pathLst>
                  <a:path w="66" h="92">
                    <a:moveTo>
                      <a:pt x="36" y="29"/>
                    </a:moveTo>
                    <a:lnTo>
                      <a:pt x="66" y="26"/>
                    </a:lnTo>
                    <a:lnTo>
                      <a:pt x="66" y="29"/>
                    </a:lnTo>
                    <a:lnTo>
                      <a:pt x="33" y="56"/>
                    </a:lnTo>
                    <a:lnTo>
                      <a:pt x="0" y="92"/>
                    </a:lnTo>
                    <a:lnTo>
                      <a:pt x="13" y="46"/>
                    </a:lnTo>
                    <a:lnTo>
                      <a:pt x="20" y="3"/>
                    </a:lnTo>
                    <a:lnTo>
                      <a:pt x="23" y="0"/>
                    </a:lnTo>
                    <a:lnTo>
                      <a:pt x="36" y="29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7" name="Freeform 21"/>
              <p:cNvSpPr>
                <a:spLocks/>
              </p:cNvSpPr>
              <p:nvPr/>
            </p:nvSpPr>
            <p:spPr bwMode="auto">
              <a:xfrm>
                <a:off x="2387" y="2506"/>
                <a:ext cx="66" cy="89"/>
              </a:xfrm>
              <a:custGeom>
                <a:avLst/>
                <a:gdLst/>
                <a:ahLst/>
                <a:cxnLst>
                  <a:cxn ang="0">
                    <a:pos x="30" y="26"/>
                  </a:cxn>
                  <a:cxn ang="0">
                    <a:pos x="46" y="0"/>
                  </a:cxn>
                  <a:cxn ang="0">
                    <a:pos x="53" y="46"/>
                  </a:cxn>
                  <a:cxn ang="0">
                    <a:pos x="66" y="89"/>
                  </a:cxn>
                  <a:cxn ang="0">
                    <a:pos x="36" y="56"/>
                  </a:cxn>
                  <a:cxn ang="0">
                    <a:pos x="0" y="26"/>
                  </a:cxn>
                  <a:cxn ang="0">
                    <a:pos x="30" y="26"/>
                  </a:cxn>
                </a:cxnLst>
                <a:rect l="0" t="0" r="r" b="b"/>
                <a:pathLst>
                  <a:path w="66" h="89">
                    <a:moveTo>
                      <a:pt x="30" y="26"/>
                    </a:moveTo>
                    <a:lnTo>
                      <a:pt x="46" y="0"/>
                    </a:lnTo>
                    <a:lnTo>
                      <a:pt x="53" y="46"/>
                    </a:lnTo>
                    <a:lnTo>
                      <a:pt x="66" y="89"/>
                    </a:lnTo>
                    <a:lnTo>
                      <a:pt x="36" y="56"/>
                    </a:lnTo>
                    <a:lnTo>
                      <a:pt x="0" y="26"/>
                    </a:lnTo>
                    <a:lnTo>
                      <a:pt x="30" y="26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8" name="Line 22"/>
              <p:cNvSpPr>
                <a:spLocks noChangeShapeType="1"/>
              </p:cNvSpPr>
              <p:nvPr/>
            </p:nvSpPr>
            <p:spPr bwMode="auto">
              <a:xfrm>
                <a:off x="2315" y="2351"/>
                <a:ext cx="108" cy="188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9" name="Line 23"/>
              <p:cNvSpPr>
                <a:spLocks noChangeShapeType="1"/>
              </p:cNvSpPr>
              <p:nvPr/>
            </p:nvSpPr>
            <p:spPr bwMode="auto">
              <a:xfrm flipH="1">
                <a:off x="2097" y="2351"/>
                <a:ext cx="106" cy="188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0" name="Freeform 24"/>
              <p:cNvSpPr>
                <a:spLocks/>
              </p:cNvSpPr>
              <p:nvPr/>
            </p:nvSpPr>
            <p:spPr bwMode="auto">
              <a:xfrm>
                <a:off x="2064" y="2506"/>
                <a:ext cx="66" cy="92"/>
              </a:xfrm>
              <a:custGeom>
                <a:avLst/>
                <a:gdLst/>
                <a:ahLst/>
                <a:cxnLst>
                  <a:cxn ang="0">
                    <a:pos x="37" y="29"/>
                  </a:cxn>
                  <a:cxn ang="0">
                    <a:pos x="66" y="26"/>
                  </a:cxn>
                  <a:cxn ang="0">
                    <a:pos x="66" y="29"/>
                  </a:cxn>
                  <a:cxn ang="0">
                    <a:pos x="33" y="56"/>
                  </a:cxn>
                  <a:cxn ang="0">
                    <a:pos x="0" y="92"/>
                  </a:cxn>
                  <a:cxn ang="0">
                    <a:pos x="14" y="46"/>
                  </a:cxn>
                  <a:cxn ang="0">
                    <a:pos x="20" y="3"/>
                  </a:cxn>
                  <a:cxn ang="0">
                    <a:pos x="24" y="0"/>
                  </a:cxn>
                  <a:cxn ang="0">
                    <a:pos x="37" y="29"/>
                  </a:cxn>
                </a:cxnLst>
                <a:rect l="0" t="0" r="r" b="b"/>
                <a:pathLst>
                  <a:path w="66" h="92">
                    <a:moveTo>
                      <a:pt x="37" y="29"/>
                    </a:moveTo>
                    <a:lnTo>
                      <a:pt x="66" y="26"/>
                    </a:lnTo>
                    <a:lnTo>
                      <a:pt x="66" y="29"/>
                    </a:lnTo>
                    <a:lnTo>
                      <a:pt x="33" y="56"/>
                    </a:lnTo>
                    <a:lnTo>
                      <a:pt x="0" y="92"/>
                    </a:lnTo>
                    <a:lnTo>
                      <a:pt x="14" y="46"/>
                    </a:lnTo>
                    <a:lnTo>
                      <a:pt x="20" y="3"/>
                    </a:lnTo>
                    <a:lnTo>
                      <a:pt x="24" y="0"/>
                    </a:lnTo>
                    <a:lnTo>
                      <a:pt x="37" y="29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1" name="Freeform 25"/>
              <p:cNvSpPr>
                <a:spLocks/>
              </p:cNvSpPr>
              <p:nvPr/>
            </p:nvSpPr>
            <p:spPr bwMode="auto">
              <a:xfrm>
                <a:off x="2153" y="2157"/>
                <a:ext cx="211" cy="207"/>
              </a:xfrm>
              <a:custGeom>
                <a:avLst/>
                <a:gdLst/>
                <a:ahLst/>
                <a:cxnLst>
                  <a:cxn ang="0">
                    <a:pos x="106" y="207"/>
                  </a:cxn>
                  <a:cxn ang="0">
                    <a:pos x="125" y="207"/>
                  </a:cxn>
                  <a:cxn ang="0">
                    <a:pos x="145" y="201"/>
                  </a:cxn>
                  <a:cxn ang="0">
                    <a:pos x="165" y="191"/>
                  </a:cxn>
                  <a:cxn ang="0">
                    <a:pos x="181" y="178"/>
                  </a:cxn>
                  <a:cxn ang="0">
                    <a:pos x="191" y="161"/>
                  </a:cxn>
                  <a:cxn ang="0">
                    <a:pos x="201" y="145"/>
                  </a:cxn>
                  <a:cxn ang="0">
                    <a:pos x="208" y="125"/>
                  </a:cxn>
                  <a:cxn ang="0">
                    <a:pos x="211" y="102"/>
                  </a:cxn>
                  <a:cxn ang="0">
                    <a:pos x="208" y="82"/>
                  </a:cxn>
                  <a:cxn ang="0">
                    <a:pos x="201" y="63"/>
                  </a:cxn>
                  <a:cxn ang="0">
                    <a:pos x="191" y="46"/>
                  </a:cxn>
                  <a:cxn ang="0">
                    <a:pos x="181" y="30"/>
                  </a:cxn>
                  <a:cxn ang="0">
                    <a:pos x="165" y="17"/>
                  </a:cxn>
                  <a:cxn ang="0">
                    <a:pos x="145" y="7"/>
                  </a:cxn>
                  <a:cxn ang="0">
                    <a:pos x="125" y="0"/>
                  </a:cxn>
                  <a:cxn ang="0">
                    <a:pos x="106" y="0"/>
                  </a:cxn>
                  <a:cxn ang="0">
                    <a:pos x="86" y="0"/>
                  </a:cxn>
                  <a:cxn ang="0">
                    <a:pos x="66" y="7"/>
                  </a:cxn>
                  <a:cxn ang="0">
                    <a:pos x="46" y="17"/>
                  </a:cxn>
                  <a:cxn ang="0">
                    <a:pos x="33" y="30"/>
                  </a:cxn>
                  <a:cxn ang="0">
                    <a:pos x="20" y="46"/>
                  </a:cxn>
                  <a:cxn ang="0">
                    <a:pos x="10" y="63"/>
                  </a:cxn>
                  <a:cxn ang="0">
                    <a:pos x="4" y="82"/>
                  </a:cxn>
                  <a:cxn ang="0">
                    <a:pos x="0" y="102"/>
                  </a:cxn>
                  <a:cxn ang="0">
                    <a:pos x="4" y="125"/>
                  </a:cxn>
                  <a:cxn ang="0">
                    <a:pos x="10" y="145"/>
                  </a:cxn>
                  <a:cxn ang="0">
                    <a:pos x="20" y="161"/>
                  </a:cxn>
                  <a:cxn ang="0">
                    <a:pos x="33" y="178"/>
                  </a:cxn>
                  <a:cxn ang="0">
                    <a:pos x="46" y="191"/>
                  </a:cxn>
                  <a:cxn ang="0">
                    <a:pos x="66" y="201"/>
                  </a:cxn>
                  <a:cxn ang="0">
                    <a:pos x="86" y="207"/>
                  </a:cxn>
                  <a:cxn ang="0">
                    <a:pos x="106" y="207"/>
                  </a:cxn>
                </a:cxnLst>
                <a:rect l="0" t="0" r="r" b="b"/>
                <a:pathLst>
                  <a:path w="211" h="207">
                    <a:moveTo>
                      <a:pt x="106" y="207"/>
                    </a:moveTo>
                    <a:lnTo>
                      <a:pt x="125" y="207"/>
                    </a:lnTo>
                    <a:lnTo>
                      <a:pt x="145" y="201"/>
                    </a:lnTo>
                    <a:lnTo>
                      <a:pt x="165" y="191"/>
                    </a:lnTo>
                    <a:lnTo>
                      <a:pt x="181" y="178"/>
                    </a:lnTo>
                    <a:lnTo>
                      <a:pt x="191" y="161"/>
                    </a:lnTo>
                    <a:lnTo>
                      <a:pt x="201" y="145"/>
                    </a:lnTo>
                    <a:lnTo>
                      <a:pt x="208" y="125"/>
                    </a:lnTo>
                    <a:lnTo>
                      <a:pt x="211" y="102"/>
                    </a:lnTo>
                    <a:lnTo>
                      <a:pt x="208" y="82"/>
                    </a:lnTo>
                    <a:lnTo>
                      <a:pt x="201" y="63"/>
                    </a:lnTo>
                    <a:lnTo>
                      <a:pt x="191" y="46"/>
                    </a:lnTo>
                    <a:lnTo>
                      <a:pt x="181" y="30"/>
                    </a:lnTo>
                    <a:lnTo>
                      <a:pt x="165" y="17"/>
                    </a:lnTo>
                    <a:lnTo>
                      <a:pt x="145" y="7"/>
                    </a:lnTo>
                    <a:lnTo>
                      <a:pt x="125" y="0"/>
                    </a:lnTo>
                    <a:lnTo>
                      <a:pt x="106" y="0"/>
                    </a:lnTo>
                    <a:lnTo>
                      <a:pt x="86" y="0"/>
                    </a:lnTo>
                    <a:lnTo>
                      <a:pt x="66" y="7"/>
                    </a:lnTo>
                    <a:lnTo>
                      <a:pt x="46" y="17"/>
                    </a:lnTo>
                    <a:lnTo>
                      <a:pt x="33" y="30"/>
                    </a:lnTo>
                    <a:lnTo>
                      <a:pt x="20" y="46"/>
                    </a:lnTo>
                    <a:lnTo>
                      <a:pt x="10" y="63"/>
                    </a:lnTo>
                    <a:lnTo>
                      <a:pt x="4" y="82"/>
                    </a:lnTo>
                    <a:lnTo>
                      <a:pt x="0" y="102"/>
                    </a:lnTo>
                    <a:lnTo>
                      <a:pt x="4" y="125"/>
                    </a:lnTo>
                    <a:lnTo>
                      <a:pt x="10" y="145"/>
                    </a:lnTo>
                    <a:lnTo>
                      <a:pt x="20" y="161"/>
                    </a:lnTo>
                    <a:lnTo>
                      <a:pt x="33" y="178"/>
                    </a:lnTo>
                    <a:lnTo>
                      <a:pt x="46" y="191"/>
                    </a:lnTo>
                    <a:lnTo>
                      <a:pt x="66" y="201"/>
                    </a:lnTo>
                    <a:lnTo>
                      <a:pt x="86" y="207"/>
                    </a:lnTo>
                    <a:lnTo>
                      <a:pt x="106" y="207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2" name="Rectangle 26"/>
              <p:cNvSpPr>
                <a:spLocks noChangeArrowheads="1"/>
              </p:cNvSpPr>
              <p:nvPr/>
            </p:nvSpPr>
            <p:spPr bwMode="auto">
              <a:xfrm>
                <a:off x="2204" y="2188"/>
                <a:ext cx="8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B</a:t>
                </a:r>
                <a:endParaRPr lang="en-US" sz="2000"/>
              </a:p>
            </p:txBody>
          </p:sp>
          <p:sp>
            <p:nvSpPr>
              <p:cNvPr id="19483" name="Line 27"/>
              <p:cNvSpPr>
                <a:spLocks noChangeShapeType="1"/>
              </p:cNvSpPr>
              <p:nvPr/>
            </p:nvSpPr>
            <p:spPr bwMode="auto">
              <a:xfrm flipH="1">
                <a:off x="2390" y="1907"/>
                <a:ext cx="283" cy="240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4" name="Freeform 28"/>
              <p:cNvSpPr>
                <a:spLocks/>
              </p:cNvSpPr>
              <p:nvPr/>
            </p:nvSpPr>
            <p:spPr bwMode="auto">
              <a:xfrm>
                <a:off x="2341" y="2114"/>
                <a:ext cx="82" cy="76"/>
              </a:xfrm>
              <a:custGeom>
                <a:avLst/>
                <a:gdLst/>
                <a:ahLst/>
                <a:cxnLst>
                  <a:cxn ang="0">
                    <a:pos x="52" y="30"/>
                  </a:cxn>
                  <a:cxn ang="0">
                    <a:pos x="82" y="40"/>
                  </a:cxn>
                  <a:cxn ang="0">
                    <a:pos x="39" y="56"/>
                  </a:cxn>
                  <a:cxn ang="0">
                    <a:pos x="0" y="76"/>
                  </a:cxn>
                  <a:cxn ang="0">
                    <a:pos x="26" y="40"/>
                  </a:cxn>
                  <a:cxn ang="0">
                    <a:pos x="46" y="0"/>
                  </a:cxn>
                  <a:cxn ang="0">
                    <a:pos x="49" y="0"/>
                  </a:cxn>
                  <a:cxn ang="0">
                    <a:pos x="52" y="30"/>
                  </a:cxn>
                </a:cxnLst>
                <a:rect l="0" t="0" r="r" b="b"/>
                <a:pathLst>
                  <a:path w="82" h="76">
                    <a:moveTo>
                      <a:pt x="52" y="30"/>
                    </a:moveTo>
                    <a:lnTo>
                      <a:pt x="82" y="40"/>
                    </a:lnTo>
                    <a:lnTo>
                      <a:pt x="39" y="56"/>
                    </a:lnTo>
                    <a:lnTo>
                      <a:pt x="0" y="76"/>
                    </a:lnTo>
                    <a:lnTo>
                      <a:pt x="26" y="4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2" y="30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5" name="Freeform 29"/>
              <p:cNvSpPr>
                <a:spLocks/>
              </p:cNvSpPr>
              <p:nvPr/>
            </p:nvSpPr>
            <p:spPr bwMode="auto">
              <a:xfrm>
                <a:off x="3088" y="2111"/>
                <a:ext cx="85" cy="79"/>
              </a:xfrm>
              <a:custGeom>
                <a:avLst/>
                <a:gdLst/>
                <a:ahLst/>
                <a:cxnLst>
                  <a:cxn ang="0">
                    <a:pos x="29" y="33"/>
                  </a:cxn>
                  <a:cxn ang="0">
                    <a:pos x="36" y="0"/>
                  </a:cxn>
                  <a:cxn ang="0">
                    <a:pos x="59" y="43"/>
                  </a:cxn>
                  <a:cxn ang="0">
                    <a:pos x="85" y="79"/>
                  </a:cxn>
                  <a:cxn ang="0">
                    <a:pos x="46" y="56"/>
                  </a:cxn>
                  <a:cxn ang="0">
                    <a:pos x="3" y="43"/>
                  </a:cxn>
                  <a:cxn ang="0">
                    <a:pos x="0" y="43"/>
                  </a:cxn>
                  <a:cxn ang="0">
                    <a:pos x="29" y="33"/>
                  </a:cxn>
                </a:cxnLst>
                <a:rect l="0" t="0" r="r" b="b"/>
                <a:pathLst>
                  <a:path w="85" h="79">
                    <a:moveTo>
                      <a:pt x="29" y="33"/>
                    </a:moveTo>
                    <a:lnTo>
                      <a:pt x="36" y="0"/>
                    </a:lnTo>
                    <a:lnTo>
                      <a:pt x="59" y="43"/>
                    </a:lnTo>
                    <a:lnTo>
                      <a:pt x="85" y="79"/>
                    </a:lnTo>
                    <a:lnTo>
                      <a:pt x="46" y="56"/>
                    </a:lnTo>
                    <a:lnTo>
                      <a:pt x="3" y="43"/>
                    </a:lnTo>
                    <a:lnTo>
                      <a:pt x="0" y="43"/>
                    </a:lnTo>
                    <a:lnTo>
                      <a:pt x="29" y="33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6" name="Line 30"/>
              <p:cNvSpPr>
                <a:spLocks noChangeShapeType="1"/>
              </p:cNvSpPr>
              <p:nvPr/>
            </p:nvSpPr>
            <p:spPr bwMode="auto">
              <a:xfrm>
                <a:off x="2838" y="1907"/>
                <a:ext cx="286" cy="240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7" name="Rectangle 31"/>
              <p:cNvSpPr>
                <a:spLocks noChangeArrowheads="1"/>
              </p:cNvSpPr>
              <p:nvPr/>
            </p:nvSpPr>
            <p:spPr bwMode="auto">
              <a:xfrm>
                <a:off x="2733" y="2639"/>
                <a:ext cx="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en-US" sz="2000"/>
              </a:p>
            </p:txBody>
          </p:sp>
          <p:sp>
            <p:nvSpPr>
              <p:cNvPr id="19488" name="Rectangle 32"/>
              <p:cNvSpPr>
                <a:spLocks noChangeArrowheads="1"/>
              </p:cNvSpPr>
              <p:nvPr/>
            </p:nvSpPr>
            <p:spPr bwMode="auto">
              <a:xfrm>
                <a:off x="2733" y="2751"/>
                <a:ext cx="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en-US" sz="2000"/>
              </a:p>
            </p:txBody>
          </p:sp>
          <p:sp>
            <p:nvSpPr>
              <p:cNvPr id="19489" name="Rectangle 33"/>
              <p:cNvSpPr>
                <a:spLocks noChangeArrowheads="1"/>
              </p:cNvSpPr>
              <p:nvPr/>
            </p:nvSpPr>
            <p:spPr bwMode="auto">
              <a:xfrm>
                <a:off x="2710" y="1764"/>
                <a:ext cx="8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A</a:t>
                </a:r>
                <a:endParaRPr lang="en-US" sz="2000"/>
              </a:p>
            </p:txBody>
          </p:sp>
        </p:grpSp>
      </p:grp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3748088" y="3462338"/>
            <a:ext cx="228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</a:rPr>
              <a:t>.</a:t>
            </a:r>
          </a:p>
          <a:p>
            <a:r>
              <a:rPr lang="en-US" sz="1400" b="1">
                <a:solidFill>
                  <a:schemeClr val="accent2"/>
                </a:solidFill>
              </a:rPr>
              <a:t>.</a:t>
            </a:r>
          </a:p>
          <a:p>
            <a:r>
              <a:rPr lang="en-US" sz="1400" b="1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4524375" y="3433763"/>
            <a:ext cx="228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</a:rPr>
              <a:t>.</a:t>
            </a:r>
          </a:p>
          <a:p>
            <a:r>
              <a:rPr lang="en-US" sz="1400" b="1">
                <a:solidFill>
                  <a:schemeClr val="accent2"/>
                </a:solidFill>
              </a:rPr>
              <a:t>.</a:t>
            </a:r>
          </a:p>
          <a:p>
            <a:r>
              <a:rPr lang="en-US" sz="1400" b="1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9492" name="Text Box 36"/>
          <p:cNvSpPr txBox="1">
            <a:spLocks noChangeArrowheads="1"/>
          </p:cNvSpPr>
          <p:nvPr/>
        </p:nvSpPr>
        <p:spPr bwMode="auto">
          <a:xfrm>
            <a:off x="5334000" y="3448050"/>
            <a:ext cx="228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</a:rPr>
              <a:t>.</a:t>
            </a:r>
          </a:p>
          <a:p>
            <a:r>
              <a:rPr lang="en-US" sz="1400" b="1">
                <a:solidFill>
                  <a:schemeClr val="accent2"/>
                </a:solidFill>
              </a:rPr>
              <a:t>.</a:t>
            </a:r>
          </a:p>
          <a:p>
            <a:r>
              <a:rPr lang="en-US" sz="1400" b="1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2971800" y="3424238"/>
            <a:ext cx="228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</a:rPr>
              <a:t>.</a:t>
            </a:r>
          </a:p>
          <a:p>
            <a:r>
              <a:rPr lang="en-US" sz="1400" b="1">
                <a:solidFill>
                  <a:schemeClr val="accent2"/>
                </a:solidFill>
              </a:rPr>
              <a:t>.</a:t>
            </a:r>
          </a:p>
          <a:p>
            <a:r>
              <a:rPr lang="en-US" sz="1400" b="1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304800" y="4114800"/>
            <a:ext cx="68312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latin typeface="Arial" pitchFamily="34" charset="0"/>
                <a:cs typeface="Arial" pitchFamily="34" charset="0"/>
              </a:rPr>
              <a:t>Total Number of nodes in a complete binary tree:</a:t>
            </a:r>
          </a:p>
        </p:txBody>
      </p: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1676400" y="4953000"/>
            <a:ext cx="4411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 = 2</a:t>
            </a:r>
            <a:r>
              <a:rPr lang="en-US" baseline="30000"/>
              <a:t>0</a:t>
            </a:r>
            <a:r>
              <a:rPr lang="en-US"/>
              <a:t>+2</a:t>
            </a:r>
            <a:r>
              <a:rPr lang="en-US" baseline="30000"/>
              <a:t>1</a:t>
            </a:r>
            <a:r>
              <a:rPr lang="en-US"/>
              <a:t>+2</a:t>
            </a:r>
            <a:r>
              <a:rPr lang="en-US" baseline="30000"/>
              <a:t>2</a:t>
            </a:r>
            <a:r>
              <a:rPr lang="en-US"/>
              <a:t>+ ……+2</a:t>
            </a:r>
            <a:r>
              <a:rPr lang="en-US" baseline="30000">
                <a:latin typeface="`"/>
              </a:rPr>
              <a:t>d </a:t>
            </a:r>
            <a:r>
              <a:rPr lang="en-US">
                <a:latin typeface="`"/>
              </a:rPr>
              <a:t>  = </a:t>
            </a:r>
            <a:r>
              <a:rPr lang="en-US" sz="1600" baseline="-25000">
                <a:latin typeface="`"/>
              </a:rPr>
              <a:t>j=0</a:t>
            </a:r>
            <a:r>
              <a:rPr lang="en-US">
                <a:latin typeface="`"/>
              </a:rPr>
              <a:t> </a:t>
            </a:r>
            <a:r>
              <a:rPr lang="en-US" sz="2800">
                <a:latin typeface="`"/>
              </a:rPr>
              <a:t>Σ</a:t>
            </a:r>
            <a:r>
              <a:rPr lang="en-US" sz="1600" baseline="80000">
                <a:latin typeface="`"/>
              </a:rPr>
              <a:t>d</a:t>
            </a:r>
            <a:r>
              <a:rPr lang="en-US" sz="2800">
                <a:latin typeface="`"/>
              </a:rPr>
              <a:t> 2</a:t>
            </a:r>
            <a:r>
              <a:rPr lang="en-US" sz="1600" baseline="80000">
                <a:latin typeface="`"/>
              </a:rPr>
              <a:t>j</a:t>
            </a:r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4800600" y="5715000"/>
            <a:ext cx="1325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  2 </a:t>
            </a:r>
            <a:r>
              <a:rPr lang="en-US" sz="2000" baseline="80000"/>
              <a:t>d+1</a:t>
            </a:r>
            <a:r>
              <a:rPr lang="en-US"/>
              <a:t>- 1</a:t>
            </a:r>
          </a:p>
        </p:txBody>
      </p:sp>
      <p:sp>
        <p:nvSpPr>
          <p:cNvPr id="4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6989"/>
            <a:ext cx="8502316" cy="732770"/>
          </a:xfrm>
        </p:spPr>
        <p:txBody>
          <a:bodyPr>
            <a:normAutofit/>
          </a:bodyPr>
          <a:lstStyle/>
          <a:p>
            <a:r>
              <a:rPr lang="en-US" dirty="0" smtClean="0"/>
              <a:t>2.2 Complete Binary Trees                                (4/5)</a:t>
            </a:r>
            <a:endParaRPr lang="en-US" dirty="0"/>
          </a:p>
        </p:txBody>
      </p:sp>
      <p:sp>
        <p:nvSpPr>
          <p:cNvPr id="42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5629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5" grpId="0" autoUpdateAnimBg="0"/>
      <p:bldP spid="19496" grpId="0" autoUpdateAnimBg="0"/>
      <p:bldP spid="1949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7BB-9D3D-455B-9BF0-C5F986BEB79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873375" y="2514600"/>
            <a:ext cx="17459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N =  2 </a:t>
            </a:r>
            <a:r>
              <a:rPr lang="en-US" sz="2000" baseline="80000" dirty="0">
                <a:latin typeface="Arial" pitchFamily="34" charset="0"/>
                <a:cs typeface="Arial" pitchFamily="34" charset="0"/>
              </a:rPr>
              <a:t>d+1</a:t>
            </a:r>
            <a:r>
              <a:rPr lang="en-US" dirty="0">
                <a:latin typeface="Arial" pitchFamily="34" charset="0"/>
                <a:cs typeface="Arial" pitchFamily="34" charset="0"/>
              </a:rPr>
              <a:t>- 1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782638" y="3216275"/>
            <a:ext cx="79223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Given the number of nodes of a </a:t>
            </a:r>
            <a:r>
              <a:rPr lang="en-US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complete binary tree,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   its </a:t>
            </a:r>
            <a:r>
              <a:rPr lang="en-US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depth d</a:t>
            </a:r>
            <a:r>
              <a:rPr lang="en-US" dirty="0">
                <a:latin typeface="Arial" pitchFamily="34" charset="0"/>
                <a:cs typeface="Arial" pitchFamily="34" charset="0"/>
              </a:rPr>
              <a:t> would be: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85800" y="1828800"/>
            <a:ext cx="52950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latin typeface="Arial" pitchFamily="34" charset="0"/>
                <a:cs typeface="Arial" pitchFamily="34" charset="0"/>
              </a:rPr>
              <a:t>Number of nodes in a </a:t>
            </a:r>
            <a:r>
              <a:rPr lang="en-US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complete binary tree: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971800" y="4648200"/>
            <a:ext cx="26035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 = log</a:t>
            </a:r>
            <a:r>
              <a:rPr lang="en-US" b="1" i="1" baseline="-25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(N + 1) -1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04800" y="26989"/>
            <a:ext cx="8502316" cy="7327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2.2 Complete Binary Trees                                (5/5)</a:t>
            </a:r>
            <a:endParaRPr lang="en-US" dirty="0"/>
          </a:p>
        </p:txBody>
      </p:sp>
      <p:sp>
        <p:nvSpPr>
          <p:cNvPr id="9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532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utoUpdateAnimBg="0"/>
      <p:bldP spid="2048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8791" y="0"/>
            <a:ext cx="8695427" cy="818147"/>
          </a:xfrm>
        </p:spPr>
        <p:txBody>
          <a:bodyPr>
            <a:normAutofit/>
          </a:bodyPr>
          <a:lstStyle/>
          <a:p>
            <a:r>
              <a:rPr lang="en-US" sz="3000" dirty="0" smtClean="0"/>
              <a:t>3. Binary Tree Implementation/Representation    (1/6)</a:t>
            </a:r>
            <a:endParaRPr lang="en-US" sz="3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14068" y="1017917"/>
            <a:ext cx="8101282" cy="515904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Static (Using Arrays)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- One-dimensional array</a:t>
            </a:r>
          </a:p>
          <a:p>
            <a:r>
              <a:rPr lang="en-US" sz="3200" dirty="0" smtClean="0"/>
              <a:t>Dynamic (Using Linked Nodes)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E5D9-B987-42B8-BD5A-8AEC2AB9BD26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596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09601" y="4684712"/>
            <a:ext cx="824967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tore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node #0 in array location 0, node #1 in array location 1, etc.</a:t>
            </a: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1754188" y="5495925"/>
            <a:ext cx="5454650" cy="649288"/>
            <a:chOff x="1105" y="3366"/>
            <a:chExt cx="3436" cy="409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1290" y="3432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i="1">
                  <a:solidFill>
                    <a:srgbClr val="000000"/>
                  </a:solidFill>
                  <a:latin typeface="Times" pitchFamily="18" charset="0"/>
                </a:rPr>
                <a:t>i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1651" y="3432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>
                  <a:solidFill>
                    <a:srgbClr val="FF0000"/>
                  </a:solidFill>
                  <a:latin typeface="Times" pitchFamily="18" charset="0"/>
                </a:rPr>
                <a:t>0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2033" y="3432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>
                  <a:solidFill>
                    <a:srgbClr val="FF0000"/>
                  </a:solidFill>
                  <a:latin typeface="Times" pitchFamily="18" charset="0"/>
                </a:rPr>
                <a:t>1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2414" y="3432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>
                  <a:solidFill>
                    <a:srgbClr val="FF0000"/>
                  </a:solidFill>
                  <a:latin typeface="Times" pitchFamily="18" charset="0"/>
                </a:rPr>
                <a:t>2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796" y="3432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>
                  <a:solidFill>
                    <a:srgbClr val="FF0000"/>
                  </a:solidFill>
                  <a:latin typeface="Times" pitchFamily="18" charset="0"/>
                </a:rPr>
                <a:t>3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3178" y="3432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>
                  <a:solidFill>
                    <a:srgbClr val="FF0000"/>
                  </a:solidFill>
                  <a:latin typeface="Times" pitchFamily="18" charset="0"/>
                </a:rPr>
                <a:t>4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3560" y="3432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>
                  <a:solidFill>
                    <a:srgbClr val="FF0000"/>
                  </a:solidFill>
                  <a:latin typeface="Times" pitchFamily="18" charset="0"/>
                </a:rPr>
                <a:t>5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3941" y="3432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>
                  <a:solidFill>
                    <a:srgbClr val="FF0000"/>
                  </a:solidFill>
                  <a:latin typeface="Times" pitchFamily="18" charset="0"/>
                </a:rPr>
                <a:t>6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4281" y="3366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>
                  <a:latin typeface="Times" pitchFamily="18" charset="0"/>
                </a:rPr>
                <a:t>.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3086" name="Rectangle 14"/>
            <p:cNvSpPr>
              <a:spLocks noChangeArrowheads="1"/>
            </p:cNvSpPr>
            <p:nvPr/>
          </p:nvSpPr>
          <p:spPr bwMode="auto">
            <a:xfrm>
              <a:off x="4312" y="3366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>
                  <a:latin typeface="Times" pitchFamily="18" charset="0"/>
                </a:rPr>
                <a:t> 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3087" name="Rectangle 15"/>
            <p:cNvSpPr>
              <a:spLocks noChangeArrowheads="1"/>
            </p:cNvSpPr>
            <p:nvPr/>
          </p:nvSpPr>
          <p:spPr bwMode="auto">
            <a:xfrm>
              <a:off x="4355" y="3366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>
                  <a:latin typeface="Times" pitchFamily="18" charset="0"/>
                </a:rPr>
                <a:t>.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3088" name="Rectangle 16"/>
            <p:cNvSpPr>
              <a:spLocks noChangeArrowheads="1"/>
            </p:cNvSpPr>
            <p:nvPr/>
          </p:nvSpPr>
          <p:spPr bwMode="auto">
            <a:xfrm>
              <a:off x="4387" y="3366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>
                  <a:latin typeface="Times" pitchFamily="18" charset="0"/>
                </a:rPr>
                <a:t> 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3089" name="Rectangle 17"/>
            <p:cNvSpPr>
              <a:spLocks noChangeArrowheads="1"/>
            </p:cNvSpPr>
            <p:nvPr/>
          </p:nvSpPr>
          <p:spPr bwMode="auto">
            <a:xfrm>
              <a:off x="4418" y="3366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>
                  <a:latin typeface="Times" pitchFamily="18" charset="0"/>
                </a:rPr>
                <a:t>.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3090" name="Rectangle 18"/>
            <p:cNvSpPr>
              <a:spLocks noChangeArrowheads="1"/>
            </p:cNvSpPr>
            <p:nvPr/>
          </p:nvSpPr>
          <p:spPr bwMode="auto">
            <a:xfrm>
              <a:off x="1487" y="3406"/>
              <a:ext cx="11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Rectangle 19"/>
            <p:cNvSpPr>
              <a:spLocks noChangeArrowheads="1"/>
            </p:cNvSpPr>
            <p:nvPr/>
          </p:nvSpPr>
          <p:spPr bwMode="auto">
            <a:xfrm>
              <a:off x="1869" y="3406"/>
              <a:ext cx="10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Rectangle 20"/>
            <p:cNvSpPr>
              <a:spLocks noChangeArrowheads="1"/>
            </p:cNvSpPr>
            <p:nvPr/>
          </p:nvSpPr>
          <p:spPr bwMode="auto">
            <a:xfrm>
              <a:off x="2251" y="3406"/>
              <a:ext cx="10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Rectangle 21"/>
            <p:cNvSpPr>
              <a:spLocks noChangeArrowheads="1"/>
            </p:cNvSpPr>
            <p:nvPr/>
          </p:nvSpPr>
          <p:spPr bwMode="auto">
            <a:xfrm>
              <a:off x="2632" y="3406"/>
              <a:ext cx="11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Rectangle 22"/>
            <p:cNvSpPr>
              <a:spLocks noChangeArrowheads="1"/>
            </p:cNvSpPr>
            <p:nvPr/>
          </p:nvSpPr>
          <p:spPr bwMode="auto">
            <a:xfrm>
              <a:off x="3014" y="3406"/>
              <a:ext cx="11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Rectangle 23"/>
            <p:cNvSpPr>
              <a:spLocks noChangeArrowheads="1"/>
            </p:cNvSpPr>
            <p:nvPr/>
          </p:nvSpPr>
          <p:spPr bwMode="auto">
            <a:xfrm>
              <a:off x="3396" y="3406"/>
              <a:ext cx="10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Rectangle 24"/>
            <p:cNvSpPr>
              <a:spLocks noChangeArrowheads="1"/>
            </p:cNvSpPr>
            <p:nvPr/>
          </p:nvSpPr>
          <p:spPr bwMode="auto">
            <a:xfrm>
              <a:off x="3777" y="3406"/>
              <a:ext cx="11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Rectangle 25"/>
            <p:cNvSpPr>
              <a:spLocks noChangeArrowheads="1"/>
            </p:cNvSpPr>
            <p:nvPr/>
          </p:nvSpPr>
          <p:spPr bwMode="auto">
            <a:xfrm>
              <a:off x="4159" y="3406"/>
              <a:ext cx="11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Rectangle 26"/>
            <p:cNvSpPr>
              <a:spLocks noChangeArrowheads="1"/>
            </p:cNvSpPr>
            <p:nvPr/>
          </p:nvSpPr>
          <p:spPr bwMode="auto">
            <a:xfrm>
              <a:off x="1203" y="3602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i="1">
                  <a:solidFill>
                    <a:srgbClr val="000000"/>
                  </a:solidFill>
                  <a:latin typeface="Times" pitchFamily="18" charset="0"/>
                </a:rPr>
                <a:t>t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3099" name="Rectangle 27"/>
            <p:cNvSpPr>
              <a:spLocks noChangeArrowheads="1"/>
            </p:cNvSpPr>
            <p:nvPr/>
          </p:nvSpPr>
          <p:spPr bwMode="auto">
            <a:xfrm>
              <a:off x="1237" y="3602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Times" pitchFamily="18" charset="0"/>
                </a:rPr>
                <a:t> 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3100" name="Rectangle 28"/>
            <p:cNvSpPr>
              <a:spLocks noChangeArrowheads="1"/>
            </p:cNvSpPr>
            <p:nvPr/>
          </p:nvSpPr>
          <p:spPr bwMode="auto">
            <a:xfrm>
              <a:off x="1269" y="3602"/>
              <a:ext cx="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Times" pitchFamily="18" charset="0"/>
                </a:rPr>
                <a:t>[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auto">
            <a:xfrm>
              <a:off x="1322" y="3602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i="1">
                  <a:solidFill>
                    <a:srgbClr val="000000"/>
                  </a:solidFill>
                  <a:latin typeface="Times" pitchFamily="18" charset="0"/>
                </a:rPr>
                <a:t>i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3102" name="Rectangle 30"/>
            <p:cNvSpPr>
              <a:spLocks noChangeArrowheads="1"/>
            </p:cNvSpPr>
            <p:nvPr/>
          </p:nvSpPr>
          <p:spPr bwMode="auto">
            <a:xfrm>
              <a:off x="1365" y="3602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Times" pitchFamily="18" charset="0"/>
                </a:rPr>
                <a:t> 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3103" name="Rectangle 31"/>
            <p:cNvSpPr>
              <a:spLocks noChangeArrowheads="1"/>
            </p:cNvSpPr>
            <p:nvPr/>
          </p:nvSpPr>
          <p:spPr bwMode="auto">
            <a:xfrm>
              <a:off x="1396" y="3602"/>
              <a:ext cx="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Times" pitchFamily="18" charset="0"/>
                </a:rPr>
                <a:t>]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3104" name="Rectangle 32"/>
            <p:cNvSpPr>
              <a:spLocks noChangeArrowheads="1"/>
            </p:cNvSpPr>
            <p:nvPr/>
          </p:nvSpPr>
          <p:spPr bwMode="auto">
            <a:xfrm>
              <a:off x="1640" y="3602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>
                  <a:solidFill>
                    <a:srgbClr val="FF0000"/>
                  </a:solidFill>
                  <a:latin typeface="Times" pitchFamily="18" charset="0"/>
                </a:rPr>
                <a:t>O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3105" name="Rectangle 33"/>
            <p:cNvSpPr>
              <a:spLocks noChangeArrowheads="1"/>
            </p:cNvSpPr>
            <p:nvPr/>
          </p:nvSpPr>
          <p:spPr bwMode="auto">
            <a:xfrm>
              <a:off x="2011" y="3602"/>
              <a:ext cx="1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>
                  <a:solidFill>
                    <a:srgbClr val="FF0000"/>
                  </a:solidFill>
                  <a:latin typeface="Times" pitchFamily="18" charset="0"/>
                </a:rPr>
                <a:t>M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3106" name="Rectangle 34"/>
            <p:cNvSpPr>
              <a:spLocks noChangeArrowheads="1"/>
            </p:cNvSpPr>
            <p:nvPr/>
          </p:nvSpPr>
          <p:spPr bwMode="auto">
            <a:xfrm>
              <a:off x="2414" y="3602"/>
              <a:ext cx="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>
                  <a:solidFill>
                    <a:srgbClr val="FF0000"/>
                  </a:solidFill>
                  <a:latin typeface="Times" pitchFamily="18" charset="0"/>
                </a:rPr>
                <a:t>T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3107" name="Rectangle 35"/>
            <p:cNvSpPr>
              <a:spLocks noChangeArrowheads="1"/>
            </p:cNvSpPr>
            <p:nvPr/>
          </p:nvSpPr>
          <p:spPr bwMode="auto">
            <a:xfrm>
              <a:off x="2785" y="3602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>
                  <a:solidFill>
                    <a:srgbClr val="FF0000"/>
                  </a:solidFill>
                  <a:latin typeface="Times" pitchFamily="18" charset="0"/>
                </a:rPr>
                <a:t>C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3108" name="Rectangle 36"/>
            <p:cNvSpPr>
              <a:spLocks noChangeArrowheads="1"/>
            </p:cNvSpPr>
            <p:nvPr/>
          </p:nvSpPr>
          <p:spPr bwMode="auto">
            <a:xfrm>
              <a:off x="3178" y="3602"/>
              <a:ext cx="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>
                  <a:solidFill>
                    <a:srgbClr val="FF0000"/>
                  </a:solidFill>
                  <a:latin typeface="Times" pitchFamily="18" charset="0"/>
                </a:rPr>
                <a:t>E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3109" name="Rectangle 37"/>
            <p:cNvSpPr>
              <a:spLocks noChangeArrowheads="1"/>
            </p:cNvSpPr>
            <p:nvPr/>
          </p:nvSpPr>
          <p:spPr bwMode="auto">
            <a:xfrm>
              <a:off x="3560" y="360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>
                  <a:solidFill>
                    <a:srgbClr val="FF0000"/>
                  </a:solidFill>
                  <a:latin typeface="Times" pitchFamily="18" charset="0"/>
                </a:rPr>
                <a:t>P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3110" name="Rectangle 38"/>
            <p:cNvSpPr>
              <a:spLocks noChangeArrowheads="1"/>
            </p:cNvSpPr>
            <p:nvPr/>
          </p:nvSpPr>
          <p:spPr bwMode="auto">
            <a:xfrm>
              <a:off x="3931" y="3602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>
                  <a:solidFill>
                    <a:srgbClr val="FF0000"/>
                  </a:solidFill>
                  <a:latin typeface="Times" pitchFamily="18" charset="0"/>
                </a:rPr>
                <a:t>U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3111" name="Rectangle 39"/>
            <p:cNvSpPr>
              <a:spLocks noChangeArrowheads="1"/>
            </p:cNvSpPr>
            <p:nvPr/>
          </p:nvSpPr>
          <p:spPr bwMode="auto">
            <a:xfrm>
              <a:off x="4281" y="3602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>
                  <a:latin typeface="Times" pitchFamily="18" charset="0"/>
                </a:rPr>
                <a:t>.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3112" name="Rectangle 40"/>
            <p:cNvSpPr>
              <a:spLocks noChangeArrowheads="1"/>
            </p:cNvSpPr>
            <p:nvPr/>
          </p:nvSpPr>
          <p:spPr bwMode="auto">
            <a:xfrm>
              <a:off x="4312" y="3602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>
                  <a:latin typeface="Times" pitchFamily="18" charset="0"/>
                </a:rPr>
                <a:t> 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3113" name="Rectangle 41"/>
            <p:cNvSpPr>
              <a:spLocks noChangeArrowheads="1"/>
            </p:cNvSpPr>
            <p:nvPr/>
          </p:nvSpPr>
          <p:spPr bwMode="auto">
            <a:xfrm>
              <a:off x="4355" y="3602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>
                  <a:latin typeface="Times" pitchFamily="18" charset="0"/>
                </a:rPr>
                <a:t>.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3114" name="Rectangle 42"/>
            <p:cNvSpPr>
              <a:spLocks noChangeArrowheads="1"/>
            </p:cNvSpPr>
            <p:nvPr/>
          </p:nvSpPr>
          <p:spPr bwMode="auto">
            <a:xfrm>
              <a:off x="4387" y="3602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>
                  <a:latin typeface="Times" pitchFamily="18" charset="0"/>
                </a:rPr>
                <a:t> 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3115" name="Rectangle 43"/>
            <p:cNvSpPr>
              <a:spLocks noChangeArrowheads="1"/>
            </p:cNvSpPr>
            <p:nvPr/>
          </p:nvSpPr>
          <p:spPr bwMode="auto">
            <a:xfrm>
              <a:off x="4418" y="3602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>
                  <a:latin typeface="Times" pitchFamily="18" charset="0"/>
                </a:rPr>
                <a:t>.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3116" name="Rectangle 44"/>
            <p:cNvSpPr>
              <a:spLocks noChangeArrowheads="1"/>
            </p:cNvSpPr>
            <p:nvPr/>
          </p:nvSpPr>
          <p:spPr bwMode="auto">
            <a:xfrm>
              <a:off x="1105" y="3589"/>
              <a:ext cx="38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Rectangle 45"/>
            <p:cNvSpPr>
              <a:spLocks noChangeArrowheads="1"/>
            </p:cNvSpPr>
            <p:nvPr/>
          </p:nvSpPr>
          <p:spPr bwMode="auto">
            <a:xfrm>
              <a:off x="1487" y="3589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Rectangle 46"/>
            <p:cNvSpPr>
              <a:spLocks noChangeArrowheads="1"/>
            </p:cNvSpPr>
            <p:nvPr/>
          </p:nvSpPr>
          <p:spPr bwMode="auto">
            <a:xfrm>
              <a:off x="1498" y="3589"/>
              <a:ext cx="37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Rectangle 47"/>
            <p:cNvSpPr>
              <a:spLocks noChangeArrowheads="1"/>
            </p:cNvSpPr>
            <p:nvPr/>
          </p:nvSpPr>
          <p:spPr bwMode="auto">
            <a:xfrm>
              <a:off x="1869" y="3589"/>
              <a:ext cx="10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Rectangle 48"/>
            <p:cNvSpPr>
              <a:spLocks noChangeArrowheads="1"/>
            </p:cNvSpPr>
            <p:nvPr/>
          </p:nvSpPr>
          <p:spPr bwMode="auto">
            <a:xfrm>
              <a:off x="1879" y="3589"/>
              <a:ext cx="37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1" name="Rectangle 49"/>
            <p:cNvSpPr>
              <a:spLocks noChangeArrowheads="1"/>
            </p:cNvSpPr>
            <p:nvPr/>
          </p:nvSpPr>
          <p:spPr bwMode="auto">
            <a:xfrm>
              <a:off x="2251" y="3589"/>
              <a:ext cx="10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2" name="Rectangle 50"/>
            <p:cNvSpPr>
              <a:spLocks noChangeArrowheads="1"/>
            </p:cNvSpPr>
            <p:nvPr/>
          </p:nvSpPr>
          <p:spPr bwMode="auto">
            <a:xfrm>
              <a:off x="2261" y="3589"/>
              <a:ext cx="37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" name="Rectangle 51"/>
            <p:cNvSpPr>
              <a:spLocks noChangeArrowheads="1"/>
            </p:cNvSpPr>
            <p:nvPr/>
          </p:nvSpPr>
          <p:spPr bwMode="auto">
            <a:xfrm>
              <a:off x="2632" y="3589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4" name="Rectangle 52"/>
            <p:cNvSpPr>
              <a:spLocks noChangeArrowheads="1"/>
            </p:cNvSpPr>
            <p:nvPr/>
          </p:nvSpPr>
          <p:spPr bwMode="auto">
            <a:xfrm>
              <a:off x="2643" y="3589"/>
              <a:ext cx="37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5" name="Rectangle 53"/>
            <p:cNvSpPr>
              <a:spLocks noChangeArrowheads="1"/>
            </p:cNvSpPr>
            <p:nvPr/>
          </p:nvSpPr>
          <p:spPr bwMode="auto">
            <a:xfrm>
              <a:off x="3014" y="3589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" name="Rectangle 54"/>
            <p:cNvSpPr>
              <a:spLocks noChangeArrowheads="1"/>
            </p:cNvSpPr>
            <p:nvPr/>
          </p:nvSpPr>
          <p:spPr bwMode="auto">
            <a:xfrm>
              <a:off x="3025" y="3589"/>
              <a:ext cx="37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Rectangle 55"/>
            <p:cNvSpPr>
              <a:spLocks noChangeArrowheads="1"/>
            </p:cNvSpPr>
            <p:nvPr/>
          </p:nvSpPr>
          <p:spPr bwMode="auto">
            <a:xfrm>
              <a:off x="3396" y="3589"/>
              <a:ext cx="10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Rectangle 56"/>
            <p:cNvSpPr>
              <a:spLocks noChangeArrowheads="1"/>
            </p:cNvSpPr>
            <p:nvPr/>
          </p:nvSpPr>
          <p:spPr bwMode="auto">
            <a:xfrm>
              <a:off x="3406" y="3589"/>
              <a:ext cx="37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Rectangle 57"/>
            <p:cNvSpPr>
              <a:spLocks noChangeArrowheads="1"/>
            </p:cNvSpPr>
            <p:nvPr/>
          </p:nvSpPr>
          <p:spPr bwMode="auto">
            <a:xfrm>
              <a:off x="3777" y="3589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Rectangle 58"/>
            <p:cNvSpPr>
              <a:spLocks noChangeArrowheads="1"/>
            </p:cNvSpPr>
            <p:nvPr/>
          </p:nvSpPr>
          <p:spPr bwMode="auto">
            <a:xfrm>
              <a:off x="3788" y="3589"/>
              <a:ext cx="37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1" name="Rectangle 59"/>
            <p:cNvSpPr>
              <a:spLocks noChangeArrowheads="1"/>
            </p:cNvSpPr>
            <p:nvPr/>
          </p:nvSpPr>
          <p:spPr bwMode="auto">
            <a:xfrm>
              <a:off x="4159" y="3589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2" name="Rectangle 60"/>
            <p:cNvSpPr>
              <a:spLocks noChangeArrowheads="1"/>
            </p:cNvSpPr>
            <p:nvPr/>
          </p:nvSpPr>
          <p:spPr bwMode="auto">
            <a:xfrm>
              <a:off x="4170" y="3589"/>
              <a:ext cx="37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Rectangle 61"/>
            <p:cNvSpPr>
              <a:spLocks noChangeArrowheads="1"/>
            </p:cNvSpPr>
            <p:nvPr/>
          </p:nvSpPr>
          <p:spPr bwMode="auto">
            <a:xfrm>
              <a:off x="1487" y="3576"/>
              <a:ext cx="11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" name="Rectangle 62"/>
            <p:cNvSpPr>
              <a:spLocks noChangeArrowheads="1"/>
            </p:cNvSpPr>
            <p:nvPr/>
          </p:nvSpPr>
          <p:spPr bwMode="auto">
            <a:xfrm>
              <a:off x="1869" y="3576"/>
              <a:ext cx="10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5" name="Rectangle 63"/>
            <p:cNvSpPr>
              <a:spLocks noChangeArrowheads="1"/>
            </p:cNvSpPr>
            <p:nvPr/>
          </p:nvSpPr>
          <p:spPr bwMode="auto">
            <a:xfrm>
              <a:off x="2251" y="3576"/>
              <a:ext cx="10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6" name="Rectangle 64"/>
            <p:cNvSpPr>
              <a:spLocks noChangeArrowheads="1"/>
            </p:cNvSpPr>
            <p:nvPr/>
          </p:nvSpPr>
          <p:spPr bwMode="auto">
            <a:xfrm>
              <a:off x="2632" y="3576"/>
              <a:ext cx="11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7" name="Rectangle 65"/>
            <p:cNvSpPr>
              <a:spLocks noChangeArrowheads="1"/>
            </p:cNvSpPr>
            <p:nvPr/>
          </p:nvSpPr>
          <p:spPr bwMode="auto">
            <a:xfrm>
              <a:off x="3014" y="3576"/>
              <a:ext cx="11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8" name="Rectangle 66"/>
            <p:cNvSpPr>
              <a:spLocks noChangeArrowheads="1"/>
            </p:cNvSpPr>
            <p:nvPr/>
          </p:nvSpPr>
          <p:spPr bwMode="auto">
            <a:xfrm>
              <a:off x="3396" y="3576"/>
              <a:ext cx="10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9" name="Rectangle 67"/>
            <p:cNvSpPr>
              <a:spLocks noChangeArrowheads="1"/>
            </p:cNvSpPr>
            <p:nvPr/>
          </p:nvSpPr>
          <p:spPr bwMode="auto">
            <a:xfrm>
              <a:off x="3777" y="3576"/>
              <a:ext cx="11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0" name="Rectangle 68"/>
            <p:cNvSpPr>
              <a:spLocks noChangeArrowheads="1"/>
            </p:cNvSpPr>
            <p:nvPr/>
          </p:nvSpPr>
          <p:spPr bwMode="auto">
            <a:xfrm>
              <a:off x="4159" y="3576"/>
              <a:ext cx="11" cy="15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41" name="Group 69"/>
          <p:cNvGrpSpPr>
            <a:grpSpLocks/>
          </p:cNvGrpSpPr>
          <p:nvPr/>
        </p:nvGrpSpPr>
        <p:grpSpPr bwMode="auto">
          <a:xfrm>
            <a:off x="1132928" y="2511425"/>
            <a:ext cx="2698750" cy="2022475"/>
            <a:chOff x="1907" y="1733"/>
            <a:chExt cx="1700" cy="1274"/>
          </a:xfrm>
        </p:grpSpPr>
        <p:sp>
          <p:nvSpPr>
            <p:cNvPr id="3142" name="Rectangle 70"/>
            <p:cNvSpPr>
              <a:spLocks noChangeArrowheads="1"/>
            </p:cNvSpPr>
            <p:nvPr/>
          </p:nvSpPr>
          <p:spPr bwMode="auto">
            <a:xfrm>
              <a:off x="2733" y="2863"/>
              <a:ext cx="4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500">
                  <a:solidFill>
                    <a:srgbClr val="3333CC"/>
                  </a:solidFill>
                  <a:latin typeface="Times New Roman" pitchFamily="18" charset="0"/>
                </a:rPr>
                <a:t>•</a:t>
              </a:r>
              <a:endParaRPr lang="en-US" sz="2000">
                <a:latin typeface="Times New Roman" pitchFamily="18" charset="0"/>
              </a:endParaRPr>
            </a:p>
          </p:txBody>
        </p:sp>
        <p:grpSp>
          <p:nvGrpSpPr>
            <p:cNvPr id="3143" name="Group 71"/>
            <p:cNvGrpSpPr>
              <a:grpSpLocks/>
            </p:cNvGrpSpPr>
            <p:nvPr/>
          </p:nvGrpSpPr>
          <p:grpSpPr bwMode="auto">
            <a:xfrm>
              <a:off x="1907" y="1733"/>
              <a:ext cx="1700" cy="1162"/>
              <a:chOff x="1907" y="1733"/>
              <a:chExt cx="1700" cy="1162"/>
            </a:xfrm>
          </p:grpSpPr>
          <p:sp>
            <p:nvSpPr>
              <p:cNvPr id="3144" name="Freeform 72"/>
              <p:cNvSpPr>
                <a:spLocks/>
              </p:cNvSpPr>
              <p:nvPr/>
            </p:nvSpPr>
            <p:spPr bwMode="auto">
              <a:xfrm>
                <a:off x="3397" y="2581"/>
                <a:ext cx="210" cy="211"/>
              </a:xfrm>
              <a:custGeom>
                <a:avLst/>
                <a:gdLst/>
                <a:ahLst/>
                <a:cxnLst>
                  <a:cxn ang="0">
                    <a:pos x="105" y="211"/>
                  </a:cxn>
                  <a:cxn ang="0">
                    <a:pos x="128" y="208"/>
                  </a:cxn>
                  <a:cxn ang="0">
                    <a:pos x="148" y="201"/>
                  </a:cxn>
                  <a:cxn ang="0">
                    <a:pos x="164" y="191"/>
                  </a:cxn>
                  <a:cxn ang="0">
                    <a:pos x="181" y="178"/>
                  </a:cxn>
                  <a:cxn ang="0">
                    <a:pos x="194" y="165"/>
                  </a:cxn>
                  <a:cxn ang="0">
                    <a:pos x="204" y="145"/>
                  </a:cxn>
                  <a:cxn ang="0">
                    <a:pos x="207" y="126"/>
                  </a:cxn>
                  <a:cxn ang="0">
                    <a:pos x="210" y="106"/>
                  </a:cxn>
                  <a:cxn ang="0">
                    <a:pos x="207" y="83"/>
                  </a:cxn>
                  <a:cxn ang="0">
                    <a:pos x="204" y="66"/>
                  </a:cxn>
                  <a:cxn ang="0">
                    <a:pos x="194" y="47"/>
                  </a:cxn>
                  <a:cxn ang="0">
                    <a:pos x="181" y="30"/>
                  </a:cxn>
                  <a:cxn ang="0">
                    <a:pos x="164" y="20"/>
                  </a:cxn>
                  <a:cxn ang="0">
                    <a:pos x="148" y="10"/>
                  </a:cxn>
                  <a:cxn ang="0">
                    <a:pos x="128" y="4"/>
                  </a:cxn>
                  <a:cxn ang="0">
                    <a:pos x="105" y="0"/>
                  </a:cxn>
                  <a:cxn ang="0">
                    <a:pos x="85" y="4"/>
                  </a:cxn>
                  <a:cxn ang="0">
                    <a:pos x="66" y="10"/>
                  </a:cxn>
                  <a:cxn ang="0">
                    <a:pos x="46" y="20"/>
                  </a:cxn>
                  <a:cxn ang="0">
                    <a:pos x="33" y="30"/>
                  </a:cxn>
                  <a:cxn ang="0">
                    <a:pos x="20" y="47"/>
                  </a:cxn>
                  <a:cxn ang="0">
                    <a:pos x="10" y="66"/>
                  </a:cxn>
                  <a:cxn ang="0">
                    <a:pos x="3" y="83"/>
                  </a:cxn>
                  <a:cxn ang="0">
                    <a:pos x="0" y="106"/>
                  </a:cxn>
                  <a:cxn ang="0">
                    <a:pos x="3" y="126"/>
                  </a:cxn>
                  <a:cxn ang="0">
                    <a:pos x="10" y="145"/>
                  </a:cxn>
                  <a:cxn ang="0">
                    <a:pos x="20" y="165"/>
                  </a:cxn>
                  <a:cxn ang="0">
                    <a:pos x="33" y="178"/>
                  </a:cxn>
                  <a:cxn ang="0">
                    <a:pos x="46" y="191"/>
                  </a:cxn>
                  <a:cxn ang="0">
                    <a:pos x="66" y="201"/>
                  </a:cxn>
                  <a:cxn ang="0">
                    <a:pos x="85" y="208"/>
                  </a:cxn>
                  <a:cxn ang="0">
                    <a:pos x="105" y="211"/>
                  </a:cxn>
                </a:cxnLst>
                <a:rect l="0" t="0" r="r" b="b"/>
                <a:pathLst>
                  <a:path w="210" h="211">
                    <a:moveTo>
                      <a:pt x="105" y="211"/>
                    </a:moveTo>
                    <a:lnTo>
                      <a:pt x="128" y="208"/>
                    </a:lnTo>
                    <a:lnTo>
                      <a:pt x="148" y="201"/>
                    </a:lnTo>
                    <a:lnTo>
                      <a:pt x="164" y="191"/>
                    </a:lnTo>
                    <a:lnTo>
                      <a:pt x="181" y="178"/>
                    </a:lnTo>
                    <a:lnTo>
                      <a:pt x="194" y="165"/>
                    </a:lnTo>
                    <a:lnTo>
                      <a:pt x="204" y="145"/>
                    </a:lnTo>
                    <a:lnTo>
                      <a:pt x="207" y="126"/>
                    </a:lnTo>
                    <a:lnTo>
                      <a:pt x="210" y="106"/>
                    </a:lnTo>
                    <a:lnTo>
                      <a:pt x="207" y="83"/>
                    </a:lnTo>
                    <a:lnTo>
                      <a:pt x="204" y="66"/>
                    </a:lnTo>
                    <a:lnTo>
                      <a:pt x="194" y="47"/>
                    </a:lnTo>
                    <a:lnTo>
                      <a:pt x="181" y="30"/>
                    </a:lnTo>
                    <a:lnTo>
                      <a:pt x="164" y="20"/>
                    </a:lnTo>
                    <a:lnTo>
                      <a:pt x="148" y="10"/>
                    </a:lnTo>
                    <a:lnTo>
                      <a:pt x="128" y="4"/>
                    </a:lnTo>
                    <a:lnTo>
                      <a:pt x="105" y="0"/>
                    </a:lnTo>
                    <a:lnTo>
                      <a:pt x="85" y="4"/>
                    </a:lnTo>
                    <a:lnTo>
                      <a:pt x="66" y="10"/>
                    </a:lnTo>
                    <a:lnTo>
                      <a:pt x="46" y="20"/>
                    </a:lnTo>
                    <a:lnTo>
                      <a:pt x="33" y="30"/>
                    </a:lnTo>
                    <a:lnTo>
                      <a:pt x="20" y="47"/>
                    </a:lnTo>
                    <a:lnTo>
                      <a:pt x="10" y="66"/>
                    </a:lnTo>
                    <a:lnTo>
                      <a:pt x="3" y="83"/>
                    </a:lnTo>
                    <a:lnTo>
                      <a:pt x="0" y="106"/>
                    </a:lnTo>
                    <a:lnTo>
                      <a:pt x="3" y="126"/>
                    </a:lnTo>
                    <a:lnTo>
                      <a:pt x="10" y="145"/>
                    </a:lnTo>
                    <a:lnTo>
                      <a:pt x="20" y="165"/>
                    </a:lnTo>
                    <a:lnTo>
                      <a:pt x="33" y="178"/>
                    </a:lnTo>
                    <a:lnTo>
                      <a:pt x="46" y="191"/>
                    </a:lnTo>
                    <a:lnTo>
                      <a:pt x="66" y="201"/>
                    </a:lnTo>
                    <a:lnTo>
                      <a:pt x="85" y="208"/>
                    </a:lnTo>
                    <a:lnTo>
                      <a:pt x="105" y="211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5" name="Freeform 73"/>
              <p:cNvSpPr>
                <a:spLocks/>
              </p:cNvSpPr>
              <p:nvPr/>
            </p:nvSpPr>
            <p:spPr bwMode="auto">
              <a:xfrm>
                <a:off x="2900" y="2581"/>
                <a:ext cx="211" cy="211"/>
              </a:xfrm>
              <a:custGeom>
                <a:avLst/>
                <a:gdLst/>
                <a:ahLst/>
                <a:cxnLst>
                  <a:cxn ang="0">
                    <a:pos x="105" y="211"/>
                  </a:cxn>
                  <a:cxn ang="0">
                    <a:pos x="125" y="208"/>
                  </a:cxn>
                  <a:cxn ang="0">
                    <a:pos x="145" y="201"/>
                  </a:cxn>
                  <a:cxn ang="0">
                    <a:pos x="165" y="191"/>
                  </a:cxn>
                  <a:cxn ang="0">
                    <a:pos x="181" y="178"/>
                  </a:cxn>
                  <a:cxn ang="0">
                    <a:pos x="191" y="165"/>
                  </a:cxn>
                  <a:cxn ang="0">
                    <a:pos x="201" y="145"/>
                  </a:cxn>
                  <a:cxn ang="0">
                    <a:pos x="207" y="126"/>
                  </a:cxn>
                  <a:cxn ang="0">
                    <a:pos x="211" y="106"/>
                  </a:cxn>
                  <a:cxn ang="0">
                    <a:pos x="207" y="83"/>
                  </a:cxn>
                  <a:cxn ang="0">
                    <a:pos x="201" y="66"/>
                  </a:cxn>
                  <a:cxn ang="0">
                    <a:pos x="191" y="47"/>
                  </a:cxn>
                  <a:cxn ang="0">
                    <a:pos x="181" y="30"/>
                  </a:cxn>
                  <a:cxn ang="0">
                    <a:pos x="165" y="20"/>
                  </a:cxn>
                  <a:cxn ang="0">
                    <a:pos x="145" y="10"/>
                  </a:cxn>
                  <a:cxn ang="0">
                    <a:pos x="125" y="4"/>
                  </a:cxn>
                  <a:cxn ang="0">
                    <a:pos x="105" y="0"/>
                  </a:cxn>
                  <a:cxn ang="0">
                    <a:pos x="86" y="4"/>
                  </a:cxn>
                  <a:cxn ang="0">
                    <a:pos x="66" y="10"/>
                  </a:cxn>
                  <a:cxn ang="0">
                    <a:pos x="46" y="20"/>
                  </a:cxn>
                  <a:cxn ang="0">
                    <a:pos x="33" y="30"/>
                  </a:cxn>
                  <a:cxn ang="0">
                    <a:pos x="20" y="47"/>
                  </a:cxn>
                  <a:cxn ang="0">
                    <a:pos x="10" y="66"/>
                  </a:cxn>
                  <a:cxn ang="0">
                    <a:pos x="3" y="83"/>
                  </a:cxn>
                  <a:cxn ang="0">
                    <a:pos x="0" y="106"/>
                  </a:cxn>
                  <a:cxn ang="0">
                    <a:pos x="3" y="126"/>
                  </a:cxn>
                  <a:cxn ang="0">
                    <a:pos x="10" y="145"/>
                  </a:cxn>
                  <a:cxn ang="0">
                    <a:pos x="20" y="165"/>
                  </a:cxn>
                  <a:cxn ang="0">
                    <a:pos x="33" y="178"/>
                  </a:cxn>
                  <a:cxn ang="0">
                    <a:pos x="46" y="191"/>
                  </a:cxn>
                  <a:cxn ang="0">
                    <a:pos x="66" y="201"/>
                  </a:cxn>
                  <a:cxn ang="0">
                    <a:pos x="86" y="208"/>
                  </a:cxn>
                  <a:cxn ang="0">
                    <a:pos x="105" y="211"/>
                  </a:cxn>
                </a:cxnLst>
                <a:rect l="0" t="0" r="r" b="b"/>
                <a:pathLst>
                  <a:path w="211" h="211">
                    <a:moveTo>
                      <a:pt x="105" y="211"/>
                    </a:moveTo>
                    <a:lnTo>
                      <a:pt x="125" y="208"/>
                    </a:lnTo>
                    <a:lnTo>
                      <a:pt x="145" y="201"/>
                    </a:lnTo>
                    <a:lnTo>
                      <a:pt x="165" y="191"/>
                    </a:lnTo>
                    <a:lnTo>
                      <a:pt x="181" y="178"/>
                    </a:lnTo>
                    <a:lnTo>
                      <a:pt x="191" y="165"/>
                    </a:lnTo>
                    <a:lnTo>
                      <a:pt x="201" y="145"/>
                    </a:lnTo>
                    <a:lnTo>
                      <a:pt x="207" y="126"/>
                    </a:lnTo>
                    <a:lnTo>
                      <a:pt x="211" y="106"/>
                    </a:lnTo>
                    <a:lnTo>
                      <a:pt x="207" y="83"/>
                    </a:lnTo>
                    <a:lnTo>
                      <a:pt x="201" y="66"/>
                    </a:lnTo>
                    <a:lnTo>
                      <a:pt x="191" y="47"/>
                    </a:lnTo>
                    <a:lnTo>
                      <a:pt x="181" y="30"/>
                    </a:lnTo>
                    <a:lnTo>
                      <a:pt x="165" y="20"/>
                    </a:lnTo>
                    <a:lnTo>
                      <a:pt x="145" y="10"/>
                    </a:lnTo>
                    <a:lnTo>
                      <a:pt x="125" y="4"/>
                    </a:lnTo>
                    <a:lnTo>
                      <a:pt x="105" y="0"/>
                    </a:lnTo>
                    <a:lnTo>
                      <a:pt x="86" y="4"/>
                    </a:lnTo>
                    <a:lnTo>
                      <a:pt x="66" y="10"/>
                    </a:lnTo>
                    <a:lnTo>
                      <a:pt x="46" y="20"/>
                    </a:lnTo>
                    <a:lnTo>
                      <a:pt x="33" y="30"/>
                    </a:lnTo>
                    <a:lnTo>
                      <a:pt x="20" y="47"/>
                    </a:lnTo>
                    <a:lnTo>
                      <a:pt x="10" y="66"/>
                    </a:lnTo>
                    <a:lnTo>
                      <a:pt x="3" y="83"/>
                    </a:lnTo>
                    <a:lnTo>
                      <a:pt x="0" y="106"/>
                    </a:lnTo>
                    <a:lnTo>
                      <a:pt x="3" y="126"/>
                    </a:lnTo>
                    <a:lnTo>
                      <a:pt x="10" y="145"/>
                    </a:lnTo>
                    <a:lnTo>
                      <a:pt x="20" y="165"/>
                    </a:lnTo>
                    <a:lnTo>
                      <a:pt x="33" y="178"/>
                    </a:lnTo>
                    <a:lnTo>
                      <a:pt x="46" y="191"/>
                    </a:lnTo>
                    <a:lnTo>
                      <a:pt x="66" y="201"/>
                    </a:lnTo>
                    <a:lnTo>
                      <a:pt x="86" y="208"/>
                    </a:lnTo>
                    <a:lnTo>
                      <a:pt x="105" y="211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6" name="Freeform 74"/>
              <p:cNvSpPr>
                <a:spLocks/>
              </p:cNvSpPr>
              <p:nvPr/>
            </p:nvSpPr>
            <p:spPr bwMode="auto">
              <a:xfrm>
                <a:off x="2403" y="2581"/>
                <a:ext cx="211" cy="211"/>
              </a:xfrm>
              <a:custGeom>
                <a:avLst/>
                <a:gdLst/>
                <a:ahLst/>
                <a:cxnLst>
                  <a:cxn ang="0">
                    <a:pos x="106" y="211"/>
                  </a:cxn>
                  <a:cxn ang="0">
                    <a:pos x="125" y="208"/>
                  </a:cxn>
                  <a:cxn ang="0">
                    <a:pos x="145" y="201"/>
                  </a:cxn>
                  <a:cxn ang="0">
                    <a:pos x="165" y="191"/>
                  </a:cxn>
                  <a:cxn ang="0">
                    <a:pos x="178" y="178"/>
                  </a:cxn>
                  <a:cxn ang="0">
                    <a:pos x="191" y="165"/>
                  </a:cxn>
                  <a:cxn ang="0">
                    <a:pos x="201" y="145"/>
                  </a:cxn>
                  <a:cxn ang="0">
                    <a:pos x="208" y="126"/>
                  </a:cxn>
                  <a:cxn ang="0">
                    <a:pos x="211" y="106"/>
                  </a:cxn>
                  <a:cxn ang="0">
                    <a:pos x="208" y="83"/>
                  </a:cxn>
                  <a:cxn ang="0">
                    <a:pos x="201" y="66"/>
                  </a:cxn>
                  <a:cxn ang="0">
                    <a:pos x="191" y="47"/>
                  </a:cxn>
                  <a:cxn ang="0">
                    <a:pos x="178" y="30"/>
                  </a:cxn>
                  <a:cxn ang="0">
                    <a:pos x="165" y="20"/>
                  </a:cxn>
                  <a:cxn ang="0">
                    <a:pos x="145" y="10"/>
                  </a:cxn>
                  <a:cxn ang="0">
                    <a:pos x="125" y="4"/>
                  </a:cxn>
                  <a:cxn ang="0">
                    <a:pos x="106" y="0"/>
                  </a:cxn>
                  <a:cxn ang="0">
                    <a:pos x="83" y="4"/>
                  </a:cxn>
                  <a:cxn ang="0">
                    <a:pos x="63" y="10"/>
                  </a:cxn>
                  <a:cxn ang="0">
                    <a:pos x="46" y="20"/>
                  </a:cxn>
                  <a:cxn ang="0">
                    <a:pos x="30" y="30"/>
                  </a:cxn>
                  <a:cxn ang="0">
                    <a:pos x="17" y="47"/>
                  </a:cxn>
                  <a:cxn ang="0">
                    <a:pos x="7" y="66"/>
                  </a:cxn>
                  <a:cxn ang="0">
                    <a:pos x="4" y="83"/>
                  </a:cxn>
                  <a:cxn ang="0">
                    <a:pos x="0" y="106"/>
                  </a:cxn>
                  <a:cxn ang="0">
                    <a:pos x="4" y="126"/>
                  </a:cxn>
                  <a:cxn ang="0">
                    <a:pos x="7" y="145"/>
                  </a:cxn>
                  <a:cxn ang="0">
                    <a:pos x="17" y="165"/>
                  </a:cxn>
                  <a:cxn ang="0">
                    <a:pos x="30" y="178"/>
                  </a:cxn>
                  <a:cxn ang="0">
                    <a:pos x="46" y="191"/>
                  </a:cxn>
                  <a:cxn ang="0">
                    <a:pos x="63" y="201"/>
                  </a:cxn>
                  <a:cxn ang="0">
                    <a:pos x="83" y="208"/>
                  </a:cxn>
                  <a:cxn ang="0">
                    <a:pos x="106" y="211"/>
                  </a:cxn>
                </a:cxnLst>
                <a:rect l="0" t="0" r="r" b="b"/>
                <a:pathLst>
                  <a:path w="211" h="211">
                    <a:moveTo>
                      <a:pt x="106" y="211"/>
                    </a:moveTo>
                    <a:lnTo>
                      <a:pt x="125" y="208"/>
                    </a:lnTo>
                    <a:lnTo>
                      <a:pt x="145" y="201"/>
                    </a:lnTo>
                    <a:lnTo>
                      <a:pt x="165" y="191"/>
                    </a:lnTo>
                    <a:lnTo>
                      <a:pt x="178" y="178"/>
                    </a:lnTo>
                    <a:lnTo>
                      <a:pt x="191" y="165"/>
                    </a:lnTo>
                    <a:lnTo>
                      <a:pt x="201" y="145"/>
                    </a:lnTo>
                    <a:lnTo>
                      <a:pt x="208" y="126"/>
                    </a:lnTo>
                    <a:lnTo>
                      <a:pt x="211" y="106"/>
                    </a:lnTo>
                    <a:lnTo>
                      <a:pt x="208" y="83"/>
                    </a:lnTo>
                    <a:lnTo>
                      <a:pt x="201" y="66"/>
                    </a:lnTo>
                    <a:lnTo>
                      <a:pt x="191" y="47"/>
                    </a:lnTo>
                    <a:lnTo>
                      <a:pt x="178" y="30"/>
                    </a:lnTo>
                    <a:lnTo>
                      <a:pt x="165" y="20"/>
                    </a:lnTo>
                    <a:lnTo>
                      <a:pt x="145" y="10"/>
                    </a:lnTo>
                    <a:lnTo>
                      <a:pt x="125" y="4"/>
                    </a:lnTo>
                    <a:lnTo>
                      <a:pt x="106" y="0"/>
                    </a:lnTo>
                    <a:lnTo>
                      <a:pt x="83" y="4"/>
                    </a:lnTo>
                    <a:lnTo>
                      <a:pt x="63" y="10"/>
                    </a:lnTo>
                    <a:lnTo>
                      <a:pt x="46" y="20"/>
                    </a:lnTo>
                    <a:lnTo>
                      <a:pt x="30" y="30"/>
                    </a:lnTo>
                    <a:lnTo>
                      <a:pt x="17" y="47"/>
                    </a:lnTo>
                    <a:lnTo>
                      <a:pt x="7" y="66"/>
                    </a:lnTo>
                    <a:lnTo>
                      <a:pt x="4" y="83"/>
                    </a:lnTo>
                    <a:lnTo>
                      <a:pt x="0" y="106"/>
                    </a:lnTo>
                    <a:lnTo>
                      <a:pt x="4" y="126"/>
                    </a:lnTo>
                    <a:lnTo>
                      <a:pt x="7" y="145"/>
                    </a:lnTo>
                    <a:lnTo>
                      <a:pt x="17" y="165"/>
                    </a:lnTo>
                    <a:lnTo>
                      <a:pt x="30" y="178"/>
                    </a:lnTo>
                    <a:lnTo>
                      <a:pt x="46" y="191"/>
                    </a:lnTo>
                    <a:lnTo>
                      <a:pt x="63" y="201"/>
                    </a:lnTo>
                    <a:lnTo>
                      <a:pt x="83" y="208"/>
                    </a:lnTo>
                    <a:lnTo>
                      <a:pt x="106" y="211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7" name="Freeform 75"/>
              <p:cNvSpPr>
                <a:spLocks/>
              </p:cNvSpPr>
              <p:nvPr/>
            </p:nvSpPr>
            <p:spPr bwMode="auto">
              <a:xfrm>
                <a:off x="1907" y="2581"/>
                <a:ext cx="207" cy="211"/>
              </a:xfrm>
              <a:custGeom>
                <a:avLst/>
                <a:gdLst/>
                <a:ahLst/>
                <a:cxnLst>
                  <a:cxn ang="0">
                    <a:pos x="102" y="211"/>
                  </a:cxn>
                  <a:cxn ang="0">
                    <a:pos x="125" y="208"/>
                  </a:cxn>
                  <a:cxn ang="0">
                    <a:pos x="144" y="201"/>
                  </a:cxn>
                  <a:cxn ang="0">
                    <a:pos x="161" y="191"/>
                  </a:cxn>
                  <a:cxn ang="0">
                    <a:pos x="177" y="178"/>
                  </a:cxn>
                  <a:cxn ang="0">
                    <a:pos x="190" y="165"/>
                  </a:cxn>
                  <a:cxn ang="0">
                    <a:pos x="200" y="145"/>
                  </a:cxn>
                  <a:cxn ang="0">
                    <a:pos x="207" y="126"/>
                  </a:cxn>
                  <a:cxn ang="0">
                    <a:pos x="207" y="106"/>
                  </a:cxn>
                  <a:cxn ang="0">
                    <a:pos x="207" y="83"/>
                  </a:cxn>
                  <a:cxn ang="0">
                    <a:pos x="200" y="66"/>
                  </a:cxn>
                  <a:cxn ang="0">
                    <a:pos x="190" y="47"/>
                  </a:cxn>
                  <a:cxn ang="0">
                    <a:pos x="177" y="30"/>
                  </a:cxn>
                  <a:cxn ang="0">
                    <a:pos x="161" y="20"/>
                  </a:cxn>
                  <a:cxn ang="0">
                    <a:pos x="144" y="10"/>
                  </a:cxn>
                  <a:cxn ang="0">
                    <a:pos x="125" y="4"/>
                  </a:cxn>
                  <a:cxn ang="0">
                    <a:pos x="102" y="0"/>
                  </a:cxn>
                  <a:cxn ang="0">
                    <a:pos x="82" y="4"/>
                  </a:cxn>
                  <a:cxn ang="0">
                    <a:pos x="62" y="10"/>
                  </a:cxn>
                  <a:cxn ang="0">
                    <a:pos x="46" y="20"/>
                  </a:cxn>
                  <a:cxn ang="0">
                    <a:pos x="29" y="30"/>
                  </a:cxn>
                  <a:cxn ang="0">
                    <a:pos x="16" y="47"/>
                  </a:cxn>
                  <a:cxn ang="0">
                    <a:pos x="6" y="66"/>
                  </a:cxn>
                  <a:cxn ang="0">
                    <a:pos x="0" y="83"/>
                  </a:cxn>
                  <a:cxn ang="0">
                    <a:pos x="0" y="106"/>
                  </a:cxn>
                  <a:cxn ang="0">
                    <a:pos x="0" y="126"/>
                  </a:cxn>
                  <a:cxn ang="0">
                    <a:pos x="6" y="145"/>
                  </a:cxn>
                  <a:cxn ang="0">
                    <a:pos x="16" y="165"/>
                  </a:cxn>
                  <a:cxn ang="0">
                    <a:pos x="29" y="178"/>
                  </a:cxn>
                  <a:cxn ang="0">
                    <a:pos x="46" y="191"/>
                  </a:cxn>
                  <a:cxn ang="0">
                    <a:pos x="62" y="201"/>
                  </a:cxn>
                  <a:cxn ang="0">
                    <a:pos x="82" y="208"/>
                  </a:cxn>
                  <a:cxn ang="0">
                    <a:pos x="102" y="211"/>
                  </a:cxn>
                </a:cxnLst>
                <a:rect l="0" t="0" r="r" b="b"/>
                <a:pathLst>
                  <a:path w="207" h="211">
                    <a:moveTo>
                      <a:pt x="102" y="211"/>
                    </a:moveTo>
                    <a:lnTo>
                      <a:pt x="125" y="208"/>
                    </a:lnTo>
                    <a:lnTo>
                      <a:pt x="144" y="201"/>
                    </a:lnTo>
                    <a:lnTo>
                      <a:pt x="161" y="191"/>
                    </a:lnTo>
                    <a:lnTo>
                      <a:pt x="177" y="178"/>
                    </a:lnTo>
                    <a:lnTo>
                      <a:pt x="190" y="165"/>
                    </a:lnTo>
                    <a:lnTo>
                      <a:pt x="200" y="145"/>
                    </a:lnTo>
                    <a:lnTo>
                      <a:pt x="207" y="126"/>
                    </a:lnTo>
                    <a:lnTo>
                      <a:pt x="207" y="106"/>
                    </a:lnTo>
                    <a:lnTo>
                      <a:pt x="207" y="83"/>
                    </a:lnTo>
                    <a:lnTo>
                      <a:pt x="200" y="66"/>
                    </a:lnTo>
                    <a:lnTo>
                      <a:pt x="190" y="47"/>
                    </a:lnTo>
                    <a:lnTo>
                      <a:pt x="177" y="30"/>
                    </a:lnTo>
                    <a:lnTo>
                      <a:pt x="161" y="20"/>
                    </a:lnTo>
                    <a:lnTo>
                      <a:pt x="144" y="10"/>
                    </a:lnTo>
                    <a:lnTo>
                      <a:pt x="125" y="4"/>
                    </a:lnTo>
                    <a:lnTo>
                      <a:pt x="102" y="0"/>
                    </a:lnTo>
                    <a:lnTo>
                      <a:pt x="82" y="4"/>
                    </a:lnTo>
                    <a:lnTo>
                      <a:pt x="62" y="10"/>
                    </a:lnTo>
                    <a:lnTo>
                      <a:pt x="46" y="20"/>
                    </a:lnTo>
                    <a:lnTo>
                      <a:pt x="29" y="30"/>
                    </a:lnTo>
                    <a:lnTo>
                      <a:pt x="16" y="47"/>
                    </a:lnTo>
                    <a:lnTo>
                      <a:pt x="6" y="66"/>
                    </a:lnTo>
                    <a:lnTo>
                      <a:pt x="0" y="83"/>
                    </a:lnTo>
                    <a:lnTo>
                      <a:pt x="0" y="106"/>
                    </a:lnTo>
                    <a:lnTo>
                      <a:pt x="0" y="126"/>
                    </a:lnTo>
                    <a:lnTo>
                      <a:pt x="6" y="145"/>
                    </a:lnTo>
                    <a:lnTo>
                      <a:pt x="16" y="165"/>
                    </a:lnTo>
                    <a:lnTo>
                      <a:pt x="29" y="178"/>
                    </a:lnTo>
                    <a:lnTo>
                      <a:pt x="46" y="191"/>
                    </a:lnTo>
                    <a:lnTo>
                      <a:pt x="62" y="201"/>
                    </a:lnTo>
                    <a:lnTo>
                      <a:pt x="82" y="208"/>
                    </a:lnTo>
                    <a:lnTo>
                      <a:pt x="102" y="211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8" name="Freeform 76"/>
              <p:cNvSpPr>
                <a:spLocks/>
              </p:cNvSpPr>
              <p:nvPr/>
            </p:nvSpPr>
            <p:spPr bwMode="auto">
              <a:xfrm>
                <a:off x="3380" y="2503"/>
                <a:ext cx="66" cy="92"/>
              </a:xfrm>
              <a:custGeom>
                <a:avLst/>
                <a:gdLst/>
                <a:ahLst/>
                <a:cxnLst>
                  <a:cxn ang="0">
                    <a:pos x="30" y="29"/>
                  </a:cxn>
                  <a:cxn ang="0">
                    <a:pos x="46" y="0"/>
                  </a:cxn>
                  <a:cxn ang="0">
                    <a:pos x="46" y="3"/>
                  </a:cxn>
                  <a:cxn ang="0">
                    <a:pos x="53" y="46"/>
                  </a:cxn>
                  <a:cxn ang="0">
                    <a:pos x="66" y="92"/>
                  </a:cxn>
                  <a:cxn ang="0">
                    <a:pos x="37" y="55"/>
                  </a:cxn>
                  <a:cxn ang="0">
                    <a:pos x="0" y="29"/>
                  </a:cxn>
                  <a:cxn ang="0">
                    <a:pos x="0" y="26"/>
                  </a:cxn>
                  <a:cxn ang="0">
                    <a:pos x="30" y="29"/>
                  </a:cxn>
                </a:cxnLst>
                <a:rect l="0" t="0" r="r" b="b"/>
                <a:pathLst>
                  <a:path w="66" h="92">
                    <a:moveTo>
                      <a:pt x="30" y="29"/>
                    </a:moveTo>
                    <a:lnTo>
                      <a:pt x="46" y="0"/>
                    </a:lnTo>
                    <a:lnTo>
                      <a:pt x="46" y="3"/>
                    </a:lnTo>
                    <a:lnTo>
                      <a:pt x="53" y="46"/>
                    </a:lnTo>
                    <a:lnTo>
                      <a:pt x="66" y="92"/>
                    </a:lnTo>
                    <a:lnTo>
                      <a:pt x="37" y="55"/>
                    </a:lnTo>
                    <a:lnTo>
                      <a:pt x="0" y="29"/>
                    </a:lnTo>
                    <a:lnTo>
                      <a:pt x="0" y="26"/>
                    </a:lnTo>
                    <a:lnTo>
                      <a:pt x="30" y="29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9" name="Line 77"/>
              <p:cNvSpPr>
                <a:spLocks noChangeShapeType="1"/>
              </p:cNvSpPr>
              <p:nvPr/>
            </p:nvSpPr>
            <p:spPr bwMode="auto">
              <a:xfrm>
                <a:off x="3308" y="2351"/>
                <a:ext cx="109" cy="184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0" name="Rectangle 78"/>
              <p:cNvSpPr>
                <a:spLocks noChangeArrowheads="1"/>
              </p:cNvSpPr>
              <p:nvPr/>
            </p:nvSpPr>
            <p:spPr bwMode="auto">
              <a:xfrm>
                <a:off x="1967" y="2616"/>
                <a:ext cx="8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buFontTx/>
                  <a:buNone/>
                </a:pPr>
                <a:r>
                  <a:rPr lang="en-US" sz="1500">
                    <a:solidFill>
                      <a:srgbClr val="000000"/>
                    </a:solidFill>
                    <a:latin typeface="Times New Roman" pitchFamily="18" charset="0"/>
                  </a:rPr>
                  <a:t>C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3151" name="Rectangle 79"/>
              <p:cNvSpPr>
                <a:spLocks noChangeArrowheads="1"/>
              </p:cNvSpPr>
              <p:nvPr/>
            </p:nvSpPr>
            <p:spPr bwMode="auto">
              <a:xfrm>
                <a:off x="2470" y="2616"/>
                <a:ext cx="73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buFontTx/>
                  <a:buNone/>
                </a:pPr>
                <a:r>
                  <a:rPr lang="en-US" sz="1500">
                    <a:solidFill>
                      <a:srgbClr val="000000"/>
                    </a:solidFill>
                    <a:latin typeface="Times New Roman" pitchFamily="18" charset="0"/>
                  </a:rPr>
                  <a:t>E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3152" name="Freeform 80"/>
              <p:cNvSpPr>
                <a:spLocks/>
              </p:cNvSpPr>
              <p:nvPr/>
            </p:nvSpPr>
            <p:spPr bwMode="auto">
              <a:xfrm>
                <a:off x="2653" y="1733"/>
                <a:ext cx="208" cy="207"/>
              </a:xfrm>
              <a:custGeom>
                <a:avLst/>
                <a:gdLst/>
                <a:ahLst/>
                <a:cxnLst>
                  <a:cxn ang="0">
                    <a:pos x="102" y="207"/>
                  </a:cxn>
                  <a:cxn ang="0">
                    <a:pos x="125" y="207"/>
                  </a:cxn>
                  <a:cxn ang="0">
                    <a:pos x="145" y="200"/>
                  </a:cxn>
                  <a:cxn ang="0">
                    <a:pos x="162" y="190"/>
                  </a:cxn>
                  <a:cxn ang="0">
                    <a:pos x="178" y="177"/>
                  </a:cxn>
                  <a:cxn ang="0">
                    <a:pos x="191" y="161"/>
                  </a:cxn>
                  <a:cxn ang="0">
                    <a:pos x="201" y="144"/>
                  </a:cxn>
                  <a:cxn ang="0">
                    <a:pos x="208" y="125"/>
                  </a:cxn>
                  <a:cxn ang="0">
                    <a:pos x="208" y="102"/>
                  </a:cxn>
                  <a:cxn ang="0">
                    <a:pos x="208" y="82"/>
                  </a:cxn>
                  <a:cxn ang="0">
                    <a:pos x="201" y="62"/>
                  </a:cxn>
                  <a:cxn ang="0">
                    <a:pos x="191" y="46"/>
                  </a:cxn>
                  <a:cxn ang="0">
                    <a:pos x="178" y="29"/>
                  </a:cxn>
                  <a:cxn ang="0">
                    <a:pos x="162" y="16"/>
                  </a:cxn>
                  <a:cxn ang="0">
                    <a:pos x="145" y="6"/>
                  </a:cxn>
                  <a:cxn ang="0">
                    <a:pos x="125" y="0"/>
                  </a:cxn>
                  <a:cxn ang="0">
                    <a:pos x="102" y="0"/>
                  </a:cxn>
                  <a:cxn ang="0">
                    <a:pos x="83" y="0"/>
                  </a:cxn>
                  <a:cxn ang="0">
                    <a:pos x="63" y="6"/>
                  </a:cxn>
                  <a:cxn ang="0">
                    <a:pos x="46" y="16"/>
                  </a:cxn>
                  <a:cxn ang="0">
                    <a:pos x="30" y="29"/>
                  </a:cxn>
                  <a:cxn ang="0">
                    <a:pos x="17" y="46"/>
                  </a:cxn>
                  <a:cxn ang="0">
                    <a:pos x="7" y="62"/>
                  </a:cxn>
                  <a:cxn ang="0">
                    <a:pos x="0" y="82"/>
                  </a:cxn>
                  <a:cxn ang="0">
                    <a:pos x="0" y="102"/>
                  </a:cxn>
                  <a:cxn ang="0">
                    <a:pos x="0" y="125"/>
                  </a:cxn>
                  <a:cxn ang="0">
                    <a:pos x="7" y="144"/>
                  </a:cxn>
                  <a:cxn ang="0">
                    <a:pos x="17" y="161"/>
                  </a:cxn>
                  <a:cxn ang="0">
                    <a:pos x="30" y="177"/>
                  </a:cxn>
                  <a:cxn ang="0">
                    <a:pos x="46" y="190"/>
                  </a:cxn>
                  <a:cxn ang="0">
                    <a:pos x="63" y="200"/>
                  </a:cxn>
                  <a:cxn ang="0">
                    <a:pos x="83" y="207"/>
                  </a:cxn>
                  <a:cxn ang="0">
                    <a:pos x="102" y="207"/>
                  </a:cxn>
                </a:cxnLst>
                <a:rect l="0" t="0" r="r" b="b"/>
                <a:pathLst>
                  <a:path w="208" h="207">
                    <a:moveTo>
                      <a:pt x="102" y="207"/>
                    </a:moveTo>
                    <a:lnTo>
                      <a:pt x="125" y="207"/>
                    </a:lnTo>
                    <a:lnTo>
                      <a:pt x="145" y="200"/>
                    </a:lnTo>
                    <a:lnTo>
                      <a:pt x="162" y="190"/>
                    </a:lnTo>
                    <a:lnTo>
                      <a:pt x="178" y="177"/>
                    </a:lnTo>
                    <a:lnTo>
                      <a:pt x="191" y="161"/>
                    </a:lnTo>
                    <a:lnTo>
                      <a:pt x="201" y="144"/>
                    </a:lnTo>
                    <a:lnTo>
                      <a:pt x="208" y="125"/>
                    </a:lnTo>
                    <a:lnTo>
                      <a:pt x="208" y="102"/>
                    </a:lnTo>
                    <a:lnTo>
                      <a:pt x="208" y="82"/>
                    </a:lnTo>
                    <a:lnTo>
                      <a:pt x="201" y="62"/>
                    </a:lnTo>
                    <a:lnTo>
                      <a:pt x="191" y="46"/>
                    </a:lnTo>
                    <a:lnTo>
                      <a:pt x="178" y="29"/>
                    </a:lnTo>
                    <a:lnTo>
                      <a:pt x="162" y="16"/>
                    </a:lnTo>
                    <a:lnTo>
                      <a:pt x="145" y="6"/>
                    </a:lnTo>
                    <a:lnTo>
                      <a:pt x="125" y="0"/>
                    </a:lnTo>
                    <a:lnTo>
                      <a:pt x="102" y="0"/>
                    </a:lnTo>
                    <a:lnTo>
                      <a:pt x="83" y="0"/>
                    </a:lnTo>
                    <a:lnTo>
                      <a:pt x="63" y="6"/>
                    </a:lnTo>
                    <a:lnTo>
                      <a:pt x="46" y="16"/>
                    </a:lnTo>
                    <a:lnTo>
                      <a:pt x="30" y="29"/>
                    </a:lnTo>
                    <a:lnTo>
                      <a:pt x="17" y="46"/>
                    </a:lnTo>
                    <a:lnTo>
                      <a:pt x="7" y="62"/>
                    </a:lnTo>
                    <a:lnTo>
                      <a:pt x="0" y="82"/>
                    </a:lnTo>
                    <a:lnTo>
                      <a:pt x="0" y="102"/>
                    </a:lnTo>
                    <a:lnTo>
                      <a:pt x="0" y="125"/>
                    </a:lnTo>
                    <a:lnTo>
                      <a:pt x="7" y="144"/>
                    </a:lnTo>
                    <a:lnTo>
                      <a:pt x="17" y="161"/>
                    </a:lnTo>
                    <a:lnTo>
                      <a:pt x="30" y="177"/>
                    </a:lnTo>
                    <a:lnTo>
                      <a:pt x="46" y="190"/>
                    </a:lnTo>
                    <a:lnTo>
                      <a:pt x="63" y="200"/>
                    </a:lnTo>
                    <a:lnTo>
                      <a:pt x="83" y="207"/>
                    </a:lnTo>
                    <a:lnTo>
                      <a:pt x="102" y="207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3" name="Rectangle 81"/>
              <p:cNvSpPr>
                <a:spLocks noChangeArrowheads="1"/>
              </p:cNvSpPr>
              <p:nvPr/>
            </p:nvSpPr>
            <p:spPr bwMode="auto">
              <a:xfrm>
                <a:off x="2970" y="2616"/>
                <a:ext cx="6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buFontTx/>
                  <a:buNone/>
                </a:pPr>
                <a:r>
                  <a:rPr lang="en-US" sz="1500">
                    <a:solidFill>
                      <a:srgbClr val="000000"/>
                    </a:solidFill>
                    <a:latin typeface="Times New Roman" pitchFamily="18" charset="0"/>
                  </a:rPr>
                  <a:t>P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3154" name="Rectangle 82"/>
              <p:cNvSpPr>
                <a:spLocks noChangeArrowheads="1"/>
              </p:cNvSpPr>
              <p:nvPr/>
            </p:nvSpPr>
            <p:spPr bwMode="auto">
              <a:xfrm>
                <a:off x="3457" y="2616"/>
                <a:ext cx="8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buFontTx/>
                  <a:buNone/>
                </a:pPr>
                <a:r>
                  <a:rPr lang="en-US" sz="1500">
                    <a:solidFill>
                      <a:srgbClr val="000000"/>
                    </a:solidFill>
                    <a:latin typeface="Times New Roman" pitchFamily="18" charset="0"/>
                  </a:rPr>
                  <a:t>U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3155" name="Freeform 83"/>
              <p:cNvSpPr>
                <a:spLocks/>
              </p:cNvSpPr>
              <p:nvPr/>
            </p:nvSpPr>
            <p:spPr bwMode="auto">
              <a:xfrm>
                <a:off x="3150" y="2157"/>
                <a:ext cx="207" cy="207"/>
              </a:xfrm>
              <a:custGeom>
                <a:avLst/>
                <a:gdLst/>
                <a:ahLst/>
                <a:cxnLst>
                  <a:cxn ang="0">
                    <a:pos x="105" y="207"/>
                  </a:cxn>
                  <a:cxn ang="0">
                    <a:pos x="125" y="207"/>
                  </a:cxn>
                  <a:cxn ang="0">
                    <a:pos x="145" y="201"/>
                  </a:cxn>
                  <a:cxn ang="0">
                    <a:pos x="161" y="191"/>
                  </a:cxn>
                  <a:cxn ang="0">
                    <a:pos x="178" y="178"/>
                  </a:cxn>
                  <a:cxn ang="0">
                    <a:pos x="191" y="161"/>
                  </a:cxn>
                  <a:cxn ang="0">
                    <a:pos x="201" y="145"/>
                  </a:cxn>
                  <a:cxn ang="0">
                    <a:pos x="207" y="125"/>
                  </a:cxn>
                  <a:cxn ang="0">
                    <a:pos x="207" y="102"/>
                  </a:cxn>
                  <a:cxn ang="0">
                    <a:pos x="207" y="82"/>
                  </a:cxn>
                  <a:cxn ang="0">
                    <a:pos x="201" y="63"/>
                  </a:cxn>
                  <a:cxn ang="0">
                    <a:pos x="191" y="46"/>
                  </a:cxn>
                  <a:cxn ang="0">
                    <a:pos x="178" y="30"/>
                  </a:cxn>
                  <a:cxn ang="0">
                    <a:pos x="161" y="17"/>
                  </a:cxn>
                  <a:cxn ang="0">
                    <a:pos x="145" y="7"/>
                  </a:cxn>
                  <a:cxn ang="0">
                    <a:pos x="125" y="0"/>
                  </a:cxn>
                  <a:cxn ang="0">
                    <a:pos x="105" y="0"/>
                  </a:cxn>
                  <a:cxn ang="0">
                    <a:pos x="82" y="0"/>
                  </a:cxn>
                  <a:cxn ang="0">
                    <a:pos x="63" y="7"/>
                  </a:cxn>
                  <a:cxn ang="0">
                    <a:pos x="46" y="17"/>
                  </a:cxn>
                  <a:cxn ang="0">
                    <a:pos x="30" y="30"/>
                  </a:cxn>
                  <a:cxn ang="0">
                    <a:pos x="17" y="46"/>
                  </a:cxn>
                  <a:cxn ang="0">
                    <a:pos x="7" y="63"/>
                  </a:cxn>
                  <a:cxn ang="0">
                    <a:pos x="0" y="82"/>
                  </a:cxn>
                  <a:cxn ang="0">
                    <a:pos x="0" y="102"/>
                  </a:cxn>
                  <a:cxn ang="0">
                    <a:pos x="0" y="125"/>
                  </a:cxn>
                  <a:cxn ang="0">
                    <a:pos x="7" y="145"/>
                  </a:cxn>
                  <a:cxn ang="0">
                    <a:pos x="17" y="161"/>
                  </a:cxn>
                  <a:cxn ang="0">
                    <a:pos x="30" y="178"/>
                  </a:cxn>
                  <a:cxn ang="0">
                    <a:pos x="46" y="191"/>
                  </a:cxn>
                  <a:cxn ang="0">
                    <a:pos x="63" y="201"/>
                  </a:cxn>
                  <a:cxn ang="0">
                    <a:pos x="82" y="207"/>
                  </a:cxn>
                  <a:cxn ang="0">
                    <a:pos x="105" y="207"/>
                  </a:cxn>
                </a:cxnLst>
                <a:rect l="0" t="0" r="r" b="b"/>
                <a:pathLst>
                  <a:path w="207" h="207">
                    <a:moveTo>
                      <a:pt x="105" y="207"/>
                    </a:moveTo>
                    <a:lnTo>
                      <a:pt x="125" y="207"/>
                    </a:lnTo>
                    <a:lnTo>
                      <a:pt x="145" y="201"/>
                    </a:lnTo>
                    <a:lnTo>
                      <a:pt x="161" y="191"/>
                    </a:lnTo>
                    <a:lnTo>
                      <a:pt x="178" y="178"/>
                    </a:lnTo>
                    <a:lnTo>
                      <a:pt x="191" y="161"/>
                    </a:lnTo>
                    <a:lnTo>
                      <a:pt x="201" y="145"/>
                    </a:lnTo>
                    <a:lnTo>
                      <a:pt x="207" y="125"/>
                    </a:lnTo>
                    <a:lnTo>
                      <a:pt x="207" y="102"/>
                    </a:lnTo>
                    <a:lnTo>
                      <a:pt x="207" y="82"/>
                    </a:lnTo>
                    <a:lnTo>
                      <a:pt x="201" y="63"/>
                    </a:lnTo>
                    <a:lnTo>
                      <a:pt x="191" y="46"/>
                    </a:lnTo>
                    <a:lnTo>
                      <a:pt x="178" y="30"/>
                    </a:lnTo>
                    <a:lnTo>
                      <a:pt x="161" y="17"/>
                    </a:lnTo>
                    <a:lnTo>
                      <a:pt x="145" y="7"/>
                    </a:lnTo>
                    <a:lnTo>
                      <a:pt x="125" y="0"/>
                    </a:lnTo>
                    <a:lnTo>
                      <a:pt x="105" y="0"/>
                    </a:lnTo>
                    <a:lnTo>
                      <a:pt x="82" y="0"/>
                    </a:lnTo>
                    <a:lnTo>
                      <a:pt x="63" y="7"/>
                    </a:lnTo>
                    <a:lnTo>
                      <a:pt x="46" y="17"/>
                    </a:lnTo>
                    <a:lnTo>
                      <a:pt x="30" y="30"/>
                    </a:lnTo>
                    <a:lnTo>
                      <a:pt x="17" y="46"/>
                    </a:lnTo>
                    <a:lnTo>
                      <a:pt x="7" y="63"/>
                    </a:lnTo>
                    <a:lnTo>
                      <a:pt x="0" y="82"/>
                    </a:lnTo>
                    <a:lnTo>
                      <a:pt x="0" y="102"/>
                    </a:lnTo>
                    <a:lnTo>
                      <a:pt x="0" y="125"/>
                    </a:lnTo>
                    <a:lnTo>
                      <a:pt x="7" y="145"/>
                    </a:lnTo>
                    <a:lnTo>
                      <a:pt x="17" y="161"/>
                    </a:lnTo>
                    <a:lnTo>
                      <a:pt x="30" y="178"/>
                    </a:lnTo>
                    <a:lnTo>
                      <a:pt x="46" y="191"/>
                    </a:lnTo>
                    <a:lnTo>
                      <a:pt x="63" y="201"/>
                    </a:lnTo>
                    <a:lnTo>
                      <a:pt x="82" y="207"/>
                    </a:lnTo>
                    <a:lnTo>
                      <a:pt x="105" y="207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6" name="Rectangle 84"/>
              <p:cNvSpPr>
                <a:spLocks noChangeArrowheads="1"/>
              </p:cNvSpPr>
              <p:nvPr/>
            </p:nvSpPr>
            <p:spPr bwMode="auto">
              <a:xfrm>
                <a:off x="3217" y="2188"/>
                <a:ext cx="73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buFontTx/>
                  <a:buNone/>
                </a:pPr>
                <a:r>
                  <a:rPr lang="en-US" sz="1500">
                    <a:solidFill>
                      <a:srgbClr val="000000"/>
                    </a:solidFill>
                    <a:latin typeface="Times New Roman" pitchFamily="18" charset="0"/>
                  </a:rPr>
                  <a:t>T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3157" name="Line 85"/>
              <p:cNvSpPr>
                <a:spLocks noChangeShapeType="1"/>
              </p:cNvSpPr>
              <p:nvPr/>
            </p:nvSpPr>
            <p:spPr bwMode="auto">
              <a:xfrm flipH="1">
                <a:off x="3091" y="2351"/>
                <a:ext cx="108" cy="188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8" name="Freeform 86"/>
              <p:cNvSpPr>
                <a:spLocks/>
              </p:cNvSpPr>
              <p:nvPr/>
            </p:nvSpPr>
            <p:spPr bwMode="auto">
              <a:xfrm>
                <a:off x="3058" y="2506"/>
                <a:ext cx="66" cy="92"/>
              </a:xfrm>
              <a:custGeom>
                <a:avLst/>
                <a:gdLst/>
                <a:ahLst/>
                <a:cxnLst>
                  <a:cxn ang="0">
                    <a:pos x="36" y="29"/>
                  </a:cxn>
                  <a:cxn ang="0">
                    <a:pos x="66" y="26"/>
                  </a:cxn>
                  <a:cxn ang="0">
                    <a:pos x="66" y="29"/>
                  </a:cxn>
                  <a:cxn ang="0">
                    <a:pos x="33" y="56"/>
                  </a:cxn>
                  <a:cxn ang="0">
                    <a:pos x="0" y="92"/>
                  </a:cxn>
                  <a:cxn ang="0">
                    <a:pos x="13" y="46"/>
                  </a:cxn>
                  <a:cxn ang="0">
                    <a:pos x="20" y="3"/>
                  </a:cxn>
                  <a:cxn ang="0">
                    <a:pos x="23" y="0"/>
                  </a:cxn>
                  <a:cxn ang="0">
                    <a:pos x="36" y="29"/>
                  </a:cxn>
                </a:cxnLst>
                <a:rect l="0" t="0" r="r" b="b"/>
                <a:pathLst>
                  <a:path w="66" h="92">
                    <a:moveTo>
                      <a:pt x="36" y="29"/>
                    </a:moveTo>
                    <a:lnTo>
                      <a:pt x="66" y="26"/>
                    </a:lnTo>
                    <a:lnTo>
                      <a:pt x="66" y="29"/>
                    </a:lnTo>
                    <a:lnTo>
                      <a:pt x="33" y="56"/>
                    </a:lnTo>
                    <a:lnTo>
                      <a:pt x="0" y="92"/>
                    </a:lnTo>
                    <a:lnTo>
                      <a:pt x="13" y="46"/>
                    </a:lnTo>
                    <a:lnTo>
                      <a:pt x="20" y="3"/>
                    </a:lnTo>
                    <a:lnTo>
                      <a:pt x="23" y="0"/>
                    </a:lnTo>
                    <a:lnTo>
                      <a:pt x="36" y="29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9" name="Freeform 87"/>
              <p:cNvSpPr>
                <a:spLocks/>
              </p:cNvSpPr>
              <p:nvPr/>
            </p:nvSpPr>
            <p:spPr bwMode="auto">
              <a:xfrm>
                <a:off x="2387" y="2506"/>
                <a:ext cx="66" cy="89"/>
              </a:xfrm>
              <a:custGeom>
                <a:avLst/>
                <a:gdLst/>
                <a:ahLst/>
                <a:cxnLst>
                  <a:cxn ang="0">
                    <a:pos x="30" y="26"/>
                  </a:cxn>
                  <a:cxn ang="0">
                    <a:pos x="46" y="0"/>
                  </a:cxn>
                  <a:cxn ang="0">
                    <a:pos x="53" y="46"/>
                  </a:cxn>
                  <a:cxn ang="0">
                    <a:pos x="66" y="89"/>
                  </a:cxn>
                  <a:cxn ang="0">
                    <a:pos x="36" y="56"/>
                  </a:cxn>
                  <a:cxn ang="0">
                    <a:pos x="0" y="26"/>
                  </a:cxn>
                  <a:cxn ang="0">
                    <a:pos x="30" y="26"/>
                  </a:cxn>
                </a:cxnLst>
                <a:rect l="0" t="0" r="r" b="b"/>
                <a:pathLst>
                  <a:path w="66" h="89">
                    <a:moveTo>
                      <a:pt x="30" y="26"/>
                    </a:moveTo>
                    <a:lnTo>
                      <a:pt x="46" y="0"/>
                    </a:lnTo>
                    <a:lnTo>
                      <a:pt x="53" y="46"/>
                    </a:lnTo>
                    <a:lnTo>
                      <a:pt x="66" y="89"/>
                    </a:lnTo>
                    <a:lnTo>
                      <a:pt x="36" y="56"/>
                    </a:lnTo>
                    <a:lnTo>
                      <a:pt x="0" y="26"/>
                    </a:lnTo>
                    <a:lnTo>
                      <a:pt x="30" y="26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0" name="Line 88"/>
              <p:cNvSpPr>
                <a:spLocks noChangeShapeType="1"/>
              </p:cNvSpPr>
              <p:nvPr/>
            </p:nvSpPr>
            <p:spPr bwMode="auto">
              <a:xfrm>
                <a:off x="2315" y="2351"/>
                <a:ext cx="108" cy="188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1" name="Line 89"/>
              <p:cNvSpPr>
                <a:spLocks noChangeShapeType="1"/>
              </p:cNvSpPr>
              <p:nvPr/>
            </p:nvSpPr>
            <p:spPr bwMode="auto">
              <a:xfrm flipH="1">
                <a:off x="2097" y="2351"/>
                <a:ext cx="106" cy="188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2" name="Freeform 90"/>
              <p:cNvSpPr>
                <a:spLocks/>
              </p:cNvSpPr>
              <p:nvPr/>
            </p:nvSpPr>
            <p:spPr bwMode="auto">
              <a:xfrm>
                <a:off x="2064" y="2506"/>
                <a:ext cx="66" cy="92"/>
              </a:xfrm>
              <a:custGeom>
                <a:avLst/>
                <a:gdLst/>
                <a:ahLst/>
                <a:cxnLst>
                  <a:cxn ang="0">
                    <a:pos x="37" y="29"/>
                  </a:cxn>
                  <a:cxn ang="0">
                    <a:pos x="66" y="26"/>
                  </a:cxn>
                  <a:cxn ang="0">
                    <a:pos x="66" y="29"/>
                  </a:cxn>
                  <a:cxn ang="0">
                    <a:pos x="33" y="56"/>
                  </a:cxn>
                  <a:cxn ang="0">
                    <a:pos x="0" y="92"/>
                  </a:cxn>
                  <a:cxn ang="0">
                    <a:pos x="14" y="46"/>
                  </a:cxn>
                  <a:cxn ang="0">
                    <a:pos x="20" y="3"/>
                  </a:cxn>
                  <a:cxn ang="0">
                    <a:pos x="24" y="0"/>
                  </a:cxn>
                  <a:cxn ang="0">
                    <a:pos x="37" y="29"/>
                  </a:cxn>
                </a:cxnLst>
                <a:rect l="0" t="0" r="r" b="b"/>
                <a:pathLst>
                  <a:path w="66" h="92">
                    <a:moveTo>
                      <a:pt x="37" y="29"/>
                    </a:moveTo>
                    <a:lnTo>
                      <a:pt x="66" y="26"/>
                    </a:lnTo>
                    <a:lnTo>
                      <a:pt x="66" y="29"/>
                    </a:lnTo>
                    <a:lnTo>
                      <a:pt x="33" y="56"/>
                    </a:lnTo>
                    <a:lnTo>
                      <a:pt x="0" y="92"/>
                    </a:lnTo>
                    <a:lnTo>
                      <a:pt x="14" y="46"/>
                    </a:lnTo>
                    <a:lnTo>
                      <a:pt x="20" y="3"/>
                    </a:lnTo>
                    <a:lnTo>
                      <a:pt x="24" y="0"/>
                    </a:lnTo>
                    <a:lnTo>
                      <a:pt x="37" y="29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3" name="Freeform 91"/>
              <p:cNvSpPr>
                <a:spLocks/>
              </p:cNvSpPr>
              <p:nvPr/>
            </p:nvSpPr>
            <p:spPr bwMode="auto">
              <a:xfrm>
                <a:off x="2153" y="2157"/>
                <a:ext cx="211" cy="207"/>
              </a:xfrm>
              <a:custGeom>
                <a:avLst/>
                <a:gdLst/>
                <a:ahLst/>
                <a:cxnLst>
                  <a:cxn ang="0">
                    <a:pos x="106" y="207"/>
                  </a:cxn>
                  <a:cxn ang="0">
                    <a:pos x="125" y="207"/>
                  </a:cxn>
                  <a:cxn ang="0">
                    <a:pos x="145" y="201"/>
                  </a:cxn>
                  <a:cxn ang="0">
                    <a:pos x="165" y="191"/>
                  </a:cxn>
                  <a:cxn ang="0">
                    <a:pos x="181" y="178"/>
                  </a:cxn>
                  <a:cxn ang="0">
                    <a:pos x="191" y="161"/>
                  </a:cxn>
                  <a:cxn ang="0">
                    <a:pos x="201" y="145"/>
                  </a:cxn>
                  <a:cxn ang="0">
                    <a:pos x="208" y="125"/>
                  </a:cxn>
                  <a:cxn ang="0">
                    <a:pos x="211" y="102"/>
                  </a:cxn>
                  <a:cxn ang="0">
                    <a:pos x="208" y="82"/>
                  </a:cxn>
                  <a:cxn ang="0">
                    <a:pos x="201" y="63"/>
                  </a:cxn>
                  <a:cxn ang="0">
                    <a:pos x="191" y="46"/>
                  </a:cxn>
                  <a:cxn ang="0">
                    <a:pos x="181" y="30"/>
                  </a:cxn>
                  <a:cxn ang="0">
                    <a:pos x="165" y="17"/>
                  </a:cxn>
                  <a:cxn ang="0">
                    <a:pos x="145" y="7"/>
                  </a:cxn>
                  <a:cxn ang="0">
                    <a:pos x="125" y="0"/>
                  </a:cxn>
                  <a:cxn ang="0">
                    <a:pos x="106" y="0"/>
                  </a:cxn>
                  <a:cxn ang="0">
                    <a:pos x="86" y="0"/>
                  </a:cxn>
                  <a:cxn ang="0">
                    <a:pos x="66" y="7"/>
                  </a:cxn>
                  <a:cxn ang="0">
                    <a:pos x="46" y="17"/>
                  </a:cxn>
                  <a:cxn ang="0">
                    <a:pos x="33" y="30"/>
                  </a:cxn>
                  <a:cxn ang="0">
                    <a:pos x="20" y="46"/>
                  </a:cxn>
                  <a:cxn ang="0">
                    <a:pos x="10" y="63"/>
                  </a:cxn>
                  <a:cxn ang="0">
                    <a:pos x="4" y="82"/>
                  </a:cxn>
                  <a:cxn ang="0">
                    <a:pos x="0" y="102"/>
                  </a:cxn>
                  <a:cxn ang="0">
                    <a:pos x="4" y="125"/>
                  </a:cxn>
                  <a:cxn ang="0">
                    <a:pos x="10" y="145"/>
                  </a:cxn>
                  <a:cxn ang="0">
                    <a:pos x="20" y="161"/>
                  </a:cxn>
                  <a:cxn ang="0">
                    <a:pos x="33" y="178"/>
                  </a:cxn>
                  <a:cxn ang="0">
                    <a:pos x="46" y="191"/>
                  </a:cxn>
                  <a:cxn ang="0">
                    <a:pos x="66" y="201"/>
                  </a:cxn>
                  <a:cxn ang="0">
                    <a:pos x="86" y="207"/>
                  </a:cxn>
                  <a:cxn ang="0">
                    <a:pos x="106" y="207"/>
                  </a:cxn>
                </a:cxnLst>
                <a:rect l="0" t="0" r="r" b="b"/>
                <a:pathLst>
                  <a:path w="211" h="207">
                    <a:moveTo>
                      <a:pt x="106" y="207"/>
                    </a:moveTo>
                    <a:lnTo>
                      <a:pt x="125" y="207"/>
                    </a:lnTo>
                    <a:lnTo>
                      <a:pt x="145" y="201"/>
                    </a:lnTo>
                    <a:lnTo>
                      <a:pt x="165" y="191"/>
                    </a:lnTo>
                    <a:lnTo>
                      <a:pt x="181" y="178"/>
                    </a:lnTo>
                    <a:lnTo>
                      <a:pt x="191" y="161"/>
                    </a:lnTo>
                    <a:lnTo>
                      <a:pt x="201" y="145"/>
                    </a:lnTo>
                    <a:lnTo>
                      <a:pt x="208" y="125"/>
                    </a:lnTo>
                    <a:lnTo>
                      <a:pt x="211" y="102"/>
                    </a:lnTo>
                    <a:lnTo>
                      <a:pt x="208" y="82"/>
                    </a:lnTo>
                    <a:lnTo>
                      <a:pt x="201" y="63"/>
                    </a:lnTo>
                    <a:lnTo>
                      <a:pt x="191" y="46"/>
                    </a:lnTo>
                    <a:lnTo>
                      <a:pt x="181" y="30"/>
                    </a:lnTo>
                    <a:lnTo>
                      <a:pt x="165" y="17"/>
                    </a:lnTo>
                    <a:lnTo>
                      <a:pt x="145" y="7"/>
                    </a:lnTo>
                    <a:lnTo>
                      <a:pt x="125" y="0"/>
                    </a:lnTo>
                    <a:lnTo>
                      <a:pt x="106" y="0"/>
                    </a:lnTo>
                    <a:lnTo>
                      <a:pt x="86" y="0"/>
                    </a:lnTo>
                    <a:lnTo>
                      <a:pt x="66" y="7"/>
                    </a:lnTo>
                    <a:lnTo>
                      <a:pt x="46" y="17"/>
                    </a:lnTo>
                    <a:lnTo>
                      <a:pt x="33" y="30"/>
                    </a:lnTo>
                    <a:lnTo>
                      <a:pt x="20" y="46"/>
                    </a:lnTo>
                    <a:lnTo>
                      <a:pt x="10" y="63"/>
                    </a:lnTo>
                    <a:lnTo>
                      <a:pt x="4" y="82"/>
                    </a:lnTo>
                    <a:lnTo>
                      <a:pt x="0" y="102"/>
                    </a:lnTo>
                    <a:lnTo>
                      <a:pt x="4" y="125"/>
                    </a:lnTo>
                    <a:lnTo>
                      <a:pt x="10" y="145"/>
                    </a:lnTo>
                    <a:lnTo>
                      <a:pt x="20" y="161"/>
                    </a:lnTo>
                    <a:lnTo>
                      <a:pt x="33" y="178"/>
                    </a:lnTo>
                    <a:lnTo>
                      <a:pt x="46" y="191"/>
                    </a:lnTo>
                    <a:lnTo>
                      <a:pt x="66" y="201"/>
                    </a:lnTo>
                    <a:lnTo>
                      <a:pt x="86" y="207"/>
                    </a:lnTo>
                    <a:lnTo>
                      <a:pt x="106" y="207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4" name="Rectangle 92"/>
              <p:cNvSpPr>
                <a:spLocks noChangeArrowheads="1"/>
              </p:cNvSpPr>
              <p:nvPr/>
            </p:nvSpPr>
            <p:spPr bwMode="auto">
              <a:xfrm>
                <a:off x="2204" y="2188"/>
                <a:ext cx="10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buFontTx/>
                  <a:buNone/>
                </a:pPr>
                <a:r>
                  <a:rPr lang="en-US" sz="1500">
                    <a:solidFill>
                      <a:srgbClr val="000000"/>
                    </a:solidFill>
                    <a:latin typeface="Times New Roman" pitchFamily="18" charset="0"/>
                  </a:rPr>
                  <a:t>M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3165" name="Line 93"/>
              <p:cNvSpPr>
                <a:spLocks noChangeShapeType="1"/>
              </p:cNvSpPr>
              <p:nvPr/>
            </p:nvSpPr>
            <p:spPr bwMode="auto">
              <a:xfrm flipH="1">
                <a:off x="2390" y="1907"/>
                <a:ext cx="283" cy="240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6" name="Freeform 94"/>
              <p:cNvSpPr>
                <a:spLocks/>
              </p:cNvSpPr>
              <p:nvPr/>
            </p:nvSpPr>
            <p:spPr bwMode="auto">
              <a:xfrm>
                <a:off x="2341" y="2114"/>
                <a:ext cx="82" cy="76"/>
              </a:xfrm>
              <a:custGeom>
                <a:avLst/>
                <a:gdLst/>
                <a:ahLst/>
                <a:cxnLst>
                  <a:cxn ang="0">
                    <a:pos x="52" y="30"/>
                  </a:cxn>
                  <a:cxn ang="0">
                    <a:pos x="82" y="40"/>
                  </a:cxn>
                  <a:cxn ang="0">
                    <a:pos x="39" y="56"/>
                  </a:cxn>
                  <a:cxn ang="0">
                    <a:pos x="0" y="76"/>
                  </a:cxn>
                  <a:cxn ang="0">
                    <a:pos x="26" y="40"/>
                  </a:cxn>
                  <a:cxn ang="0">
                    <a:pos x="46" y="0"/>
                  </a:cxn>
                  <a:cxn ang="0">
                    <a:pos x="49" y="0"/>
                  </a:cxn>
                  <a:cxn ang="0">
                    <a:pos x="52" y="30"/>
                  </a:cxn>
                </a:cxnLst>
                <a:rect l="0" t="0" r="r" b="b"/>
                <a:pathLst>
                  <a:path w="82" h="76">
                    <a:moveTo>
                      <a:pt x="52" y="30"/>
                    </a:moveTo>
                    <a:lnTo>
                      <a:pt x="82" y="40"/>
                    </a:lnTo>
                    <a:lnTo>
                      <a:pt x="39" y="56"/>
                    </a:lnTo>
                    <a:lnTo>
                      <a:pt x="0" y="76"/>
                    </a:lnTo>
                    <a:lnTo>
                      <a:pt x="26" y="4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2" y="30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7" name="Freeform 95"/>
              <p:cNvSpPr>
                <a:spLocks/>
              </p:cNvSpPr>
              <p:nvPr/>
            </p:nvSpPr>
            <p:spPr bwMode="auto">
              <a:xfrm>
                <a:off x="3088" y="2111"/>
                <a:ext cx="85" cy="79"/>
              </a:xfrm>
              <a:custGeom>
                <a:avLst/>
                <a:gdLst/>
                <a:ahLst/>
                <a:cxnLst>
                  <a:cxn ang="0">
                    <a:pos x="29" y="33"/>
                  </a:cxn>
                  <a:cxn ang="0">
                    <a:pos x="36" y="0"/>
                  </a:cxn>
                  <a:cxn ang="0">
                    <a:pos x="59" y="43"/>
                  </a:cxn>
                  <a:cxn ang="0">
                    <a:pos x="85" y="79"/>
                  </a:cxn>
                  <a:cxn ang="0">
                    <a:pos x="46" y="56"/>
                  </a:cxn>
                  <a:cxn ang="0">
                    <a:pos x="3" y="43"/>
                  </a:cxn>
                  <a:cxn ang="0">
                    <a:pos x="0" y="43"/>
                  </a:cxn>
                  <a:cxn ang="0">
                    <a:pos x="29" y="33"/>
                  </a:cxn>
                </a:cxnLst>
                <a:rect l="0" t="0" r="r" b="b"/>
                <a:pathLst>
                  <a:path w="85" h="79">
                    <a:moveTo>
                      <a:pt x="29" y="33"/>
                    </a:moveTo>
                    <a:lnTo>
                      <a:pt x="36" y="0"/>
                    </a:lnTo>
                    <a:lnTo>
                      <a:pt x="59" y="43"/>
                    </a:lnTo>
                    <a:lnTo>
                      <a:pt x="85" y="79"/>
                    </a:lnTo>
                    <a:lnTo>
                      <a:pt x="46" y="56"/>
                    </a:lnTo>
                    <a:lnTo>
                      <a:pt x="3" y="43"/>
                    </a:lnTo>
                    <a:lnTo>
                      <a:pt x="0" y="43"/>
                    </a:lnTo>
                    <a:lnTo>
                      <a:pt x="29" y="33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8" name="Line 96"/>
              <p:cNvSpPr>
                <a:spLocks noChangeShapeType="1"/>
              </p:cNvSpPr>
              <p:nvPr/>
            </p:nvSpPr>
            <p:spPr bwMode="auto">
              <a:xfrm>
                <a:off x="2838" y="1907"/>
                <a:ext cx="286" cy="240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9" name="Rectangle 97"/>
              <p:cNvSpPr>
                <a:spLocks noChangeArrowheads="1"/>
              </p:cNvSpPr>
              <p:nvPr/>
            </p:nvSpPr>
            <p:spPr bwMode="auto">
              <a:xfrm>
                <a:off x="2733" y="2639"/>
                <a:ext cx="42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buFontTx/>
                  <a:buNone/>
                </a:pPr>
                <a:r>
                  <a:rPr lang="en-US" sz="1500">
                    <a:solidFill>
                      <a:srgbClr val="3333CC"/>
                    </a:solidFill>
                    <a:latin typeface="Times New Roman" pitchFamily="18" charset="0"/>
                  </a:rPr>
                  <a:t>•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3170" name="Rectangle 98"/>
              <p:cNvSpPr>
                <a:spLocks noChangeArrowheads="1"/>
              </p:cNvSpPr>
              <p:nvPr/>
            </p:nvSpPr>
            <p:spPr bwMode="auto">
              <a:xfrm>
                <a:off x="2733" y="2751"/>
                <a:ext cx="42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buFontTx/>
                  <a:buNone/>
                </a:pPr>
                <a:r>
                  <a:rPr lang="en-US" sz="1500">
                    <a:solidFill>
                      <a:srgbClr val="3333CC"/>
                    </a:solidFill>
                    <a:latin typeface="Times New Roman" pitchFamily="18" charset="0"/>
                  </a:rPr>
                  <a:t>•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3171" name="Rectangle 99"/>
              <p:cNvSpPr>
                <a:spLocks noChangeArrowheads="1"/>
              </p:cNvSpPr>
              <p:nvPr/>
            </p:nvSpPr>
            <p:spPr bwMode="auto">
              <a:xfrm>
                <a:off x="2710" y="1764"/>
                <a:ext cx="8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buFontTx/>
                  <a:buNone/>
                </a:pPr>
                <a:r>
                  <a:rPr lang="en-US" sz="1500" dirty="0">
                    <a:solidFill>
                      <a:srgbClr val="000000"/>
                    </a:solidFill>
                    <a:latin typeface="Times New Roman" pitchFamily="18" charset="0"/>
                  </a:rPr>
                  <a:t>O</a:t>
                </a:r>
                <a:endParaRPr lang="en-US" sz="20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3172" name="Rectangle 100"/>
          <p:cNvSpPr>
            <a:spLocks noChangeArrowheads="1"/>
          </p:cNvSpPr>
          <p:nvPr/>
        </p:nvSpPr>
        <p:spPr bwMode="auto">
          <a:xfrm>
            <a:off x="3222352" y="2962274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buFontTx/>
              <a:buNone/>
            </a:pPr>
            <a:r>
              <a:rPr lang="en-US" sz="150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en-US" sz="20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173" name="Rectangle 101"/>
          <p:cNvSpPr>
            <a:spLocks noChangeArrowheads="1"/>
          </p:cNvSpPr>
          <p:nvPr/>
        </p:nvSpPr>
        <p:spPr bwMode="auto">
          <a:xfrm>
            <a:off x="1639615" y="2962274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buFontTx/>
              <a:buNone/>
            </a:pPr>
            <a:r>
              <a:rPr lang="en-US" sz="1500">
                <a:solidFill>
                  <a:srgbClr val="FF0000"/>
                </a:solidFill>
                <a:latin typeface="Times New Roman" pitchFamily="18" charset="0"/>
              </a:rPr>
              <a:t>1</a:t>
            </a:r>
            <a:endParaRPr lang="en-US" sz="20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174" name="Rectangle 102"/>
          <p:cNvSpPr>
            <a:spLocks noChangeArrowheads="1"/>
          </p:cNvSpPr>
          <p:nvPr/>
        </p:nvSpPr>
        <p:spPr bwMode="auto">
          <a:xfrm>
            <a:off x="1242740" y="3636962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buFontTx/>
              <a:buNone/>
            </a:pPr>
            <a:r>
              <a:rPr lang="en-US" sz="1500">
                <a:solidFill>
                  <a:srgbClr val="FF0000"/>
                </a:solidFill>
                <a:latin typeface="Times New Roman" pitchFamily="18" charset="0"/>
              </a:rPr>
              <a:t>3</a:t>
            </a:r>
            <a:endParaRPr lang="en-US" sz="20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175" name="Rectangle 103"/>
          <p:cNvSpPr>
            <a:spLocks noChangeArrowheads="1"/>
          </p:cNvSpPr>
          <p:nvPr/>
        </p:nvSpPr>
        <p:spPr bwMode="auto">
          <a:xfrm>
            <a:off x="2036490" y="3636962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buFontTx/>
              <a:buNone/>
            </a:pPr>
            <a:r>
              <a:rPr lang="en-US" sz="1500">
                <a:solidFill>
                  <a:srgbClr val="FF0000"/>
                </a:solidFill>
                <a:latin typeface="Times New Roman" pitchFamily="18" charset="0"/>
              </a:rPr>
              <a:t>4</a:t>
            </a:r>
            <a:endParaRPr lang="en-US" sz="20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176" name="Rectangle 104"/>
          <p:cNvSpPr>
            <a:spLocks noChangeArrowheads="1"/>
          </p:cNvSpPr>
          <p:nvPr/>
        </p:nvSpPr>
        <p:spPr bwMode="auto">
          <a:xfrm>
            <a:off x="2825477" y="3636962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buFontTx/>
              <a:buNone/>
            </a:pPr>
            <a:r>
              <a:rPr lang="en-US" sz="1500">
                <a:solidFill>
                  <a:srgbClr val="FF0000"/>
                </a:solidFill>
                <a:latin typeface="Times New Roman" pitchFamily="18" charset="0"/>
              </a:rPr>
              <a:t>5</a:t>
            </a:r>
            <a:endParaRPr lang="en-US" sz="20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177" name="Rectangle 105"/>
          <p:cNvSpPr>
            <a:spLocks noChangeArrowheads="1"/>
          </p:cNvSpPr>
          <p:nvPr/>
        </p:nvSpPr>
        <p:spPr bwMode="auto">
          <a:xfrm>
            <a:off x="3612877" y="3636962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buFontTx/>
              <a:buNone/>
            </a:pPr>
            <a:r>
              <a:rPr lang="en-US" sz="1500">
                <a:solidFill>
                  <a:srgbClr val="FF0000"/>
                </a:solidFill>
                <a:latin typeface="Times New Roman" pitchFamily="18" charset="0"/>
              </a:rPr>
              <a:t>6</a:t>
            </a:r>
            <a:endParaRPr lang="en-US" sz="20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178" name="Rectangle 106"/>
          <p:cNvSpPr>
            <a:spLocks noChangeArrowheads="1"/>
          </p:cNvSpPr>
          <p:nvPr/>
        </p:nvSpPr>
        <p:spPr bwMode="auto">
          <a:xfrm>
            <a:off x="2428602" y="2289174"/>
            <a:ext cx="10740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buFontTx/>
              <a:buNone/>
            </a:pPr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2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80" name="Text Box 108"/>
          <p:cNvSpPr txBox="1">
            <a:spLocks noChangeArrowheads="1"/>
          </p:cNvSpPr>
          <p:nvPr/>
        </p:nvSpPr>
        <p:spPr bwMode="auto">
          <a:xfrm>
            <a:off x="609601" y="942298"/>
            <a:ext cx="79960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38138" indent="-338138" eaLnBrk="0" hangingPunct="0">
              <a:spcBef>
                <a:spcPct val="50000"/>
              </a:spcBef>
              <a:buFontTx/>
              <a:buNone/>
            </a:pP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Array-Based Implementation:</a:t>
            </a:r>
          </a:p>
          <a:p>
            <a:pPr marL="338138" indent="-338138" eaLnBrk="0" hangingPunct="0">
              <a:buFontTx/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An array can be used to store some binary trees.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Number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the nodes level by level, from left to right,</a:t>
            </a:r>
          </a:p>
        </p:txBody>
      </p:sp>
      <p:sp>
        <p:nvSpPr>
          <p:cNvPr id="110" name="Slide Number Placeholder 10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2F76-074C-4917-8080-8E250C8A42C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09" name="Text Box 134"/>
          <p:cNvSpPr txBox="1">
            <a:spLocks noChangeArrowheads="1"/>
          </p:cNvSpPr>
          <p:nvPr/>
        </p:nvSpPr>
        <p:spPr bwMode="auto">
          <a:xfrm>
            <a:off x="4802188" y="2122648"/>
            <a:ext cx="2408238" cy="24209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sz="1600" dirty="0">
                <a:solidFill>
                  <a:schemeClr val="accent2"/>
                </a:solidFill>
              </a:rPr>
              <a:t>Max # nodes on level i:</a:t>
            </a:r>
          </a:p>
          <a:p>
            <a:pPr eaLnBrk="0" hangingPunct="0">
              <a:spcBef>
                <a:spcPct val="10000"/>
              </a:spcBef>
              <a:buFontTx/>
              <a:buNone/>
            </a:pPr>
            <a:r>
              <a:rPr lang="en-US" sz="1600" dirty="0"/>
              <a:t>	</a:t>
            </a:r>
            <a:r>
              <a:rPr lang="en-US" sz="1600" b="1" dirty="0">
                <a:solidFill>
                  <a:srgbClr val="FF0000"/>
                </a:solidFill>
              </a:rPr>
              <a:t>2</a:t>
            </a:r>
            <a:r>
              <a:rPr lang="en-US" sz="1600" b="1" baseline="30000" dirty="0">
                <a:solidFill>
                  <a:srgbClr val="FF0000"/>
                </a:solidFill>
              </a:rPr>
              <a:t>i</a:t>
            </a:r>
          </a:p>
          <a:p>
            <a:pPr eaLnBrk="0" hangingPunct="0">
              <a:spcBef>
                <a:spcPct val="10000"/>
              </a:spcBef>
              <a:buFontTx/>
              <a:buNone/>
            </a:pP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solidFill>
                  <a:schemeClr val="accent2"/>
                </a:solidFill>
              </a:rPr>
              <a:t>In array representation,</a:t>
            </a:r>
            <a:br>
              <a:rPr lang="en-US" sz="1600" dirty="0">
                <a:solidFill>
                  <a:schemeClr val="accent2"/>
                </a:solidFill>
              </a:rPr>
            </a:br>
            <a:r>
              <a:rPr lang="en-US" sz="1600" dirty="0">
                <a:solidFill>
                  <a:schemeClr val="accent2"/>
                </a:solidFill>
              </a:rPr>
              <a:t>children of </a:t>
            </a:r>
            <a:r>
              <a:rPr lang="en-US" sz="1600" dirty="0" err="1">
                <a:solidFill>
                  <a:schemeClr val="accent2"/>
                </a:solidFill>
              </a:rPr>
              <a:t>i</a:t>
            </a:r>
            <a:r>
              <a:rPr lang="en-US" sz="1600" dirty="0">
                <a:solidFill>
                  <a:schemeClr val="accent2"/>
                </a:solidFill>
              </a:rPr>
              <a:t> are at:</a:t>
            </a:r>
          </a:p>
          <a:p>
            <a:pPr eaLnBrk="0" hangingPunct="0">
              <a:spcBef>
                <a:spcPct val="10000"/>
              </a:spcBef>
              <a:buFontTx/>
              <a:buNone/>
            </a:pPr>
            <a:r>
              <a:rPr lang="en-US" sz="1600" dirty="0"/>
              <a:t>          </a:t>
            </a:r>
            <a:r>
              <a:rPr lang="en-US" sz="1600" b="1" dirty="0">
                <a:solidFill>
                  <a:srgbClr val="FF0000"/>
                </a:solidFill>
              </a:rPr>
              <a:t>2i + 1,  2i + 2</a:t>
            </a:r>
          </a:p>
          <a:p>
            <a:pPr eaLnBrk="0" hangingPunct="0">
              <a:spcBef>
                <a:spcPct val="10000"/>
              </a:spcBef>
              <a:buFontTx/>
              <a:buNone/>
            </a:pPr>
            <a:r>
              <a:rPr lang="en-US" sz="1600" dirty="0">
                <a:solidFill>
                  <a:schemeClr val="accent2"/>
                </a:solidFill>
              </a:rPr>
              <a:t/>
            </a:r>
            <a:br>
              <a:rPr lang="en-US" sz="1600" dirty="0">
                <a:solidFill>
                  <a:schemeClr val="accent2"/>
                </a:solidFill>
              </a:rPr>
            </a:br>
            <a:r>
              <a:rPr lang="en-US" sz="1600" dirty="0">
                <a:solidFill>
                  <a:schemeClr val="accent2"/>
                </a:solidFill>
              </a:rPr>
              <a:t> Parent of </a:t>
            </a:r>
            <a:r>
              <a:rPr lang="en-US" sz="1600" dirty="0" err="1">
                <a:solidFill>
                  <a:schemeClr val="accent2"/>
                </a:solidFill>
              </a:rPr>
              <a:t>i</a:t>
            </a:r>
            <a:r>
              <a:rPr lang="en-US" sz="1600" dirty="0">
                <a:solidFill>
                  <a:schemeClr val="accent2"/>
                </a:solidFill>
              </a:rPr>
              <a:t> is at:</a:t>
            </a:r>
            <a:endParaRPr lang="en-US" sz="1600" dirty="0"/>
          </a:p>
          <a:p>
            <a:pPr eaLnBrk="0" hangingPunct="0">
              <a:spcBef>
                <a:spcPct val="10000"/>
              </a:spcBef>
              <a:buFontTx/>
              <a:buNone/>
            </a:pPr>
            <a:r>
              <a:rPr lang="en-US" sz="1600" dirty="0"/>
              <a:t>             </a:t>
            </a:r>
            <a:r>
              <a:rPr lang="en-US" sz="1600" b="1" dirty="0">
                <a:solidFill>
                  <a:srgbClr val="FF0000"/>
                </a:solidFill>
              </a:rPr>
              <a:t>(</a:t>
            </a:r>
            <a:r>
              <a:rPr lang="en-US" sz="1600" b="1" dirty="0" err="1">
                <a:solidFill>
                  <a:srgbClr val="FF0000"/>
                </a:solidFill>
              </a:rPr>
              <a:t>i</a:t>
            </a:r>
            <a:r>
              <a:rPr lang="en-US" sz="1600" b="1" dirty="0">
                <a:solidFill>
                  <a:srgbClr val="FF0000"/>
                </a:solidFill>
              </a:rPr>
              <a:t> - 1) / 2</a:t>
            </a:r>
          </a:p>
        </p:txBody>
      </p:sp>
      <p:sp>
        <p:nvSpPr>
          <p:cNvPr id="111" name="Title 4"/>
          <p:cNvSpPr txBox="1">
            <a:spLocks/>
          </p:cNvSpPr>
          <p:nvPr/>
        </p:nvSpPr>
        <p:spPr>
          <a:xfrm>
            <a:off x="258791" y="0"/>
            <a:ext cx="8695427" cy="91213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000" dirty="0" smtClean="0"/>
              <a:t>3. Binary Tree Implementation/Representation</a:t>
            </a:r>
          </a:p>
          <a:p>
            <a:pPr fontAlgn="auto">
              <a:spcAft>
                <a:spcPts val="0"/>
              </a:spcAft>
            </a:pPr>
            <a:r>
              <a:rPr lang="en-US" sz="3000" dirty="0"/>
              <a:t> </a:t>
            </a:r>
            <a:r>
              <a:rPr lang="en-US" sz="3000" dirty="0" smtClean="0"/>
              <a:t>                             (Using Array) [</a:t>
            </a:r>
            <a:r>
              <a:rPr lang="en-US" sz="3000" dirty="0" smtClean="0">
                <a:solidFill>
                  <a:srgbClr val="00B0F0"/>
                </a:solidFill>
              </a:rPr>
              <a:t>Example 1</a:t>
            </a:r>
            <a:r>
              <a:rPr lang="en-US" sz="3000" dirty="0" smtClean="0"/>
              <a:t>]             (2/6</a:t>
            </a:r>
            <a:r>
              <a:rPr lang="en-US" sz="3000" dirty="0"/>
              <a:t>)</a:t>
            </a:r>
          </a:p>
        </p:txBody>
      </p:sp>
      <p:sp>
        <p:nvSpPr>
          <p:cNvPr id="112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7334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0" name="Text Box 108"/>
          <p:cNvSpPr txBox="1">
            <a:spLocks noChangeArrowheads="1"/>
          </p:cNvSpPr>
          <p:nvPr/>
        </p:nvSpPr>
        <p:spPr bwMode="auto">
          <a:xfrm>
            <a:off x="609601" y="942298"/>
            <a:ext cx="79960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38138" indent="-338138" eaLnBrk="0" hangingPunct="0">
              <a:spcBef>
                <a:spcPct val="50000"/>
              </a:spcBef>
              <a:buFontTx/>
              <a:buNone/>
            </a:pP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Array-Based Implementation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Slide Number Placeholder 10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2F76-074C-4917-8080-8E250C8A42C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11" name="Title 4"/>
          <p:cNvSpPr txBox="1">
            <a:spLocks/>
          </p:cNvSpPr>
          <p:nvPr/>
        </p:nvSpPr>
        <p:spPr>
          <a:xfrm>
            <a:off x="258791" y="0"/>
            <a:ext cx="8695427" cy="91213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000" dirty="0" smtClean="0"/>
              <a:t>3. Binary Tree Implementation/Representation</a:t>
            </a:r>
          </a:p>
          <a:p>
            <a:pPr fontAlgn="auto">
              <a:spcAft>
                <a:spcPts val="0"/>
              </a:spcAft>
            </a:pPr>
            <a:r>
              <a:rPr lang="en-US" sz="3000" dirty="0"/>
              <a:t> </a:t>
            </a:r>
            <a:r>
              <a:rPr lang="en-US" sz="3000" dirty="0" smtClean="0"/>
              <a:t>                             (Using Array) [</a:t>
            </a:r>
            <a:r>
              <a:rPr lang="en-US" sz="3000" dirty="0" smtClean="0">
                <a:solidFill>
                  <a:srgbClr val="00B0F0"/>
                </a:solidFill>
              </a:rPr>
              <a:t>Example 2</a:t>
            </a:r>
            <a:r>
              <a:rPr lang="en-US" sz="3000" dirty="0" smtClean="0"/>
              <a:t>]               (3/6</a:t>
            </a:r>
            <a:r>
              <a:rPr lang="en-US" sz="3000" dirty="0"/>
              <a:t>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365" y="1943657"/>
            <a:ext cx="8523498" cy="3865469"/>
          </a:xfrm>
          <a:prstGeom prst="rect">
            <a:avLst/>
          </a:prstGeom>
        </p:spPr>
      </p:pic>
      <p:sp>
        <p:nvSpPr>
          <p:cNvPr id="6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3834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7976" y="966480"/>
            <a:ext cx="8585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8138" indent="-338138" eaLnBrk="0" hangingPunct="0">
              <a:spcBef>
                <a:spcPct val="500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binary tree</a:t>
            </a:r>
            <a:r>
              <a:rPr lang="en-US" dirty="0">
                <a:latin typeface="Arial" pitchFamily="34" charset="0"/>
                <a:cs typeface="Arial" pitchFamily="34" charset="0"/>
              </a:rPr>
              <a:t> is a tree in which </a:t>
            </a:r>
            <a:r>
              <a:rPr lang="en-US" u="sng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each node has at most 2 children.</a:t>
            </a:r>
            <a:endParaRPr lang="en-US" sz="1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77" name="Text Box 109"/>
          <p:cNvSpPr txBox="1">
            <a:spLocks noChangeArrowheads="1"/>
          </p:cNvSpPr>
          <p:nvPr/>
        </p:nvSpPr>
        <p:spPr bwMode="auto">
          <a:xfrm>
            <a:off x="1355725" y="2327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7279" name="Group 111"/>
          <p:cNvGrpSpPr>
            <a:grpSpLocks/>
          </p:cNvGrpSpPr>
          <p:nvPr/>
        </p:nvGrpSpPr>
        <p:grpSpPr bwMode="auto">
          <a:xfrm>
            <a:off x="2590800" y="3429000"/>
            <a:ext cx="2698750" cy="2022475"/>
            <a:chOff x="1907" y="1733"/>
            <a:chExt cx="1700" cy="1274"/>
          </a:xfrm>
        </p:grpSpPr>
        <p:sp>
          <p:nvSpPr>
            <p:cNvPr id="7280" name="Rectangle 112"/>
            <p:cNvSpPr>
              <a:spLocks noChangeArrowheads="1"/>
            </p:cNvSpPr>
            <p:nvPr/>
          </p:nvSpPr>
          <p:spPr bwMode="auto">
            <a:xfrm>
              <a:off x="2733" y="2863"/>
              <a:ext cx="4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3333CC"/>
                  </a:solidFill>
                </a:rPr>
                <a:t>•</a:t>
              </a:r>
              <a:endParaRPr lang="en-US" sz="2000"/>
            </a:p>
          </p:txBody>
        </p:sp>
        <p:grpSp>
          <p:nvGrpSpPr>
            <p:cNvPr id="7281" name="Group 113"/>
            <p:cNvGrpSpPr>
              <a:grpSpLocks/>
            </p:cNvGrpSpPr>
            <p:nvPr/>
          </p:nvGrpSpPr>
          <p:grpSpPr bwMode="auto">
            <a:xfrm>
              <a:off x="1907" y="1733"/>
              <a:ext cx="1700" cy="1162"/>
              <a:chOff x="1907" y="1733"/>
              <a:chExt cx="1700" cy="1162"/>
            </a:xfrm>
          </p:grpSpPr>
          <p:sp>
            <p:nvSpPr>
              <p:cNvPr id="7282" name="Freeform 114"/>
              <p:cNvSpPr>
                <a:spLocks/>
              </p:cNvSpPr>
              <p:nvPr/>
            </p:nvSpPr>
            <p:spPr bwMode="auto">
              <a:xfrm>
                <a:off x="3397" y="2581"/>
                <a:ext cx="210" cy="211"/>
              </a:xfrm>
              <a:custGeom>
                <a:avLst/>
                <a:gdLst/>
                <a:ahLst/>
                <a:cxnLst>
                  <a:cxn ang="0">
                    <a:pos x="105" y="211"/>
                  </a:cxn>
                  <a:cxn ang="0">
                    <a:pos x="128" y="208"/>
                  </a:cxn>
                  <a:cxn ang="0">
                    <a:pos x="148" y="201"/>
                  </a:cxn>
                  <a:cxn ang="0">
                    <a:pos x="164" y="191"/>
                  </a:cxn>
                  <a:cxn ang="0">
                    <a:pos x="181" y="178"/>
                  </a:cxn>
                  <a:cxn ang="0">
                    <a:pos x="194" y="165"/>
                  </a:cxn>
                  <a:cxn ang="0">
                    <a:pos x="204" y="145"/>
                  </a:cxn>
                  <a:cxn ang="0">
                    <a:pos x="207" y="126"/>
                  </a:cxn>
                  <a:cxn ang="0">
                    <a:pos x="210" y="106"/>
                  </a:cxn>
                  <a:cxn ang="0">
                    <a:pos x="207" y="83"/>
                  </a:cxn>
                  <a:cxn ang="0">
                    <a:pos x="204" y="66"/>
                  </a:cxn>
                  <a:cxn ang="0">
                    <a:pos x="194" y="47"/>
                  </a:cxn>
                  <a:cxn ang="0">
                    <a:pos x="181" y="30"/>
                  </a:cxn>
                  <a:cxn ang="0">
                    <a:pos x="164" y="20"/>
                  </a:cxn>
                  <a:cxn ang="0">
                    <a:pos x="148" y="10"/>
                  </a:cxn>
                  <a:cxn ang="0">
                    <a:pos x="128" y="4"/>
                  </a:cxn>
                  <a:cxn ang="0">
                    <a:pos x="105" y="0"/>
                  </a:cxn>
                  <a:cxn ang="0">
                    <a:pos x="85" y="4"/>
                  </a:cxn>
                  <a:cxn ang="0">
                    <a:pos x="66" y="10"/>
                  </a:cxn>
                  <a:cxn ang="0">
                    <a:pos x="46" y="20"/>
                  </a:cxn>
                  <a:cxn ang="0">
                    <a:pos x="33" y="30"/>
                  </a:cxn>
                  <a:cxn ang="0">
                    <a:pos x="20" y="47"/>
                  </a:cxn>
                  <a:cxn ang="0">
                    <a:pos x="10" y="66"/>
                  </a:cxn>
                  <a:cxn ang="0">
                    <a:pos x="3" y="83"/>
                  </a:cxn>
                  <a:cxn ang="0">
                    <a:pos x="0" y="106"/>
                  </a:cxn>
                  <a:cxn ang="0">
                    <a:pos x="3" y="126"/>
                  </a:cxn>
                  <a:cxn ang="0">
                    <a:pos x="10" y="145"/>
                  </a:cxn>
                  <a:cxn ang="0">
                    <a:pos x="20" y="165"/>
                  </a:cxn>
                  <a:cxn ang="0">
                    <a:pos x="33" y="178"/>
                  </a:cxn>
                  <a:cxn ang="0">
                    <a:pos x="46" y="191"/>
                  </a:cxn>
                  <a:cxn ang="0">
                    <a:pos x="66" y="201"/>
                  </a:cxn>
                  <a:cxn ang="0">
                    <a:pos x="85" y="208"/>
                  </a:cxn>
                  <a:cxn ang="0">
                    <a:pos x="105" y="211"/>
                  </a:cxn>
                </a:cxnLst>
                <a:rect l="0" t="0" r="r" b="b"/>
                <a:pathLst>
                  <a:path w="210" h="211">
                    <a:moveTo>
                      <a:pt x="105" y="211"/>
                    </a:moveTo>
                    <a:lnTo>
                      <a:pt x="128" y="208"/>
                    </a:lnTo>
                    <a:lnTo>
                      <a:pt x="148" y="201"/>
                    </a:lnTo>
                    <a:lnTo>
                      <a:pt x="164" y="191"/>
                    </a:lnTo>
                    <a:lnTo>
                      <a:pt x="181" y="178"/>
                    </a:lnTo>
                    <a:lnTo>
                      <a:pt x="194" y="165"/>
                    </a:lnTo>
                    <a:lnTo>
                      <a:pt x="204" y="145"/>
                    </a:lnTo>
                    <a:lnTo>
                      <a:pt x="207" y="126"/>
                    </a:lnTo>
                    <a:lnTo>
                      <a:pt x="210" y="106"/>
                    </a:lnTo>
                    <a:lnTo>
                      <a:pt x="207" y="83"/>
                    </a:lnTo>
                    <a:lnTo>
                      <a:pt x="204" y="66"/>
                    </a:lnTo>
                    <a:lnTo>
                      <a:pt x="194" y="47"/>
                    </a:lnTo>
                    <a:lnTo>
                      <a:pt x="181" y="30"/>
                    </a:lnTo>
                    <a:lnTo>
                      <a:pt x="164" y="20"/>
                    </a:lnTo>
                    <a:lnTo>
                      <a:pt x="148" y="10"/>
                    </a:lnTo>
                    <a:lnTo>
                      <a:pt x="128" y="4"/>
                    </a:lnTo>
                    <a:lnTo>
                      <a:pt x="105" y="0"/>
                    </a:lnTo>
                    <a:lnTo>
                      <a:pt x="85" y="4"/>
                    </a:lnTo>
                    <a:lnTo>
                      <a:pt x="66" y="10"/>
                    </a:lnTo>
                    <a:lnTo>
                      <a:pt x="46" y="20"/>
                    </a:lnTo>
                    <a:lnTo>
                      <a:pt x="33" y="30"/>
                    </a:lnTo>
                    <a:lnTo>
                      <a:pt x="20" y="47"/>
                    </a:lnTo>
                    <a:lnTo>
                      <a:pt x="10" y="66"/>
                    </a:lnTo>
                    <a:lnTo>
                      <a:pt x="3" y="83"/>
                    </a:lnTo>
                    <a:lnTo>
                      <a:pt x="0" y="106"/>
                    </a:lnTo>
                    <a:lnTo>
                      <a:pt x="3" y="126"/>
                    </a:lnTo>
                    <a:lnTo>
                      <a:pt x="10" y="145"/>
                    </a:lnTo>
                    <a:lnTo>
                      <a:pt x="20" y="165"/>
                    </a:lnTo>
                    <a:lnTo>
                      <a:pt x="33" y="178"/>
                    </a:lnTo>
                    <a:lnTo>
                      <a:pt x="46" y="191"/>
                    </a:lnTo>
                    <a:lnTo>
                      <a:pt x="66" y="201"/>
                    </a:lnTo>
                    <a:lnTo>
                      <a:pt x="85" y="208"/>
                    </a:lnTo>
                    <a:lnTo>
                      <a:pt x="105" y="211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" name="Freeform 115"/>
              <p:cNvSpPr>
                <a:spLocks/>
              </p:cNvSpPr>
              <p:nvPr/>
            </p:nvSpPr>
            <p:spPr bwMode="auto">
              <a:xfrm>
                <a:off x="2900" y="2581"/>
                <a:ext cx="211" cy="211"/>
              </a:xfrm>
              <a:custGeom>
                <a:avLst/>
                <a:gdLst/>
                <a:ahLst/>
                <a:cxnLst>
                  <a:cxn ang="0">
                    <a:pos x="105" y="211"/>
                  </a:cxn>
                  <a:cxn ang="0">
                    <a:pos x="125" y="208"/>
                  </a:cxn>
                  <a:cxn ang="0">
                    <a:pos x="145" y="201"/>
                  </a:cxn>
                  <a:cxn ang="0">
                    <a:pos x="165" y="191"/>
                  </a:cxn>
                  <a:cxn ang="0">
                    <a:pos x="181" y="178"/>
                  </a:cxn>
                  <a:cxn ang="0">
                    <a:pos x="191" y="165"/>
                  </a:cxn>
                  <a:cxn ang="0">
                    <a:pos x="201" y="145"/>
                  </a:cxn>
                  <a:cxn ang="0">
                    <a:pos x="207" y="126"/>
                  </a:cxn>
                  <a:cxn ang="0">
                    <a:pos x="211" y="106"/>
                  </a:cxn>
                  <a:cxn ang="0">
                    <a:pos x="207" y="83"/>
                  </a:cxn>
                  <a:cxn ang="0">
                    <a:pos x="201" y="66"/>
                  </a:cxn>
                  <a:cxn ang="0">
                    <a:pos x="191" y="47"/>
                  </a:cxn>
                  <a:cxn ang="0">
                    <a:pos x="181" y="30"/>
                  </a:cxn>
                  <a:cxn ang="0">
                    <a:pos x="165" y="20"/>
                  </a:cxn>
                  <a:cxn ang="0">
                    <a:pos x="145" y="10"/>
                  </a:cxn>
                  <a:cxn ang="0">
                    <a:pos x="125" y="4"/>
                  </a:cxn>
                  <a:cxn ang="0">
                    <a:pos x="105" y="0"/>
                  </a:cxn>
                  <a:cxn ang="0">
                    <a:pos x="86" y="4"/>
                  </a:cxn>
                  <a:cxn ang="0">
                    <a:pos x="66" y="10"/>
                  </a:cxn>
                  <a:cxn ang="0">
                    <a:pos x="46" y="20"/>
                  </a:cxn>
                  <a:cxn ang="0">
                    <a:pos x="33" y="30"/>
                  </a:cxn>
                  <a:cxn ang="0">
                    <a:pos x="20" y="47"/>
                  </a:cxn>
                  <a:cxn ang="0">
                    <a:pos x="10" y="66"/>
                  </a:cxn>
                  <a:cxn ang="0">
                    <a:pos x="3" y="83"/>
                  </a:cxn>
                  <a:cxn ang="0">
                    <a:pos x="0" y="106"/>
                  </a:cxn>
                  <a:cxn ang="0">
                    <a:pos x="3" y="126"/>
                  </a:cxn>
                  <a:cxn ang="0">
                    <a:pos x="10" y="145"/>
                  </a:cxn>
                  <a:cxn ang="0">
                    <a:pos x="20" y="165"/>
                  </a:cxn>
                  <a:cxn ang="0">
                    <a:pos x="33" y="178"/>
                  </a:cxn>
                  <a:cxn ang="0">
                    <a:pos x="46" y="191"/>
                  </a:cxn>
                  <a:cxn ang="0">
                    <a:pos x="66" y="201"/>
                  </a:cxn>
                  <a:cxn ang="0">
                    <a:pos x="86" y="208"/>
                  </a:cxn>
                  <a:cxn ang="0">
                    <a:pos x="105" y="211"/>
                  </a:cxn>
                </a:cxnLst>
                <a:rect l="0" t="0" r="r" b="b"/>
                <a:pathLst>
                  <a:path w="211" h="211">
                    <a:moveTo>
                      <a:pt x="105" y="211"/>
                    </a:moveTo>
                    <a:lnTo>
                      <a:pt x="125" y="208"/>
                    </a:lnTo>
                    <a:lnTo>
                      <a:pt x="145" y="201"/>
                    </a:lnTo>
                    <a:lnTo>
                      <a:pt x="165" y="191"/>
                    </a:lnTo>
                    <a:lnTo>
                      <a:pt x="181" y="178"/>
                    </a:lnTo>
                    <a:lnTo>
                      <a:pt x="191" y="165"/>
                    </a:lnTo>
                    <a:lnTo>
                      <a:pt x="201" y="145"/>
                    </a:lnTo>
                    <a:lnTo>
                      <a:pt x="207" y="126"/>
                    </a:lnTo>
                    <a:lnTo>
                      <a:pt x="211" y="106"/>
                    </a:lnTo>
                    <a:lnTo>
                      <a:pt x="207" y="83"/>
                    </a:lnTo>
                    <a:lnTo>
                      <a:pt x="201" y="66"/>
                    </a:lnTo>
                    <a:lnTo>
                      <a:pt x="191" y="47"/>
                    </a:lnTo>
                    <a:lnTo>
                      <a:pt x="181" y="30"/>
                    </a:lnTo>
                    <a:lnTo>
                      <a:pt x="165" y="20"/>
                    </a:lnTo>
                    <a:lnTo>
                      <a:pt x="145" y="10"/>
                    </a:lnTo>
                    <a:lnTo>
                      <a:pt x="125" y="4"/>
                    </a:lnTo>
                    <a:lnTo>
                      <a:pt x="105" y="0"/>
                    </a:lnTo>
                    <a:lnTo>
                      <a:pt x="86" y="4"/>
                    </a:lnTo>
                    <a:lnTo>
                      <a:pt x="66" y="10"/>
                    </a:lnTo>
                    <a:lnTo>
                      <a:pt x="46" y="20"/>
                    </a:lnTo>
                    <a:lnTo>
                      <a:pt x="33" y="30"/>
                    </a:lnTo>
                    <a:lnTo>
                      <a:pt x="20" y="47"/>
                    </a:lnTo>
                    <a:lnTo>
                      <a:pt x="10" y="66"/>
                    </a:lnTo>
                    <a:lnTo>
                      <a:pt x="3" y="83"/>
                    </a:lnTo>
                    <a:lnTo>
                      <a:pt x="0" y="106"/>
                    </a:lnTo>
                    <a:lnTo>
                      <a:pt x="3" y="126"/>
                    </a:lnTo>
                    <a:lnTo>
                      <a:pt x="10" y="145"/>
                    </a:lnTo>
                    <a:lnTo>
                      <a:pt x="20" y="165"/>
                    </a:lnTo>
                    <a:lnTo>
                      <a:pt x="33" y="178"/>
                    </a:lnTo>
                    <a:lnTo>
                      <a:pt x="46" y="191"/>
                    </a:lnTo>
                    <a:lnTo>
                      <a:pt x="66" y="201"/>
                    </a:lnTo>
                    <a:lnTo>
                      <a:pt x="86" y="208"/>
                    </a:lnTo>
                    <a:lnTo>
                      <a:pt x="105" y="211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4" name="Freeform 116"/>
              <p:cNvSpPr>
                <a:spLocks/>
              </p:cNvSpPr>
              <p:nvPr/>
            </p:nvSpPr>
            <p:spPr bwMode="auto">
              <a:xfrm>
                <a:off x="2403" y="2581"/>
                <a:ext cx="211" cy="211"/>
              </a:xfrm>
              <a:custGeom>
                <a:avLst/>
                <a:gdLst/>
                <a:ahLst/>
                <a:cxnLst>
                  <a:cxn ang="0">
                    <a:pos x="106" y="211"/>
                  </a:cxn>
                  <a:cxn ang="0">
                    <a:pos x="125" y="208"/>
                  </a:cxn>
                  <a:cxn ang="0">
                    <a:pos x="145" y="201"/>
                  </a:cxn>
                  <a:cxn ang="0">
                    <a:pos x="165" y="191"/>
                  </a:cxn>
                  <a:cxn ang="0">
                    <a:pos x="178" y="178"/>
                  </a:cxn>
                  <a:cxn ang="0">
                    <a:pos x="191" y="165"/>
                  </a:cxn>
                  <a:cxn ang="0">
                    <a:pos x="201" y="145"/>
                  </a:cxn>
                  <a:cxn ang="0">
                    <a:pos x="208" y="126"/>
                  </a:cxn>
                  <a:cxn ang="0">
                    <a:pos x="211" y="106"/>
                  </a:cxn>
                  <a:cxn ang="0">
                    <a:pos x="208" y="83"/>
                  </a:cxn>
                  <a:cxn ang="0">
                    <a:pos x="201" y="66"/>
                  </a:cxn>
                  <a:cxn ang="0">
                    <a:pos x="191" y="47"/>
                  </a:cxn>
                  <a:cxn ang="0">
                    <a:pos x="178" y="30"/>
                  </a:cxn>
                  <a:cxn ang="0">
                    <a:pos x="165" y="20"/>
                  </a:cxn>
                  <a:cxn ang="0">
                    <a:pos x="145" y="10"/>
                  </a:cxn>
                  <a:cxn ang="0">
                    <a:pos x="125" y="4"/>
                  </a:cxn>
                  <a:cxn ang="0">
                    <a:pos x="106" y="0"/>
                  </a:cxn>
                  <a:cxn ang="0">
                    <a:pos x="83" y="4"/>
                  </a:cxn>
                  <a:cxn ang="0">
                    <a:pos x="63" y="10"/>
                  </a:cxn>
                  <a:cxn ang="0">
                    <a:pos x="46" y="20"/>
                  </a:cxn>
                  <a:cxn ang="0">
                    <a:pos x="30" y="30"/>
                  </a:cxn>
                  <a:cxn ang="0">
                    <a:pos x="17" y="47"/>
                  </a:cxn>
                  <a:cxn ang="0">
                    <a:pos x="7" y="66"/>
                  </a:cxn>
                  <a:cxn ang="0">
                    <a:pos x="4" y="83"/>
                  </a:cxn>
                  <a:cxn ang="0">
                    <a:pos x="0" y="106"/>
                  </a:cxn>
                  <a:cxn ang="0">
                    <a:pos x="4" y="126"/>
                  </a:cxn>
                  <a:cxn ang="0">
                    <a:pos x="7" y="145"/>
                  </a:cxn>
                  <a:cxn ang="0">
                    <a:pos x="17" y="165"/>
                  </a:cxn>
                  <a:cxn ang="0">
                    <a:pos x="30" y="178"/>
                  </a:cxn>
                  <a:cxn ang="0">
                    <a:pos x="46" y="191"/>
                  </a:cxn>
                  <a:cxn ang="0">
                    <a:pos x="63" y="201"/>
                  </a:cxn>
                  <a:cxn ang="0">
                    <a:pos x="83" y="208"/>
                  </a:cxn>
                  <a:cxn ang="0">
                    <a:pos x="106" y="211"/>
                  </a:cxn>
                </a:cxnLst>
                <a:rect l="0" t="0" r="r" b="b"/>
                <a:pathLst>
                  <a:path w="211" h="211">
                    <a:moveTo>
                      <a:pt x="106" y="211"/>
                    </a:moveTo>
                    <a:lnTo>
                      <a:pt x="125" y="208"/>
                    </a:lnTo>
                    <a:lnTo>
                      <a:pt x="145" y="201"/>
                    </a:lnTo>
                    <a:lnTo>
                      <a:pt x="165" y="191"/>
                    </a:lnTo>
                    <a:lnTo>
                      <a:pt x="178" y="178"/>
                    </a:lnTo>
                    <a:lnTo>
                      <a:pt x="191" y="165"/>
                    </a:lnTo>
                    <a:lnTo>
                      <a:pt x="201" y="145"/>
                    </a:lnTo>
                    <a:lnTo>
                      <a:pt x="208" y="126"/>
                    </a:lnTo>
                    <a:lnTo>
                      <a:pt x="211" y="106"/>
                    </a:lnTo>
                    <a:lnTo>
                      <a:pt x="208" y="83"/>
                    </a:lnTo>
                    <a:lnTo>
                      <a:pt x="201" y="66"/>
                    </a:lnTo>
                    <a:lnTo>
                      <a:pt x="191" y="47"/>
                    </a:lnTo>
                    <a:lnTo>
                      <a:pt x="178" y="30"/>
                    </a:lnTo>
                    <a:lnTo>
                      <a:pt x="165" y="20"/>
                    </a:lnTo>
                    <a:lnTo>
                      <a:pt x="145" y="10"/>
                    </a:lnTo>
                    <a:lnTo>
                      <a:pt x="125" y="4"/>
                    </a:lnTo>
                    <a:lnTo>
                      <a:pt x="106" y="0"/>
                    </a:lnTo>
                    <a:lnTo>
                      <a:pt x="83" y="4"/>
                    </a:lnTo>
                    <a:lnTo>
                      <a:pt x="63" y="10"/>
                    </a:lnTo>
                    <a:lnTo>
                      <a:pt x="46" y="20"/>
                    </a:lnTo>
                    <a:lnTo>
                      <a:pt x="30" y="30"/>
                    </a:lnTo>
                    <a:lnTo>
                      <a:pt x="17" y="47"/>
                    </a:lnTo>
                    <a:lnTo>
                      <a:pt x="7" y="66"/>
                    </a:lnTo>
                    <a:lnTo>
                      <a:pt x="4" y="83"/>
                    </a:lnTo>
                    <a:lnTo>
                      <a:pt x="0" y="106"/>
                    </a:lnTo>
                    <a:lnTo>
                      <a:pt x="4" y="126"/>
                    </a:lnTo>
                    <a:lnTo>
                      <a:pt x="7" y="145"/>
                    </a:lnTo>
                    <a:lnTo>
                      <a:pt x="17" y="165"/>
                    </a:lnTo>
                    <a:lnTo>
                      <a:pt x="30" y="178"/>
                    </a:lnTo>
                    <a:lnTo>
                      <a:pt x="46" y="191"/>
                    </a:lnTo>
                    <a:lnTo>
                      <a:pt x="63" y="201"/>
                    </a:lnTo>
                    <a:lnTo>
                      <a:pt x="83" y="208"/>
                    </a:lnTo>
                    <a:lnTo>
                      <a:pt x="106" y="211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5" name="Freeform 117"/>
              <p:cNvSpPr>
                <a:spLocks/>
              </p:cNvSpPr>
              <p:nvPr/>
            </p:nvSpPr>
            <p:spPr bwMode="auto">
              <a:xfrm>
                <a:off x="1907" y="2581"/>
                <a:ext cx="207" cy="211"/>
              </a:xfrm>
              <a:custGeom>
                <a:avLst/>
                <a:gdLst/>
                <a:ahLst/>
                <a:cxnLst>
                  <a:cxn ang="0">
                    <a:pos x="102" y="211"/>
                  </a:cxn>
                  <a:cxn ang="0">
                    <a:pos x="125" y="208"/>
                  </a:cxn>
                  <a:cxn ang="0">
                    <a:pos x="144" y="201"/>
                  </a:cxn>
                  <a:cxn ang="0">
                    <a:pos x="161" y="191"/>
                  </a:cxn>
                  <a:cxn ang="0">
                    <a:pos x="177" y="178"/>
                  </a:cxn>
                  <a:cxn ang="0">
                    <a:pos x="190" y="165"/>
                  </a:cxn>
                  <a:cxn ang="0">
                    <a:pos x="200" y="145"/>
                  </a:cxn>
                  <a:cxn ang="0">
                    <a:pos x="207" y="126"/>
                  </a:cxn>
                  <a:cxn ang="0">
                    <a:pos x="207" y="106"/>
                  </a:cxn>
                  <a:cxn ang="0">
                    <a:pos x="207" y="83"/>
                  </a:cxn>
                  <a:cxn ang="0">
                    <a:pos x="200" y="66"/>
                  </a:cxn>
                  <a:cxn ang="0">
                    <a:pos x="190" y="47"/>
                  </a:cxn>
                  <a:cxn ang="0">
                    <a:pos x="177" y="30"/>
                  </a:cxn>
                  <a:cxn ang="0">
                    <a:pos x="161" y="20"/>
                  </a:cxn>
                  <a:cxn ang="0">
                    <a:pos x="144" y="10"/>
                  </a:cxn>
                  <a:cxn ang="0">
                    <a:pos x="125" y="4"/>
                  </a:cxn>
                  <a:cxn ang="0">
                    <a:pos x="102" y="0"/>
                  </a:cxn>
                  <a:cxn ang="0">
                    <a:pos x="82" y="4"/>
                  </a:cxn>
                  <a:cxn ang="0">
                    <a:pos x="62" y="10"/>
                  </a:cxn>
                  <a:cxn ang="0">
                    <a:pos x="46" y="20"/>
                  </a:cxn>
                  <a:cxn ang="0">
                    <a:pos x="29" y="30"/>
                  </a:cxn>
                  <a:cxn ang="0">
                    <a:pos x="16" y="47"/>
                  </a:cxn>
                  <a:cxn ang="0">
                    <a:pos x="6" y="66"/>
                  </a:cxn>
                  <a:cxn ang="0">
                    <a:pos x="0" y="83"/>
                  </a:cxn>
                  <a:cxn ang="0">
                    <a:pos x="0" y="106"/>
                  </a:cxn>
                  <a:cxn ang="0">
                    <a:pos x="0" y="126"/>
                  </a:cxn>
                  <a:cxn ang="0">
                    <a:pos x="6" y="145"/>
                  </a:cxn>
                  <a:cxn ang="0">
                    <a:pos x="16" y="165"/>
                  </a:cxn>
                  <a:cxn ang="0">
                    <a:pos x="29" y="178"/>
                  </a:cxn>
                  <a:cxn ang="0">
                    <a:pos x="46" y="191"/>
                  </a:cxn>
                  <a:cxn ang="0">
                    <a:pos x="62" y="201"/>
                  </a:cxn>
                  <a:cxn ang="0">
                    <a:pos x="82" y="208"/>
                  </a:cxn>
                  <a:cxn ang="0">
                    <a:pos x="102" y="211"/>
                  </a:cxn>
                </a:cxnLst>
                <a:rect l="0" t="0" r="r" b="b"/>
                <a:pathLst>
                  <a:path w="207" h="211">
                    <a:moveTo>
                      <a:pt x="102" y="211"/>
                    </a:moveTo>
                    <a:lnTo>
                      <a:pt x="125" y="208"/>
                    </a:lnTo>
                    <a:lnTo>
                      <a:pt x="144" y="201"/>
                    </a:lnTo>
                    <a:lnTo>
                      <a:pt x="161" y="191"/>
                    </a:lnTo>
                    <a:lnTo>
                      <a:pt x="177" y="178"/>
                    </a:lnTo>
                    <a:lnTo>
                      <a:pt x="190" y="165"/>
                    </a:lnTo>
                    <a:lnTo>
                      <a:pt x="200" y="145"/>
                    </a:lnTo>
                    <a:lnTo>
                      <a:pt x="207" y="126"/>
                    </a:lnTo>
                    <a:lnTo>
                      <a:pt x="207" y="106"/>
                    </a:lnTo>
                    <a:lnTo>
                      <a:pt x="207" y="83"/>
                    </a:lnTo>
                    <a:lnTo>
                      <a:pt x="200" y="66"/>
                    </a:lnTo>
                    <a:lnTo>
                      <a:pt x="190" y="47"/>
                    </a:lnTo>
                    <a:lnTo>
                      <a:pt x="177" y="30"/>
                    </a:lnTo>
                    <a:lnTo>
                      <a:pt x="161" y="20"/>
                    </a:lnTo>
                    <a:lnTo>
                      <a:pt x="144" y="10"/>
                    </a:lnTo>
                    <a:lnTo>
                      <a:pt x="125" y="4"/>
                    </a:lnTo>
                    <a:lnTo>
                      <a:pt x="102" y="0"/>
                    </a:lnTo>
                    <a:lnTo>
                      <a:pt x="82" y="4"/>
                    </a:lnTo>
                    <a:lnTo>
                      <a:pt x="62" y="10"/>
                    </a:lnTo>
                    <a:lnTo>
                      <a:pt x="46" y="20"/>
                    </a:lnTo>
                    <a:lnTo>
                      <a:pt x="29" y="30"/>
                    </a:lnTo>
                    <a:lnTo>
                      <a:pt x="16" y="47"/>
                    </a:lnTo>
                    <a:lnTo>
                      <a:pt x="6" y="66"/>
                    </a:lnTo>
                    <a:lnTo>
                      <a:pt x="0" y="83"/>
                    </a:lnTo>
                    <a:lnTo>
                      <a:pt x="0" y="106"/>
                    </a:lnTo>
                    <a:lnTo>
                      <a:pt x="0" y="126"/>
                    </a:lnTo>
                    <a:lnTo>
                      <a:pt x="6" y="145"/>
                    </a:lnTo>
                    <a:lnTo>
                      <a:pt x="16" y="165"/>
                    </a:lnTo>
                    <a:lnTo>
                      <a:pt x="29" y="178"/>
                    </a:lnTo>
                    <a:lnTo>
                      <a:pt x="46" y="191"/>
                    </a:lnTo>
                    <a:lnTo>
                      <a:pt x="62" y="201"/>
                    </a:lnTo>
                    <a:lnTo>
                      <a:pt x="82" y="208"/>
                    </a:lnTo>
                    <a:lnTo>
                      <a:pt x="102" y="211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6" name="Freeform 118"/>
              <p:cNvSpPr>
                <a:spLocks/>
              </p:cNvSpPr>
              <p:nvPr/>
            </p:nvSpPr>
            <p:spPr bwMode="auto">
              <a:xfrm>
                <a:off x="3380" y="2503"/>
                <a:ext cx="66" cy="92"/>
              </a:xfrm>
              <a:custGeom>
                <a:avLst/>
                <a:gdLst/>
                <a:ahLst/>
                <a:cxnLst>
                  <a:cxn ang="0">
                    <a:pos x="30" y="29"/>
                  </a:cxn>
                  <a:cxn ang="0">
                    <a:pos x="46" y="0"/>
                  </a:cxn>
                  <a:cxn ang="0">
                    <a:pos x="46" y="3"/>
                  </a:cxn>
                  <a:cxn ang="0">
                    <a:pos x="53" y="46"/>
                  </a:cxn>
                  <a:cxn ang="0">
                    <a:pos x="66" y="92"/>
                  </a:cxn>
                  <a:cxn ang="0">
                    <a:pos x="37" y="55"/>
                  </a:cxn>
                  <a:cxn ang="0">
                    <a:pos x="0" y="29"/>
                  </a:cxn>
                  <a:cxn ang="0">
                    <a:pos x="0" y="26"/>
                  </a:cxn>
                  <a:cxn ang="0">
                    <a:pos x="30" y="29"/>
                  </a:cxn>
                </a:cxnLst>
                <a:rect l="0" t="0" r="r" b="b"/>
                <a:pathLst>
                  <a:path w="66" h="92">
                    <a:moveTo>
                      <a:pt x="30" y="29"/>
                    </a:moveTo>
                    <a:lnTo>
                      <a:pt x="46" y="0"/>
                    </a:lnTo>
                    <a:lnTo>
                      <a:pt x="46" y="3"/>
                    </a:lnTo>
                    <a:lnTo>
                      <a:pt x="53" y="46"/>
                    </a:lnTo>
                    <a:lnTo>
                      <a:pt x="66" y="92"/>
                    </a:lnTo>
                    <a:lnTo>
                      <a:pt x="37" y="55"/>
                    </a:lnTo>
                    <a:lnTo>
                      <a:pt x="0" y="29"/>
                    </a:lnTo>
                    <a:lnTo>
                      <a:pt x="0" y="26"/>
                    </a:lnTo>
                    <a:lnTo>
                      <a:pt x="30" y="29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7" name="Line 119"/>
              <p:cNvSpPr>
                <a:spLocks noChangeShapeType="1"/>
              </p:cNvSpPr>
              <p:nvPr/>
            </p:nvSpPr>
            <p:spPr bwMode="auto">
              <a:xfrm>
                <a:off x="3308" y="2351"/>
                <a:ext cx="109" cy="184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8" name="Rectangle 120"/>
              <p:cNvSpPr>
                <a:spLocks noChangeArrowheads="1"/>
              </p:cNvSpPr>
              <p:nvPr/>
            </p:nvSpPr>
            <p:spPr bwMode="auto">
              <a:xfrm>
                <a:off x="1967" y="2616"/>
                <a:ext cx="8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C</a:t>
                </a:r>
                <a:endParaRPr lang="en-US" sz="2000"/>
              </a:p>
            </p:txBody>
          </p:sp>
          <p:sp>
            <p:nvSpPr>
              <p:cNvPr id="7289" name="Rectangle 121"/>
              <p:cNvSpPr>
                <a:spLocks noChangeArrowheads="1"/>
              </p:cNvSpPr>
              <p:nvPr/>
            </p:nvSpPr>
            <p:spPr bwMode="auto">
              <a:xfrm>
                <a:off x="2470" y="2616"/>
                <a:ext cx="73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E</a:t>
                </a:r>
                <a:endParaRPr lang="en-US" sz="2000"/>
              </a:p>
            </p:txBody>
          </p:sp>
          <p:sp>
            <p:nvSpPr>
              <p:cNvPr id="7290" name="Freeform 122"/>
              <p:cNvSpPr>
                <a:spLocks/>
              </p:cNvSpPr>
              <p:nvPr/>
            </p:nvSpPr>
            <p:spPr bwMode="auto">
              <a:xfrm>
                <a:off x="2653" y="1733"/>
                <a:ext cx="208" cy="207"/>
              </a:xfrm>
              <a:custGeom>
                <a:avLst/>
                <a:gdLst/>
                <a:ahLst/>
                <a:cxnLst>
                  <a:cxn ang="0">
                    <a:pos x="102" y="207"/>
                  </a:cxn>
                  <a:cxn ang="0">
                    <a:pos x="125" y="207"/>
                  </a:cxn>
                  <a:cxn ang="0">
                    <a:pos x="145" y="200"/>
                  </a:cxn>
                  <a:cxn ang="0">
                    <a:pos x="162" y="190"/>
                  </a:cxn>
                  <a:cxn ang="0">
                    <a:pos x="178" y="177"/>
                  </a:cxn>
                  <a:cxn ang="0">
                    <a:pos x="191" y="161"/>
                  </a:cxn>
                  <a:cxn ang="0">
                    <a:pos x="201" y="144"/>
                  </a:cxn>
                  <a:cxn ang="0">
                    <a:pos x="208" y="125"/>
                  </a:cxn>
                  <a:cxn ang="0">
                    <a:pos x="208" y="102"/>
                  </a:cxn>
                  <a:cxn ang="0">
                    <a:pos x="208" y="82"/>
                  </a:cxn>
                  <a:cxn ang="0">
                    <a:pos x="201" y="62"/>
                  </a:cxn>
                  <a:cxn ang="0">
                    <a:pos x="191" y="46"/>
                  </a:cxn>
                  <a:cxn ang="0">
                    <a:pos x="178" y="29"/>
                  </a:cxn>
                  <a:cxn ang="0">
                    <a:pos x="162" y="16"/>
                  </a:cxn>
                  <a:cxn ang="0">
                    <a:pos x="145" y="6"/>
                  </a:cxn>
                  <a:cxn ang="0">
                    <a:pos x="125" y="0"/>
                  </a:cxn>
                  <a:cxn ang="0">
                    <a:pos x="102" y="0"/>
                  </a:cxn>
                  <a:cxn ang="0">
                    <a:pos x="83" y="0"/>
                  </a:cxn>
                  <a:cxn ang="0">
                    <a:pos x="63" y="6"/>
                  </a:cxn>
                  <a:cxn ang="0">
                    <a:pos x="46" y="16"/>
                  </a:cxn>
                  <a:cxn ang="0">
                    <a:pos x="30" y="29"/>
                  </a:cxn>
                  <a:cxn ang="0">
                    <a:pos x="17" y="46"/>
                  </a:cxn>
                  <a:cxn ang="0">
                    <a:pos x="7" y="62"/>
                  </a:cxn>
                  <a:cxn ang="0">
                    <a:pos x="0" y="82"/>
                  </a:cxn>
                  <a:cxn ang="0">
                    <a:pos x="0" y="102"/>
                  </a:cxn>
                  <a:cxn ang="0">
                    <a:pos x="0" y="125"/>
                  </a:cxn>
                  <a:cxn ang="0">
                    <a:pos x="7" y="144"/>
                  </a:cxn>
                  <a:cxn ang="0">
                    <a:pos x="17" y="161"/>
                  </a:cxn>
                  <a:cxn ang="0">
                    <a:pos x="30" y="177"/>
                  </a:cxn>
                  <a:cxn ang="0">
                    <a:pos x="46" y="190"/>
                  </a:cxn>
                  <a:cxn ang="0">
                    <a:pos x="63" y="200"/>
                  </a:cxn>
                  <a:cxn ang="0">
                    <a:pos x="83" y="207"/>
                  </a:cxn>
                  <a:cxn ang="0">
                    <a:pos x="102" y="207"/>
                  </a:cxn>
                </a:cxnLst>
                <a:rect l="0" t="0" r="r" b="b"/>
                <a:pathLst>
                  <a:path w="208" h="207">
                    <a:moveTo>
                      <a:pt x="102" y="207"/>
                    </a:moveTo>
                    <a:lnTo>
                      <a:pt x="125" y="207"/>
                    </a:lnTo>
                    <a:lnTo>
                      <a:pt x="145" y="200"/>
                    </a:lnTo>
                    <a:lnTo>
                      <a:pt x="162" y="190"/>
                    </a:lnTo>
                    <a:lnTo>
                      <a:pt x="178" y="177"/>
                    </a:lnTo>
                    <a:lnTo>
                      <a:pt x="191" y="161"/>
                    </a:lnTo>
                    <a:lnTo>
                      <a:pt x="201" y="144"/>
                    </a:lnTo>
                    <a:lnTo>
                      <a:pt x="208" y="125"/>
                    </a:lnTo>
                    <a:lnTo>
                      <a:pt x="208" y="102"/>
                    </a:lnTo>
                    <a:lnTo>
                      <a:pt x="208" y="82"/>
                    </a:lnTo>
                    <a:lnTo>
                      <a:pt x="201" y="62"/>
                    </a:lnTo>
                    <a:lnTo>
                      <a:pt x="191" y="46"/>
                    </a:lnTo>
                    <a:lnTo>
                      <a:pt x="178" y="29"/>
                    </a:lnTo>
                    <a:lnTo>
                      <a:pt x="162" y="16"/>
                    </a:lnTo>
                    <a:lnTo>
                      <a:pt x="145" y="6"/>
                    </a:lnTo>
                    <a:lnTo>
                      <a:pt x="125" y="0"/>
                    </a:lnTo>
                    <a:lnTo>
                      <a:pt x="102" y="0"/>
                    </a:lnTo>
                    <a:lnTo>
                      <a:pt x="83" y="0"/>
                    </a:lnTo>
                    <a:lnTo>
                      <a:pt x="63" y="6"/>
                    </a:lnTo>
                    <a:lnTo>
                      <a:pt x="46" y="16"/>
                    </a:lnTo>
                    <a:lnTo>
                      <a:pt x="30" y="29"/>
                    </a:lnTo>
                    <a:lnTo>
                      <a:pt x="17" y="46"/>
                    </a:lnTo>
                    <a:lnTo>
                      <a:pt x="7" y="62"/>
                    </a:lnTo>
                    <a:lnTo>
                      <a:pt x="0" y="82"/>
                    </a:lnTo>
                    <a:lnTo>
                      <a:pt x="0" y="102"/>
                    </a:lnTo>
                    <a:lnTo>
                      <a:pt x="0" y="125"/>
                    </a:lnTo>
                    <a:lnTo>
                      <a:pt x="7" y="144"/>
                    </a:lnTo>
                    <a:lnTo>
                      <a:pt x="17" y="161"/>
                    </a:lnTo>
                    <a:lnTo>
                      <a:pt x="30" y="177"/>
                    </a:lnTo>
                    <a:lnTo>
                      <a:pt x="46" y="190"/>
                    </a:lnTo>
                    <a:lnTo>
                      <a:pt x="63" y="200"/>
                    </a:lnTo>
                    <a:lnTo>
                      <a:pt x="83" y="207"/>
                    </a:lnTo>
                    <a:lnTo>
                      <a:pt x="102" y="207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1" name="Rectangle 123"/>
              <p:cNvSpPr>
                <a:spLocks noChangeArrowheads="1"/>
              </p:cNvSpPr>
              <p:nvPr/>
            </p:nvSpPr>
            <p:spPr bwMode="auto">
              <a:xfrm>
                <a:off x="2970" y="2616"/>
                <a:ext cx="6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P</a:t>
                </a:r>
                <a:endParaRPr lang="en-US" sz="2000"/>
              </a:p>
            </p:txBody>
          </p:sp>
          <p:sp>
            <p:nvSpPr>
              <p:cNvPr id="7292" name="Rectangle 124"/>
              <p:cNvSpPr>
                <a:spLocks noChangeArrowheads="1"/>
              </p:cNvSpPr>
              <p:nvPr/>
            </p:nvSpPr>
            <p:spPr bwMode="auto">
              <a:xfrm>
                <a:off x="3457" y="2616"/>
                <a:ext cx="8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U</a:t>
                </a:r>
                <a:endParaRPr lang="en-US" sz="2000"/>
              </a:p>
            </p:txBody>
          </p:sp>
          <p:sp>
            <p:nvSpPr>
              <p:cNvPr id="7293" name="Freeform 125"/>
              <p:cNvSpPr>
                <a:spLocks/>
              </p:cNvSpPr>
              <p:nvPr/>
            </p:nvSpPr>
            <p:spPr bwMode="auto">
              <a:xfrm>
                <a:off x="3150" y="2157"/>
                <a:ext cx="207" cy="207"/>
              </a:xfrm>
              <a:custGeom>
                <a:avLst/>
                <a:gdLst/>
                <a:ahLst/>
                <a:cxnLst>
                  <a:cxn ang="0">
                    <a:pos x="105" y="207"/>
                  </a:cxn>
                  <a:cxn ang="0">
                    <a:pos x="125" y="207"/>
                  </a:cxn>
                  <a:cxn ang="0">
                    <a:pos x="145" y="201"/>
                  </a:cxn>
                  <a:cxn ang="0">
                    <a:pos x="161" y="191"/>
                  </a:cxn>
                  <a:cxn ang="0">
                    <a:pos x="178" y="178"/>
                  </a:cxn>
                  <a:cxn ang="0">
                    <a:pos x="191" y="161"/>
                  </a:cxn>
                  <a:cxn ang="0">
                    <a:pos x="201" y="145"/>
                  </a:cxn>
                  <a:cxn ang="0">
                    <a:pos x="207" y="125"/>
                  </a:cxn>
                  <a:cxn ang="0">
                    <a:pos x="207" y="102"/>
                  </a:cxn>
                  <a:cxn ang="0">
                    <a:pos x="207" y="82"/>
                  </a:cxn>
                  <a:cxn ang="0">
                    <a:pos x="201" y="63"/>
                  </a:cxn>
                  <a:cxn ang="0">
                    <a:pos x="191" y="46"/>
                  </a:cxn>
                  <a:cxn ang="0">
                    <a:pos x="178" y="30"/>
                  </a:cxn>
                  <a:cxn ang="0">
                    <a:pos x="161" y="17"/>
                  </a:cxn>
                  <a:cxn ang="0">
                    <a:pos x="145" y="7"/>
                  </a:cxn>
                  <a:cxn ang="0">
                    <a:pos x="125" y="0"/>
                  </a:cxn>
                  <a:cxn ang="0">
                    <a:pos x="105" y="0"/>
                  </a:cxn>
                  <a:cxn ang="0">
                    <a:pos x="82" y="0"/>
                  </a:cxn>
                  <a:cxn ang="0">
                    <a:pos x="63" y="7"/>
                  </a:cxn>
                  <a:cxn ang="0">
                    <a:pos x="46" y="17"/>
                  </a:cxn>
                  <a:cxn ang="0">
                    <a:pos x="30" y="30"/>
                  </a:cxn>
                  <a:cxn ang="0">
                    <a:pos x="17" y="46"/>
                  </a:cxn>
                  <a:cxn ang="0">
                    <a:pos x="7" y="63"/>
                  </a:cxn>
                  <a:cxn ang="0">
                    <a:pos x="0" y="82"/>
                  </a:cxn>
                  <a:cxn ang="0">
                    <a:pos x="0" y="102"/>
                  </a:cxn>
                  <a:cxn ang="0">
                    <a:pos x="0" y="125"/>
                  </a:cxn>
                  <a:cxn ang="0">
                    <a:pos x="7" y="145"/>
                  </a:cxn>
                  <a:cxn ang="0">
                    <a:pos x="17" y="161"/>
                  </a:cxn>
                  <a:cxn ang="0">
                    <a:pos x="30" y="178"/>
                  </a:cxn>
                  <a:cxn ang="0">
                    <a:pos x="46" y="191"/>
                  </a:cxn>
                  <a:cxn ang="0">
                    <a:pos x="63" y="201"/>
                  </a:cxn>
                  <a:cxn ang="0">
                    <a:pos x="82" y="207"/>
                  </a:cxn>
                  <a:cxn ang="0">
                    <a:pos x="105" y="207"/>
                  </a:cxn>
                </a:cxnLst>
                <a:rect l="0" t="0" r="r" b="b"/>
                <a:pathLst>
                  <a:path w="207" h="207">
                    <a:moveTo>
                      <a:pt x="105" y="207"/>
                    </a:moveTo>
                    <a:lnTo>
                      <a:pt x="125" y="207"/>
                    </a:lnTo>
                    <a:lnTo>
                      <a:pt x="145" y="201"/>
                    </a:lnTo>
                    <a:lnTo>
                      <a:pt x="161" y="191"/>
                    </a:lnTo>
                    <a:lnTo>
                      <a:pt x="178" y="178"/>
                    </a:lnTo>
                    <a:lnTo>
                      <a:pt x="191" y="161"/>
                    </a:lnTo>
                    <a:lnTo>
                      <a:pt x="201" y="145"/>
                    </a:lnTo>
                    <a:lnTo>
                      <a:pt x="207" y="125"/>
                    </a:lnTo>
                    <a:lnTo>
                      <a:pt x="207" y="102"/>
                    </a:lnTo>
                    <a:lnTo>
                      <a:pt x="207" y="82"/>
                    </a:lnTo>
                    <a:lnTo>
                      <a:pt x="201" y="63"/>
                    </a:lnTo>
                    <a:lnTo>
                      <a:pt x="191" y="46"/>
                    </a:lnTo>
                    <a:lnTo>
                      <a:pt x="178" y="30"/>
                    </a:lnTo>
                    <a:lnTo>
                      <a:pt x="161" y="17"/>
                    </a:lnTo>
                    <a:lnTo>
                      <a:pt x="145" y="7"/>
                    </a:lnTo>
                    <a:lnTo>
                      <a:pt x="125" y="0"/>
                    </a:lnTo>
                    <a:lnTo>
                      <a:pt x="105" y="0"/>
                    </a:lnTo>
                    <a:lnTo>
                      <a:pt x="82" y="0"/>
                    </a:lnTo>
                    <a:lnTo>
                      <a:pt x="63" y="7"/>
                    </a:lnTo>
                    <a:lnTo>
                      <a:pt x="46" y="17"/>
                    </a:lnTo>
                    <a:lnTo>
                      <a:pt x="30" y="30"/>
                    </a:lnTo>
                    <a:lnTo>
                      <a:pt x="17" y="46"/>
                    </a:lnTo>
                    <a:lnTo>
                      <a:pt x="7" y="63"/>
                    </a:lnTo>
                    <a:lnTo>
                      <a:pt x="0" y="82"/>
                    </a:lnTo>
                    <a:lnTo>
                      <a:pt x="0" y="102"/>
                    </a:lnTo>
                    <a:lnTo>
                      <a:pt x="0" y="125"/>
                    </a:lnTo>
                    <a:lnTo>
                      <a:pt x="7" y="145"/>
                    </a:lnTo>
                    <a:lnTo>
                      <a:pt x="17" y="161"/>
                    </a:lnTo>
                    <a:lnTo>
                      <a:pt x="30" y="178"/>
                    </a:lnTo>
                    <a:lnTo>
                      <a:pt x="46" y="191"/>
                    </a:lnTo>
                    <a:lnTo>
                      <a:pt x="63" y="201"/>
                    </a:lnTo>
                    <a:lnTo>
                      <a:pt x="82" y="207"/>
                    </a:lnTo>
                    <a:lnTo>
                      <a:pt x="105" y="207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4" name="Rectangle 126"/>
              <p:cNvSpPr>
                <a:spLocks noChangeArrowheads="1"/>
              </p:cNvSpPr>
              <p:nvPr/>
            </p:nvSpPr>
            <p:spPr bwMode="auto">
              <a:xfrm>
                <a:off x="3217" y="2188"/>
                <a:ext cx="73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T</a:t>
                </a:r>
                <a:endParaRPr lang="en-US" sz="2000"/>
              </a:p>
            </p:txBody>
          </p:sp>
          <p:sp>
            <p:nvSpPr>
              <p:cNvPr id="7295" name="Line 127"/>
              <p:cNvSpPr>
                <a:spLocks noChangeShapeType="1"/>
              </p:cNvSpPr>
              <p:nvPr/>
            </p:nvSpPr>
            <p:spPr bwMode="auto">
              <a:xfrm flipH="1">
                <a:off x="3091" y="2351"/>
                <a:ext cx="108" cy="188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6" name="Freeform 128"/>
              <p:cNvSpPr>
                <a:spLocks/>
              </p:cNvSpPr>
              <p:nvPr/>
            </p:nvSpPr>
            <p:spPr bwMode="auto">
              <a:xfrm>
                <a:off x="3058" y="2506"/>
                <a:ext cx="66" cy="92"/>
              </a:xfrm>
              <a:custGeom>
                <a:avLst/>
                <a:gdLst/>
                <a:ahLst/>
                <a:cxnLst>
                  <a:cxn ang="0">
                    <a:pos x="36" y="29"/>
                  </a:cxn>
                  <a:cxn ang="0">
                    <a:pos x="66" y="26"/>
                  </a:cxn>
                  <a:cxn ang="0">
                    <a:pos x="66" y="29"/>
                  </a:cxn>
                  <a:cxn ang="0">
                    <a:pos x="33" y="56"/>
                  </a:cxn>
                  <a:cxn ang="0">
                    <a:pos x="0" y="92"/>
                  </a:cxn>
                  <a:cxn ang="0">
                    <a:pos x="13" y="46"/>
                  </a:cxn>
                  <a:cxn ang="0">
                    <a:pos x="20" y="3"/>
                  </a:cxn>
                  <a:cxn ang="0">
                    <a:pos x="23" y="0"/>
                  </a:cxn>
                  <a:cxn ang="0">
                    <a:pos x="36" y="29"/>
                  </a:cxn>
                </a:cxnLst>
                <a:rect l="0" t="0" r="r" b="b"/>
                <a:pathLst>
                  <a:path w="66" h="92">
                    <a:moveTo>
                      <a:pt x="36" y="29"/>
                    </a:moveTo>
                    <a:lnTo>
                      <a:pt x="66" y="26"/>
                    </a:lnTo>
                    <a:lnTo>
                      <a:pt x="66" y="29"/>
                    </a:lnTo>
                    <a:lnTo>
                      <a:pt x="33" y="56"/>
                    </a:lnTo>
                    <a:lnTo>
                      <a:pt x="0" y="92"/>
                    </a:lnTo>
                    <a:lnTo>
                      <a:pt x="13" y="46"/>
                    </a:lnTo>
                    <a:lnTo>
                      <a:pt x="20" y="3"/>
                    </a:lnTo>
                    <a:lnTo>
                      <a:pt x="23" y="0"/>
                    </a:lnTo>
                    <a:lnTo>
                      <a:pt x="36" y="29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7" name="Freeform 129"/>
              <p:cNvSpPr>
                <a:spLocks/>
              </p:cNvSpPr>
              <p:nvPr/>
            </p:nvSpPr>
            <p:spPr bwMode="auto">
              <a:xfrm>
                <a:off x="2387" y="2506"/>
                <a:ext cx="66" cy="89"/>
              </a:xfrm>
              <a:custGeom>
                <a:avLst/>
                <a:gdLst/>
                <a:ahLst/>
                <a:cxnLst>
                  <a:cxn ang="0">
                    <a:pos x="30" y="26"/>
                  </a:cxn>
                  <a:cxn ang="0">
                    <a:pos x="46" y="0"/>
                  </a:cxn>
                  <a:cxn ang="0">
                    <a:pos x="53" y="46"/>
                  </a:cxn>
                  <a:cxn ang="0">
                    <a:pos x="66" y="89"/>
                  </a:cxn>
                  <a:cxn ang="0">
                    <a:pos x="36" y="56"/>
                  </a:cxn>
                  <a:cxn ang="0">
                    <a:pos x="0" y="26"/>
                  </a:cxn>
                  <a:cxn ang="0">
                    <a:pos x="30" y="26"/>
                  </a:cxn>
                </a:cxnLst>
                <a:rect l="0" t="0" r="r" b="b"/>
                <a:pathLst>
                  <a:path w="66" h="89">
                    <a:moveTo>
                      <a:pt x="30" y="26"/>
                    </a:moveTo>
                    <a:lnTo>
                      <a:pt x="46" y="0"/>
                    </a:lnTo>
                    <a:lnTo>
                      <a:pt x="53" y="46"/>
                    </a:lnTo>
                    <a:lnTo>
                      <a:pt x="66" y="89"/>
                    </a:lnTo>
                    <a:lnTo>
                      <a:pt x="36" y="56"/>
                    </a:lnTo>
                    <a:lnTo>
                      <a:pt x="0" y="26"/>
                    </a:lnTo>
                    <a:lnTo>
                      <a:pt x="30" y="26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8" name="Line 130"/>
              <p:cNvSpPr>
                <a:spLocks noChangeShapeType="1"/>
              </p:cNvSpPr>
              <p:nvPr/>
            </p:nvSpPr>
            <p:spPr bwMode="auto">
              <a:xfrm>
                <a:off x="2315" y="2351"/>
                <a:ext cx="108" cy="188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9" name="Line 131"/>
              <p:cNvSpPr>
                <a:spLocks noChangeShapeType="1"/>
              </p:cNvSpPr>
              <p:nvPr/>
            </p:nvSpPr>
            <p:spPr bwMode="auto">
              <a:xfrm flipH="1">
                <a:off x="2097" y="2351"/>
                <a:ext cx="106" cy="188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0" name="Freeform 132"/>
              <p:cNvSpPr>
                <a:spLocks/>
              </p:cNvSpPr>
              <p:nvPr/>
            </p:nvSpPr>
            <p:spPr bwMode="auto">
              <a:xfrm>
                <a:off x="2064" y="2506"/>
                <a:ext cx="66" cy="92"/>
              </a:xfrm>
              <a:custGeom>
                <a:avLst/>
                <a:gdLst/>
                <a:ahLst/>
                <a:cxnLst>
                  <a:cxn ang="0">
                    <a:pos x="37" y="29"/>
                  </a:cxn>
                  <a:cxn ang="0">
                    <a:pos x="66" y="26"/>
                  </a:cxn>
                  <a:cxn ang="0">
                    <a:pos x="66" y="29"/>
                  </a:cxn>
                  <a:cxn ang="0">
                    <a:pos x="33" y="56"/>
                  </a:cxn>
                  <a:cxn ang="0">
                    <a:pos x="0" y="92"/>
                  </a:cxn>
                  <a:cxn ang="0">
                    <a:pos x="14" y="46"/>
                  </a:cxn>
                  <a:cxn ang="0">
                    <a:pos x="20" y="3"/>
                  </a:cxn>
                  <a:cxn ang="0">
                    <a:pos x="24" y="0"/>
                  </a:cxn>
                  <a:cxn ang="0">
                    <a:pos x="37" y="29"/>
                  </a:cxn>
                </a:cxnLst>
                <a:rect l="0" t="0" r="r" b="b"/>
                <a:pathLst>
                  <a:path w="66" h="92">
                    <a:moveTo>
                      <a:pt x="37" y="29"/>
                    </a:moveTo>
                    <a:lnTo>
                      <a:pt x="66" y="26"/>
                    </a:lnTo>
                    <a:lnTo>
                      <a:pt x="66" y="29"/>
                    </a:lnTo>
                    <a:lnTo>
                      <a:pt x="33" y="56"/>
                    </a:lnTo>
                    <a:lnTo>
                      <a:pt x="0" y="92"/>
                    </a:lnTo>
                    <a:lnTo>
                      <a:pt x="14" y="46"/>
                    </a:lnTo>
                    <a:lnTo>
                      <a:pt x="20" y="3"/>
                    </a:lnTo>
                    <a:lnTo>
                      <a:pt x="24" y="0"/>
                    </a:lnTo>
                    <a:lnTo>
                      <a:pt x="37" y="29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1" name="Freeform 133"/>
              <p:cNvSpPr>
                <a:spLocks/>
              </p:cNvSpPr>
              <p:nvPr/>
            </p:nvSpPr>
            <p:spPr bwMode="auto">
              <a:xfrm>
                <a:off x="2153" y="2157"/>
                <a:ext cx="211" cy="207"/>
              </a:xfrm>
              <a:custGeom>
                <a:avLst/>
                <a:gdLst/>
                <a:ahLst/>
                <a:cxnLst>
                  <a:cxn ang="0">
                    <a:pos x="106" y="207"/>
                  </a:cxn>
                  <a:cxn ang="0">
                    <a:pos x="125" y="207"/>
                  </a:cxn>
                  <a:cxn ang="0">
                    <a:pos x="145" y="201"/>
                  </a:cxn>
                  <a:cxn ang="0">
                    <a:pos x="165" y="191"/>
                  </a:cxn>
                  <a:cxn ang="0">
                    <a:pos x="181" y="178"/>
                  </a:cxn>
                  <a:cxn ang="0">
                    <a:pos x="191" y="161"/>
                  </a:cxn>
                  <a:cxn ang="0">
                    <a:pos x="201" y="145"/>
                  </a:cxn>
                  <a:cxn ang="0">
                    <a:pos x="208" y="125"/>
                  </a:cxn>
                  <a:cxn ang="0">
                    <a:pos x="211" y="102"/>
                  </a:cxn>
                  <a:cxn ang="0">
                    <a:pos x="208" y="82"/>
                  </a:cxn>
                  <a:cxn ang="0">
                    <a:pos x="201" y="63"/>
                  </a:cxn>
                  <a:cxn ang="0">
                    <a:pos x="191" y="46"/>
                  </a:cxn>
                  <a:cxn ang="0">
                    <a:pos x="181" y="30"/>
                  </a:cxn>
                  <a:cxn ang="0">
                    <a:pos x="165" y="17"/>
                  </a:cxn>
                  <a:cxn ang="0">
                    <a:pos x="145" y="7"/>
                  </a:cxn>
                  <a:cxn ang="0">
                    <a:pos x="125" y="0"/>
                  </a:cxn>
                  <a:cxn ang="0">
                    <a:pos x="106" y="0"/>
                  </a:cxn>
                  <a:cxn ang="0">
                    <a:pos x="86" y="0"/>
                  </a:cxn>
                  <a:cxn ang="0">
                    <a:pos x="66" y="7"/>
                  </a:cxn>
                  <a:cxn ang="0">
                    <a:pos x="46" y="17"/>
                  </a:cxn>
                  <a:cxn ang="0">
                    <a:pos x="33" y="30"/>
                  </a:cxn>
                  <a:cxn ang="0">
                    <a:pos x="20" y="46"/>
                  </a:cxn>
                  <a:cxn ang="0">
                    <a:pos x="10" y="63"/>
                  </a:cxn>
                  <a:cxn ang="0">
                    <a:pos x="4" y="82"/>
                  </a:cxn>
                  <a:cxn ang="0">
                    <a:pos x="0" y="102"/>
                  </a:cxn>
                  <a:cxn ang="0">
                    <a:pos x="4" y="125"/>
                  </a:cxn>
                  <a:cxn ang="0">
                    <a:pos x="10" y="145"/>
                  </a:cxn>
                  <a:cxn ang="0">
                    <a:pos x="20" y="161"/>
                  </a:cxn>
                  <a:cxn ang="0">
                    <a:pos x="33" y="178"/>
                  </a:cxn>
                  <a:cxn ang="0">
                    <a:pos x="46" y="191"/>
                  </a:cxn>
                  <a:cxn ang="0">
                    <a:pos x="66" y="201"/>
                  </a:cxn>
                  <a:cxn ang="0">
                    <a:pos x="86" y="207"/>
                  </a:cxn>
                  <a:cxn ang="0">
                    <a:pos x="106" y="207"/>
                  </a:cxn>
                </a:cxnLst>
                <a:rect l="0" t="0" r="r" b="b"/>
                <a:pathLst>
                  <a:path w="211" h="207">
                    <a:moveTo>
                      <a:pt x="106" y="207"/>
                    </a:moveTo>
                    <a:lnTo>
                      <a:pt x="125" y="207"/>
                    </a:lnTo>
                    <a:lnTo>
                      <a:pt x="145" y="201"/>
                    </a:lnTo>
                    <a:lnTo>
                      <a:pt x="165" y="191"/>
                    </a:lnTo>
                    <a:lnTo>
                      <a:pt x="181" y="178"/>
                    </a:lnTo>
                    <a:lnTo>
                      <a:pt x="191" y="161"/>
                    </a:lnTo>
                    <a:lnTo>
                      <a:pt x="201" y="145"/>
                    </a:lnTo>
                    <a:lnTo>
                      <a:pt x="208" y="125"/>
                    </a:lnTo>
                    <a:lnTo>
                      <a:pt x="211" y="102"/>
                    </a:lnTo>
                    <a:lnTo>
                      <a:pt x="208" y="82"/>
                    </a:lnTo>
                    <a:lnTo>
                      <a:pt x="201" y="63"/>
                    </a:lnTo>
                    <a:lnTo>
                      <a:pt x="191" y="46"/>
                    </a:lnTo>
                    <a:lnTo>
                      <a:pt x="181" y="30"/>
                    </a:lnTo>
                    <a:lnTo>
                      <a:pt x="165" y="17"/>
                    </a:lnTo>
                    <a:lnTo>
                      <a:pt x="145" y="7"/>
                    </a:lnTo>
                    <a:lnTo>
                      <a:pt x="125" y="0"/>
                    </a:lnTo>
                    <a:lnTo>
                      <a:pt x="106" y="0"/>
                    </a:lnTo>
                    <a:lnTo>
                      <a:pt x="86" y="0"/>
                    </a:lnTo>
                    <a:lnTo>
                      <a:pt x="66" y="7"/>
                    </a:lnTo>
                    <a:lnTo>
                      <a:pt x="46" y="17"/>
                    </a:lnTo>
                    <a:lnTo>
                      <a:pt x="33" y="30"/>
                    </a:lnTo>
                    <a:lnTo>
                      <a:pt x="20" y="46"/>
                    </a:lnTo>
                    <a:lnTo>
                      <a:pt x="10" y="63"/>
                    </a:lnTo>
                    <a:lnTo>
                      <a:pt x="4" y="82"/>
                    </a:lnTo>
                    <a:lnTo>
                      <a:pt x="0" y="102"/>
                    </a:lnTo>
                    <a:lnTo>
                      <a:pt x="4" y="125"/>
                    </a:lnTo>
                    <a:lnTo>
                      <a:pt x="10" y="145"/>
                    </a:lnTo>
                    <a:lnTo>
                      <a:pt x="20" y="161"/>
                    </a:lnTo>
                    <a:lnTo>
                      <a:pt x="33" y="178"/>
                    </a:lnTo>
                    <a:lnTo>
                      <a:pt x="46" y="191"/>
                    </a:lnTo>
                    <a:lnTo>
                      <a:pt x="66" y="201"/>
                    </a:lnTo>
                    <a:lnTo>
                      <a:pt x="86" y="207"/>
                    </a:lnTo>
                    <a:lnTo>
                      <a:pt x="106" y="207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2" name="Rectangle 134"/>
              <p:cNvSpPr>
                <a:spLocks noChangeArrowheads="1"/>
              </p:cNvSpPr>
              <p:nvPr/>
            </p:nvSpPr>
            <p:spPr bwMode="auto">
              <a:xfrm>
                <a:off x="2204" y="2188"/>
                <a:ext cx="10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M</a:t>
                </a:r>
                <a:endParaRPr lang="en-US" sz="2000"/>
              </a:p>
            </p:txBody>
          </p:sp>
          <p:sp>
            <p:nvSpPr>
              <p:cNvPr id="7303" name="Line 135"/>
              <p:cNvSpPr>
                <a:spLocks noChangeShapeType="1"/>
              </p:cNvSpPr>
              <p:nvPr/>
            </p:nvSpPr>
            <p:spPr bwMode="auto">
              <a:xfrm flipH="1">
                <a:off x="2390" y="1907"/>
                <a:ext cx="283" cy="240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4" name="Freeform 136"/>
              <p:cNvSpPr>
                <a:spLocks/>
              </p:cNvSpPr>
              <p:nvPr/>
            </p:nvSpPr>
            <p:spPr bwMode="auto">
              <a:xfrm>
                <a:off x="2341" y="2114"/>
                <a:ext cx="82" cy="76"/>
              </a:xfrm>
              <a:custGeom>
                <a:avLst/>
                <a:gdLst/>
                <a:ahLst/>
                <a:cxnLst>
                  <a:cxn ang="0">
                    <a:pos x="52" y="30"/>
                  </a:cxn>
                  <a:cxn ang="0">
                    <a:pos x="82" y="40"/>
                  </a:cxn>
                  <a:cxn ang="0">
                    <a:pos x="39" y="56"/>
                  </a:cxn>
                  <a:cxn ang="0">
                    <a:pos x="0" y="76"/>
                  </a:cxn>
                  <a:cxn ang="0">
                    <a:pos x="26" y="40"/>
                  </a:cxn>
                  <a:cxn ang="0">
                    <a:pos x="46" y="0"/>
                  </a:cxn>
                  <a:cxn ang="0">
                    <a:pos x="49" y="0"/>
                  </a:cxn>
                  <a:cxn ang="0">
                    <a:pos x="52" y="30"/>
                  </a:cxn>
                </a:cxnLst>
                <a:rect l="0" t="0" r="r" b="b"/>
                <a:pathLst>
                  <a:path w="82" h="76">
                    <a:moveTo>
                      <a:pt x="52" y="30"/>
                    </a:moveTo>
                    <a:lnTo>
                      <a:pt x="82" y="40"/>
                    </a:lnTo>
                    <a:lnTo>
                      <a:pt x="39" y="56"/>
                    </a:lnTo>
                    <a:lnTo>
                      <a:pt x="0" y="76"/>
                    </a:lnTo>
                    <a:lnTo>
                      <a:pt x="26" y="4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2" y="30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5" name="Freeform 137"/>
              <p:cNvSpPr>
                <a:spLocks/>
              </p:cNvSpPr>
              <p:nvPr/>
            </p:nvSpPr>
            <p:spPr bwMode="auto">
              <a:xfrm>
                <a:off x="3088" y="2111"/>
                <a:ext cx="85" cy="79"/>
              </a:xfrm>
              <a:custGeom>
                <a:avLst/>
                <a:gdLst/>
                <a:ahLst/>
                <a:cxnLst>
                  <a:cxn ang="0">
                    <a:pos x="29" y="33"/>
                  </a:cxn>
                  <a:cxn ang="0">
                    <a:pos x="36" y="0"/>
                  </a:cxn>
                  <a:cxn ang="0">
                    <a:pos x="59" y="43"/>
                  </a:cxn>
                  <a:cxn ang="0">
                    <a:pos x="85" y="79"/>
                  </a:cxn>
                  <a:cxn ang="0">
                    <a:pos x="46" y="56"/>
                  </a:cxn>
                  <a:cxn ang="0">
                    <a:pos x="3" y="43"/>
                  </a:cxn>
                  <a:cxn ang="0">
                    <a:pos x="0" y="43"/>
                  </a:cxn>
                  <a:cxn ang="0">
                    <a:pos x="29" y="33"/>
                  </a:cxn>
                </a:cxnLst>
                <a:rect l="0" t="0" r="r" b="b"/>
                <a:pathLst>
                  <a:path w="85" h="79">
                    <a:moveTo>
                      <a:pt x="29" y="33"/>
                    </a:moveTo>
                    <a:lnTo>
                      <a:pt x="36" y="0"/>
                    </a:lnTo>
                    <a:lnTo>
                      <a:pt x="59" y="43"/>
                    </a:lnTo>
                    <a:lnTo>
                      <a:pt x="85" y="79"/>
                    </a:lnTo>
                    <a:lnTo>
                      <a:pt x="46" y="56"/>
                    </a:lnTo>
                    <a:lnTo>
                      <a:pt x="3" y="43"/>
                    </a:lnTo>
                    <a:lnTo>
                      <a:pt x="0" y="43"/>
                    </a:lnTo>
                    <a:lnTo>
                      <a:pt x="29" y="33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6" name="Line 138"/>
              <p:cNvSpPr>
                <a:spLocks noChangeShapeType="1"/>
              </p:cNvSpPr>
              <p:nvPr/>
            </p:nvSpPr>
            <p:spPr bwMode="auto">
              <a:xfrm>
                <a:off x="2838" y="1907"/>
                <a:ext cx="286" cy="240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7" name="Rectangle 139"/>
              <p:cNvSpPr>
                <a:spLocks noChangeArrowheads="1"/>
              </p:cNvSpPr>
              <p:nvPr/>
            </p:nvSpPr>
            <p:spPr bwMode="auto">
              <a:xfrm>
                <a:off x="2733" y="2639"/>
                <a:ext cx="42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3333CC"/>
                    </a:solidFill>
                  </a:rPr>
                  <a:t>•</a:t>
                </a:r>
                <a:endParaRPr lang="en-US" sz="2000"/>
              </a:p>
            </p:txBody>
          </p:sp>
          <p:sp>
            <p:nvSpPr>
              <p:cNvPr id="7308" name="Rectangle 140"/>
              <p:cNvSpPr>
                <a:spLocks noChangeArrowheads="1"/>
              </p:cNvSpPr>
              <p:nvPr/>
            </p:nvSpPr>
            <p:spPr bwMode="auto">
              <a:xfrm>
                <a:off x="2733" y="2751"/>
                <a:ext cx="42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3333CC"/>
                    </a:solidFill>
                  </a:rPr>
                  <a:t>•</a:t>
                </a:r>
                <a:endParaRPr lang="en-US" sz="2000"/>
              </a:p>
            </p:txBody>
          </p:sp>
          <p:sp>
            <p:nvSpPr>
              <p:cNvPr id="7309" name="Rectangle 141"/>
              <p:cNvSpPr>
                <a:spLocks noChangeArrowheads="1"/>
              </p:cNvSpPr>
              <p:nvPr/>
            </p:nvSpPr>
            <p:spPr bwMode="auto">
              <a:xfrm>
                <a:off x="2710" y="1764"/>
                <a:ext cx="8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O</a:t>
                </a:r>
                <a:endParaRPr lang="en-US" sz="2000"/>
              </a:p>
            </p:txBody>
          </p:sp>
        </p:grpSp>
      </p:grpSp>
      <p:sp>
        <p:nvSpPr>
          <p:cNvPr id="7310" name="Text Box 142"/>
          <p:cNvSpPr txBox="1">
            <a:spLocks noChangeArrowheads="1"/>
          </p:cNvSpPr>
          <p:nvPr/>
        </p:nvSpPr>
        <p:spPr bwMode="auto">
          <a:xfrm>
            <a:off x="4953000" y="3276600"/>
            <a:ext cx="59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B0F0"/>
                </a:solidFill>
              </a:rPr>
              <a:t>root</a:t>
            </a:r>
          </a:p>
        </p:txBody>
      </p:sp>
      <p:sp>
        <p:nvSpPr>
          <p:cNvPr id="7311" name="Line 143"/>
          <p:cNvSpPr>
            <a:spLocks noChangeShapeType="1"/>
          </p:cNvSpPr>
          <p:nvPr/>
        </p:nvSpPr>
        <p:spPr bwMode="auto">
          <a:xfrm flipH="1">
            <a:off x="4191000" y="3505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12" name="Rectangle 144"/>
          <p:cNvSpPr>
            <a:spLocks noChangeArrowheads="1"/>
          </p:cNvSpPr>
          <p:nvPr/>
        </p:nvSpPr>
        <p:spPr bwMode="auto">
          <a:xfrm>
            <a:off x="2438400" y="3962400"/>
            <a:ext cx="1371600" cy="1295400"/>
          </a:xfrm>
          <a:prstGeom prst="rect">
            <a:avLst/>
          </a:prstGeom>
          <a:noFill/>
          <a:ln w="12700">
            <a:solidFill>
              <a:srgbClr val="3366FF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13" name="Rectangle 145"/>
          <p:cNvSpPr>
            <a:spLocks noChangeArrowheads="1"/>
          </p:cNvSpPr>
          <p:nvPr/>
        </p:nvSpPr>
        <p:spPr bwMode="auto">
          <a:xfrm>
            <a:off x="4038600" y="3962400"/>
            <a:ext cx="1371600" cy="1295400"/>
          </a:xfrm>
          <a:prstGeom prst="rect">
            <a:avLst/>
          </a:prstGeom>
          <a:noFill/>
          <a:ln w="12700">
            <a:solidFill>
              <a:srgbClr val="3366FF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14" name="Text Box 146"/>
          <p:cNvSpPr txBox="1">
            <a:spLocks noChangeArrowheads="1"/>
          </p:cNvSpPr>
          <p:nvPr/>
        </p:nvSpPr>
        <p:spPr bwMode="auto">
          <a:xfrm>
            <a:off x="1155700" y="4343400"/>
            <a:ext cx="1282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00B0F0"/>
                </a:solidFill>
              </a:rPr>
              <a:t>left </a:t>
            </a:r>
            <a:r>
              <a:rPr lang="en-US" sz="1800" b="1" dirty="0" err="1">
                <a:solidFill>
                  <a:srgbClr val="00B0F0"/>
                </a:solidFill>
              </a:rPr>
              <a:t>subtree</a:t>
            </a:r>
            <a:endParaRPr lang="en-US" sz="1800" b="1" dirty="0">
              <a:solidFill>
                <a:srgbClr val="00B0F0"/>
              </a:solidFill>
            </a:endParaRPr>
          </a:p>
          <a:p>
            <a:pPr algn="ctr"/>
            <a:r>
              <a:rPr lang="en-US" sz="1800" b="1" dirty="0">
                <a:solidFill>
                  <a:srgbClr val="00B0F0"/>
                </a:solidFill>
              </a:rPr>
              <a:t>of node O</a:t>
            </a:r>
          </a:p>
        </p:txBody>
      </p:sp>
      <p:sp>
        <p:nvSpPr>
          <p:cNvPr id="7315" name="Text Box 147"/>
          <p:cNvSpPr txBox="1">
            <a:spLocks noChangeArrowheads="1"/>
          </p:cNvSpPr>
          <p:nvPr/>
        </p:nvSpPr>
        <p:spPr bwMode="auto">
          <a:xfrm>
            <a:off x="5410200" y="43434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00B0F0"/>
                </a:solidFill>
              </a:rPr>
              <a:t>right </a:t>
            </a:r>
            <a:r>
              <a:rPr lang="en-US" sz="1800" b="1" dirty="0" err="1">
                <a:solidFill>
                  <a:srgbClr val="00B0F0"/>
                </a:solidFill>
              </a:rPr>
              <a:t>subtree</a:t>
            </a:r>
            <a:endParaRPr lang="en-US" sz="1800" b="1" dirty="0">
              <a:solidFill>
                <a:srgbClr val="00B0F0"/>
              </a:solidFill>
            </a:endParaRPr>
          </a:p>
          <a:p>
            <a:pPr algn="ctr"/>
            <a:r>
              <a:rPr lang="en-US" sz="1800" b="1" dirty="0">
                <a:solidFill>
                  <a:srgbClr val="00B0F0"/>
                </a:solidFill>
              </a:rPr>
              <a:t>of node O</a:t>
            </a:r>
          </a:p>
        </p:txBody>
      </p:sp>
      <p:sp>
        <p:nvSpPr>
          <p:cNvPr id="7317" name="Rectangle 149"/>
          <p:cNvSpPr>
            <a:spLocks noChangeArrowheads="1"/>
          </p:cNvSpPr>
          <p:nvPr/>
        </p:nvSpPr>
        <p:spPr bwMode="auto">
          <a:xfrm>
            <a:off x="2438400" y="4724400"/>
            <a:ext cx="609600" cy="533400"/>
          </a:xfrm>
          <a:prstGeom prst="rect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18" name="Rectangle 150"/>
          <p:cNvSpPr>
            <a:spLocks noChangeArrowheads="1"/>
          </p:cNvSpPr>
          <p:nvPr/>
        </p:nvSpPr>
        <p:spPr bwMode="auto">
          <a:xfrm>
            <a:off x="3200400" y="4724400"/>
            <a:ext cx="609600" cy="533400"/>
          </a:xfrm>
          <a:prstGeom prst="rect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21" name="Text Box 153"/>
          <p:cNvSpPr txBox="1">
            <a:spLocks noChangeArrowheads="1"/>
          </p:cNvSpPr>
          <p:nvPr/>
        </p:nvSpPr>
        <p:spPr bwMode="auto">
          <a:xfrm>
            <a:off x="1828800" y="5638800"/>
            <a:ext cx="10826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chemeClr val="accent2"/>
                </a:solidFill>
              </a:rPr>
              <a:t>left subtree </a:t>
            </a:r>
          </a:p>
          <a:p>
            <a:pPr algn="ctr"/>
            <a:r>
              <a:rPr lang="en-US" sz="1400" b="1">
                <a:solidFill>
                  <a:schemeClr val="accent2"/>
                </a:solidFill>
              </a:rPr>
              <a:t>of node M</a:t>
            </a:r>
          </a:p>
        </p:txBody>
      </p:sp>
      <p:sp>
        <p:nvSpPr>
          <p:cNvPr id="7322" name="Text Box 154"/>
          <p:cNvSpPr txBox="1">
            <a:spLocks noChangeArrowheads="1"/>
          </p:cNvSpPr>
          <p:nvPr/>
        </p:nvSpPr>
        <p:spPr bwMode="auto">
          <a:xfrm>
            <a:off x="3284538" y="5638800"/>
            <a:ext cx="12112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</a:rPr>
              <a:t>right </a:t>
            </a:r>
            <a:r>
              <a:rPr lang="en-US" sz="1400" b="1" dirty="0" err="1">
                <a:solidFill>
                  <a:schemeClr val="accent2"/>
                </a:solidFill>
              </a:rPr>
              <a:t>subtree</a:t>
            </a:r>
            <a:r>
              <a:rPr lang="en-US" sz="1400" b="1" dirty="0">
                <a:solidFill>
                  <a:schemeClr val="accent2"/>
                </a:solidFill>
              </a:rPr>
              <a:t> </a:t>
            </a:r>
          </a:p>
          <a:p>
            <a:pPr algn="ctr"/>
            <a:r>
              <a:rPr lang="en-US" sz="1400" b="1" dirty="0">
                <a:solidFill>
                  <a:schemeClr val="accent2"/>
                </a:solidFill>
              </a:rPr>
              <a:t>of node M</a:t>
            </a:r>
          </a:p>
        </p:txBody>
      </p:sp>
      <p:sp>
        <p:nvSpPr>
          <p:cNvPr id="7325" name="Line 157"/>
          <p:cNvSpPr>
            <a:spLocks noChangeShapeType="1"/>
          </p:cNvSpPr>
          <p:nvPr/>
        </p:nvSpPr>
        <p:spPr bwMode="auto">
          <a:xfrm flipH="1">
            <a:off x="2438400" y="5334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27" name="Line 159"/>
          <p:cNvSpPr>
            <a:spLocks noChangeShapeType="1"/>
          </p:cNvSpPr>
          <p:nvPr/>
        </p:nvSpPr>
        <p:spPr bwMode="auto">
          <a:xfrm>
            <a:off x="3505200" y="5334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82" y="-6655"/>
            <a:ext cx="8678487" cy="962329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1. Binary Trees</a:t>
            </a:r>
            <a:endParaRPr lang="en-US" dirty="0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BD9F-F576-46DD-925C-4BB93569D0A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9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762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10" grpId="0" autoUpdateAnimBg="0"/>
      <p:bldP spid="7311" grpId="0" animBg="1"/>
      <p:bldP spid="7312" grpId="0" animBg="1"/>
      <p:bldP spid="7313" grpId="0" animBg="1"/>
      <p:bldP spid="7314" grpId="0" autoUpdateAnimBg="0"/>
      <p:bldP spid="7315" grpId="0" autoUpdateAnimBg="0"/>
      <p:bldP spid="7317" grpId="0" animBg="1"/>
      <p:bldP spid="7318" grpId="0" animBg="1"/>
      <p:bldP spid="7321" grpId="0" autoUpdateAnimBg="0"/>
      <p:bldP spid="7322" grpId="0" autoUpdateAnimBg="0"/>
      <p:bldP spid="7325" grpId="0" animBg="1"/>
      <p:bldP spid="732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0" name="Text Box 108"/>
          <p:cNvSpPr txBox="1">
            <a:spLocks noChangeArrowheads="1"/>
          </p:cNvSpPr>
          <p:nvPr/>
        </p:nvSpPr>
        <p:spPr bwMode="auto">
          <a:xfrm>
            <a:off x="321792" y="937413"/>
            <a:ext cx="83468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38138" indent="-338138" eaLnBrk="0" hangingPunct="0">
              <a:spcBef>
                <a:spcPct val="50000"/>
              </a:spcBef>
              <a:buFontTx/>
              <a:buNone/>
            </a:pP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Array-Based Implementation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342900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Complete binary Tree with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few missing nodes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Slide Number Placeholder 10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2F76-074C-4917-8080-8E250C8A42C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11" name="Title 4"/>
          <p:cNvSpPr txBox="1">
            <a:spLocks/>
          </p:cNvSpPr>
          <p:nvPr/>
        </p:nvSpPr>
        <p:spPr>
          <a:xfrm>
            <a:off x="258791" y="0"/>
            <a:ext cx="8695427" cy="91213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000" dirty="0" smtClean="0"/>
              <a:t>3. Binary Tree Implementation/Representation</a:t>
            </a:r>
          </a:p>
          <a:p>
            <a:pPr fontAlgn="auto">
              <a:spcAft>
                <a:spcPts val="0"/>
              </a:spcAft>
            </a:pPr>
            <a:r>
              <a:rPr lang="en-US" sz="3000" dirty="0"/>
              <a:t> </a:t>
            </a:r>
            <a:r>
              <a:rPr lang="en-US" sz="3000" dirty="0" smtClean="0"/>
              <a:t>                             (Using Array) [</a:t>
            </a:r>
            <a:r>
              <a:rPr lang="en-US" sz="3000" dirty="0" smtClean="0">
                <a:solidFill>
                  <a:srgbClr val="00B0F0"/>
                </a:solidFill>
              </a:rPr>
              <a:t>Example 3</a:t>
            </a:r>
            <a:r>
              <a:rPr lang="en-US" sz="3000" dirty="0" smtClean="0"/>
              <a:t>]             (4/6</a:t>
            </a:r>
            <a:r>
              <a:rPr lang="en-US" sz="3000" dirty="0"/>
              <a:t>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123" y="1918188"/>
            <a:ext cx="3305826" cy="21091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4912" y="1918188"/>
            <a:ext cx="3747086" cy="2151792"/>
          </a:xfrm>
          <a:prstGeom prst="rect">
            <a:avLst/>
          </a:prstGeom>
        </p:spPr>
      </p:pic>
      <p:sp>
        <p:nvSpPr>
          <p:cNvPr id="112" name="Text Box 35"/>
          <p:cNvSpPr txBox="1">
            <a:spLocks noChangeArrowheads="1"/>
          </p:cNvSpPr>
          <p:nvPr/>
        </p:nvSpPr>
        <p:spPr bwMode="auto">
          <a:xfrm>
            <a:off x="6166387" y="4027371"/>
            <a:ext cx="16508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 smtClean="0"/>
              <a:t>Missing nodes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9246" y="4395138"/>
            <a:ext cx="4485914" cy="2326338"/>
          </a:xfrm>
          <a:prstGeom prst="rect">
            <a:avLst/>
          </a:prstGeom>
        </p:spPr>
      </p:pic>
      <p:sp>
        <p:nvSpPr>
          <p:cNvPr id="9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087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0" name="Text Box 108"/>
          <p:cNvSpPr txBox="1">
            <a:spLocks noChangeArrowheads="1"/>
          </p:cNvSpPr>
          <p:nvPr/>
        </p:nvSpPr>
        <p:spPr bwMode="auto">
          <a:xfrm>
            <a:off x="609601" y="942298"/>
            <a:ext cx="79960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38138" indent="-338138" eaLnBrk="0" hangingPunct="0">
              <a:spcBef>
                <a:spcPct val="50000"/>
              </a:spcBef>
              <a:buFontTx/>
              <a:buNone/>
            </a:pP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Array-Based Implementation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Slide Number Placeholder 10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2F76-074C-4917-8080-8E250C8A42C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11" name="Title 4"/>
          <p:cNvSpPr txBox="1">
            <a:spLocks/>
          </p:cNvSpPr>
          <p:nvPr/>
        </p:nvSpPr>
        <p:spPr>
          <a:xfrm>
            <a:off x="258791" y="0"/>
            <a:ext cx="8695427" cy="91213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000" dirty="0" smtClean="0"/>
              <a:t>3. Binary Tree Implementation/Representation</a:t>
            </a:r>
          </a:p>
          <a:p>
            <a:pPr fontAlgn="auto">
              <a:spcAft>
                <a:spcPts val="0"/>
              </a:spcAft>
            </a:pPr>
            <a:r>
              <a:rPr lang="en-US" sz="3000" dirty="0"/>
              <a:t> </a:t>
            </a:r>
            <a:r>
              <a:rPr lang="en-US" sz="3000" dirty="0" smtClean="0"/>
              <a:t>                             (Using Array) [</a:t>
            </a:r>
            <a:r>
              <a:rPr lang="en-US" sz="3000" dirty="0">
                <a:solidFill>
                  <a:srgbClr val="00B0F0"/>
                </a:solidFill>
              </a:rPr>
              <a:t>Class Participation</a:t>
            </a:r>
            <a:r>
              <a:rPr lang="en-US" sz="3000" dirty="0" smtClean="0"/>
              <a:t>]</a:t>
            </a:r>
            <a:r>
              <a:rPr lang="en-US" sz="3000" dirty="0"/>
              <a:t> </a:t>
            </a:r>
            <a:r>
              <a:rPr lang="en-US" sz="3000" dirty="0" smtClean="0"/>
              <a:t>(5/6</a:t>
            </a:r>
            <a:r>
              <a:rPr lang="en-US" sz="3000" dirty="0"/>
              <a:t>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6002" y="1739384"/>
            <a:ext cx="2592974" cy="2563675"/>
          </a:xfrm>
          <a:prstGeom prst="rect">
            <a:avLst/>
          </a:prstGeom>
        </p:spPr>
      </p:pic>
      <p:sp>
        <p:nvSpPr>
          <p:cNvPr id="6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672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20675" y="1160750"/>
            <a:ext cx="46053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But, unless each level of the tree is full so there are no "</a:t>
            </a:r>
            <a:r>
              <a:rPr lang="en-US" sz="24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dangling limbs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," there can be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much wasted space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in the array.   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12412" y="2735172"/>
            <a:ext cx="42338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For example, this binary tree contains the same characters as before but requires ___ array positions for storage: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71661" y="943251"/>
            <a:ext cx="2551112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2901950" y="4618222"/>
            <a:ext cx="6162675" cy="2147887"/>
            <a:chOff x="1828" y="2559"/>
            <a:chExt cx="3882" cy="1353"/>
          </a:xfrm>
        </p:grpSpPr>
        <p:sp>
          <p:nvSpPr>
            <p:cNvPr id="4102" name="Line 6"/>
            <p:cNvSpPr>
              <a:spLocks noChangeShapeType="1"/>
            </p:cNvSpPr>
            <p:nvPr/>
          </p:nvSpPr>
          <p:spPr bwMode="auto">
            <a:xfrm>
              <a:off x="2210" y="2559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Line 7"/>
            <p:cNvSpPr>
              <a:spLocks noChangeShapeType="1"/>
            </p:cNvSpPr>
            <p:nvPr/>
          </p:nvSpPr>
          <p:spPr bwMode="auto">
            <a:xfrm>
              <a:off x="2379" y="2559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Line 8"/>
            <p:cNvSpPr>
              <a:spLocks noChangeShapeType="1"/>
            </p:cNvSpPr>
            <p:nvPr/>
          </p:nvSpPr>
          <p:spPr bwMode="auto">
            <a:xfrm>
              <a:off x="2547" y="2559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Line 9"/>
            <p:cNvSpPr>
              <a:spLocks noChangeShapeType="1"/>
            </p:cNvSpPr>
            <p:nvPr/>
          </p:nvSpPr>
          <p:spPr bwMode="auto">
            <a:xfrm>
              <a:off x="2716" y="2559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>
              <a:off x="2884" y="2559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>
              <a:off x="3053" y="2559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Line 12"/>
            <p:cNvSpPr>
              <a:spLocks noChangeShapeType="1"/>
            </p:cNvSpPr>
            <p:nvPr/>
          </p:nvSpPr>
          <p:spPr bwMode="auto">
            <a:xfrm>
              <a:off x="3222" y="2559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>
              <a:off x="3390" y="2559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>
              <a:off x="3559" y="2559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>
              <a:off x="3727" y="2559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>
              <a:off x="3895" y="2559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>
              <a:off x="4064" y="2559"/>
              <a:ext cx="0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>
              <a:off x="4232" y="2559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>
              <a:off x="4401" y="2559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>
              <a:off x="4569" y="2559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Line 21"/>
            <p:cNvSpPr>
              <a:spLocks noChangeShapeType="1"/>
            </p:cNvSpPr>
            <p:nvPr/>
          </p:nvSpPr>
          <p:spPr bwMode="auto">
            <a:xfrm>
              <a:off x="4738" y="2559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22"/>
            <p:cNvSpPr>
              <a:spLocks noChangeShapeType="1"/>
            </p:cNvSpPr>
            <p:nvPr/>
          </p:nvSpPr>
          <p:spPr bwMode="auto">
            <a:xfrm>
              <a:off x="4906" y="2559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>
              <a:off x="5075" y="2559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24"/>
            <p:cNvSpPr>
              <a:spLocks noChangeShapeType="1"/>
            </p:cNvSpPr>
            <p:nvPr/>
          </p:nvSpPr>
          <p:spPr bwMode="auto">
            <a:xfrm>
              <a:off x="5244" y="2559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Line 25"/>
            <p:cNvSpPr>
              <a:spLocks noChangeShapeType="1"/>
            </p:cNvSpPr>
            <p:nvPr/>
          </p:nvSpPr>
          <p:spPr bwMode="auto">
            <a:xfrm>
              <a:off x="5412" y="2559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Line 26"/>
            <p:cNvSpPr>
              <a:spLocks noChangeShapeType="1"/>
            </p:cNvSpPr>
            <p:nvPr/>
          </p:nvSpPr>
          <p:spPr bwMode="auto">
            <a:xfrm>
              <a:off x="5581" y="2559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Rectangle 27"/>
            <p:cNvSpPr>
              <a:spLocks noChangeArrowheads="1"/>
            </p:cNvSpPr>
            <p:nvPr/>
          </p:nvSpPr>
          <p:spPr bwMode="auto">
            <a:xfrm>
              <a:off x="2089" y="2564"/>
              <a:ext cx="3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/>
          </p:nvSpPr>
          <p:spPr bwMode="auto">
            <a:xfrm>
              <a:off x="1941" y="2740"/>
              <a:ext cx="3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t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/>
          </p:nvSpPr>
          <p:spPr bwMode="auto">
            <a:xfrm>
              <a:off x="1991" y="2740"/>
              <a:ext cx="4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[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/>
          </p:nvSpPr>
          <p:spPr bwMode="auto">
            <a:xfrm>
              <a:off x="2046" y="2740"/>
              <a:ext cx="3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/>
          </p:nvSpPr>
          <p:spPr bwMode="auto">
            <a:xfrm>
              <a:off x="2082" y="2740"/>
              <a:ext cx="4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]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/>
          </p:nvSpPr>
          <p:spPr bwMode="auto">
            <a:xfrm>
              <a:off x="2430" y="2564"/>
              <a:ext cx="6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latin typeface="Times New Roman" pitchFamily="18" charset="0"/>
                </a:rPr>
                <a:t>1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/>
          </p:nvSpPr>
          <p:spPr bwMode="auto">
            <a:xfrm>
              <a:off x="2598" y="2564"/>
              <a:ext cx="6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latin typeface="Times New Roman" pitchFamily="18" charset="0"/>
                </a:rPr>
                <a:t>2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/>
          </p:nvSpPr>
          <p:spPr bwMode="auto">
            <a:xfrm>
              <a:off x="2767" y="2564"/>
              <a:ext cx="6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31" name="Rectangle 35"/>
            <p:cNvSpPr>
              <a:spLocks noChangeArrowheads="1"/>
            </p:cNvSpPr>
            <p:nvPr/>
          </p:nvSpPr>
          <p:spPr bwMode="auto">
            <a:xfrm>
              <a:off x="2935" y="2564"/>
              <a:ext cx="6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32" name="Rectangle 36"/>
            <p:cNvSpPr>
              <a:spLocks noChangeArrowheads="1"/>
            </p:cNvSpPr>
            <p:nvPr/>
          </p:nvSpPr>
          <p:spPr bwMode="auto">
            <a:xfrm>
              <a:off x="3103" y="2564"/>
              <a:ext cx="6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33" name="Rectangle 37"/>
            <p:cNvSpPr>
              <a:spLocks noChangeArrowheads="1"/>
            </p:cNvSpPr>
            <p:nvPr/>
          </p:nvSpPr>
          <p:spPr bwMode="auto">
            <a:xfrm>
              <a:off x="3271" y="2564"/>
              <a:ext cx="6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latin typeface="Times New Roman" pitchFamily="18" charset="0"/>
                </a:rPr>
                <a:t>6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34" name="Rectangle 38"/>
            <p:cNvSpPr>
              <a:spLocks noChangeArrowheads="1"/>
            </p:cNvSpPr>
            <p:nvPr/>
          </p:nvSpPr>
          <p:spPr bwMode="auto">
            <a:xfrm>
              <a:off x="3440" y="2564"/>
              <a:ext cx="6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7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35" name="Rectangle 39"/>
            <p:cNvSpPr>
              <a:spLocks noChangeArrowheads="1"/>
            </p:cNvSpPr>
            <p:nvPr/>
          </p:nvSpPr>
          <p:spPr bwMode="auto">
            <a:xfrm>
              <a:off x="3609" y="2564"/>
              <a:ext cx="6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36" name="Rectangle 40"/>
            <p:cNvSpPr>
              <a:spLocks noChangeArrowheads="1"/>
            </p:cNvSpPr>
            <p:nvPr/>
          </p:nvSpPr>
          <p:spPr bwMode="auto">
            <a:xfrm>
              <a:off x="3777" y="2564"/>
              <a:ext cx="6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9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37" name="Rectangle 41"/>
            <p:cNvSpPr>
              <a:spLocks noChangeArrowheads="1"/>
            </p:cNvSpPr>
            <p:nvPr/>
          </p:nvSpPr>
          <p:spPr bwMode="auto">
            <a:xfrm>
              <a:off x="3914" y="2564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38" name="Rectangle 42"/>
            <p:cNvSpPr>
              <a:spLocks noChangeArrowheads="1"/>
            </p:cNvSpPr>
            <p:nvPr/>
          </p:nvSpPr>
          <p:spPr bwMode="auto">
            <a:xfrm>
              <a:off x="4083" y="2564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11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39" name="Rectangle 43"/>
            <p:cNvSpPr>
              <a:spLocks noChangeArrowheads="1"/>
            </p:cNvSpPr>
            <p:nvPr/>
          </p:nvSpPr>
          <p:spPr bwMode="auto">
            <a:xfrm>
              <a:off x="4251" y="2564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12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40" name="Rectangle 44"/>
            <p:cNvSpPr>
              <a:spLocks noChangeArrowheads="1"/>
            </p:cNvSpPr>
            <p:nvPr/>
          </p:nvSpPr>
          <p:spPr bwMode="auto">
            <a:xfrm>
              <a:off x="4420" y="2564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latin typeface="Times New Roman" pitchFamily="18" charset="0"/>
                </a:rPr>
                <a:t>13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41" name="Rectangle 45"/>
            <p:cNvSpPr>
              <a:spLocks noChangeArrowheads="1"/>
            </p:cNvSpPr>
            <p:nvPr/>
          </p:nvSpPr>
          <p:spPr bwMode="auto">
            <a:xfrm>
              <a:off x="4588" y="2564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14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42" name="Rectangle 46"/>
            <p:cNvSpPr>
              <a:spLocks noChangeArrowheads="1"/>
            </p:cNvSpPr>
            <p:nvPr/>
          </p:nvSpPr>
          <p:spPr bwMode="auto">
            <a:xfrm>
              <a:off x="4757" y="2564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15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43" name="Rectangle 47"/>
            <p:cNvSpPr>
              <a:spLocks noChangeArrowheads="1"/>
            </p:cNvSpPr>
            <p:nvPr/>
          </p:nvSpPr>
          <p:spPr bwMode="auto">
            <a:xfrm>
              <a:off x="4926" y="2564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16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44" name="Rectangle 48"/>
            <p:cNvSpPr>
              <a:spLocks noChangeArrowheads="1"/>
            </p:cNvSpPr>
            <p:nvPr/>
          </p:nvSpPr>
          <p:spPr bwMode="auto">
            <a:xfrm>
              <a:off x="5094" y="2564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17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45" name="Rectangle 49"/>
            <p:cNvSpPr>
              <a:spLocks noChangeArrowheads="1"/>
            </p:cNvSpPr>
            <p:nvPr/>
          </p:nvSpPr>
          <p:spPr bwMode="auto">
            <a:xfrm>
              <a:off x="5263" y="2564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18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46" name="Rectangle 50"/>
            <p:cNvSpPr>
              <a:spLocks noChangeArrowheads="1"/>
            </p:cNvSpPr>
            <p:nvPr/>
          </p:nvSpPr>
          <p:spPr bwMode="auto">
            <a:xfrm>
              <a:off x="5430" y="2564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19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47" name="Rectangle 51"/>
            <p:cNvSpPr>
              <a:spLocks noChangeArrowheads="1"/>
            </p:cNvSpPr>
            <p:nvPr/>
          </p:nvSpPr>
          <p:spPr bwMode="auto">
            <a:xfrm>
              <a:off x="2229" y="3078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20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48" name="Freeform 52"/>
            <p:cNvSpPr>
              <a:spLocks/>
            </p:cNvSpPr>
            <p:nvPr/>
          </p:nvSpPr>
          <p:spPr bwMode="auto">
            <a:xfrm>
              <a:off x="1828" y="2724"/>
              <a:ext cx="3882" cy="508"/>
            </a:xfrm>
            <a:custGeom>
              <a:avLst/>
              <a:gdLst/>
              <a:ahLst/>
              <a:cxnLst>
                <a:cxn ang="0">
                  <a:pos x="304" y="528"/>
                </a:cxn>
                <a:cxn ang="0">
                  <a:pos x="275" y="528"/>
                </a:cxn>
                <a:cxn ang="0">
                  <a:pos x="253" y="520"/>
                </a:cxn>
                <a:cxn ang="0">
                  <a:pos x="231" y="506"/>
                </a:cxn>
                <a:cxn ang="0">
                  <a:pos x="209" y="491"/>
                </a:cxn>
                <a:cxn ang="0">
                  <a:pos x="194" y="473"/>
                </a:cxn>
                <a:cxn ang="0">
                  <a:pos x="179" y="447"/>
                </a:cxn>
                <a:cxn ang="0">
                  <a:pos x="172" y="425"/>
                </a:cxn>
                <a:cxn ang="0">
                  <a:pos x="172" y="396"/>
                </a:cxn>
                <a:cxn ang="0">
                  <a:pos x="172" y="370"/>
                </a:cxn>
                <a:cxn ang="0">
                  <a:pos x="179" y="344"/>
                </a:cxn>
                <a:cxn ang="0">
                  <a:pos x="194" y="322"/>
                </a:cxn>
                <a:cxn ang="0">
                  <a:pos x="209" y="304"/>
                </a:cxn>
                <a:cxn ang="0">
                  <a:pos x="231" y="289"/>
                </a:cxn>
                <a:cxn ang="0">
                  <a:pos x="253" y="275"/>
                </a:cxn>
                <a:cxn ang="0">
                  <a:pos x="275" y="267"/>
                </a:cxn>
                <a:cxn ang="0">
                  <a:pos x="304" y="264"/>
                </a:cxn>
                <a:cxn ang="0">
                  <a:pos x="3921" y="264"/>
                </a:cxn>
                <a:cxn ang="0">
                  <a:pos x="3947" y="264"/>
                </a:cxn>
                <a:cxn ang="0">
                  <a:pos x="3973" y="256"/>
                </a:cxn>
                <a:cxn ang="0">
                  <a:pos x="3995" y="242"/>
                </a:cxn>
                <a:cxn ang="0">
                  <a:pos x="4013" y="227"/>
                </a:cxn>
                <a:cxn ang="0">
                  <a:pos x="4031" y="209"/>
                </a:cxn>
                <a:cxn ang="0">
                  <a:pos x="4042" y="183"/>
                </a:cxn>
                <a:cxn ang="0">
                  <a:pos x="4050" y="161"/>
                </a:cxn>
                <a:cxn ang="0">
                  <a:pos x="4053" y="132"/>
                </a:cxn>
                <a:cxn ang="0">
                  <a:pos x="4050" y="106"/>
                </a:cxn>
                <a:cxn ang="0">
                  <a:pos x="4042" y="81"/>
                </a:cxn>
                <a:cxn ang="0">
                  <a:pos x="4031" y="59"/>
                </a:cxn>
                <a:cxn ang="0">
                  <a:pos x="4013" y="40"/>
                </a:cxn>
                <a:cxn ang="0">
                  <a:pos x="3995" y="26"/>
                </a:cxn>
                <a:cxn ang="0">
                  <a:pos x="3973" y="11"/>
                </a:cxn>
                <a:cxn ang="0">
                  <a:pos x="3947" y="4"/>
                </a:cxn>
                <a:cxn ang="0">
                  <a:pos x="3921" y="0"/>
                </a:cxn>
                <a:cxn ang="0">
                  <a:pos x="0" y="0"/>
                </a:cxn>
              </a:cxnLst>
              <a:rect l="0" t="0" r="r" b="b"/>
              <a:pathLst>
                <a:path w="4053" h="528">
                  <a:moveTo>
                    <a:pt x="304" y="528"/>
                  </a:moveTo>
                  <a:lnTo>
                    <a:pt x="275" y="528"/>
                  </a:lnTo>
                  <a:lnTo>
                    <a:pt x="253" y="520"/>
                  </a:lnTo>
                  <a:lnTo>
                    <a:pt x="231" y="506"/>
                  </a:lnTo>
                  <a:lnTo>
                    <a:pt x="209" y="491"/>
                  </a:lnTo>
                  <a:lnTo>
                    <a:pt x="194" y="473"/>
                  </a:lnTo>
                  <a:lnTo>
                    <a:pt x="179" y="447"/>
                  </a:lnTo>
                  <a:lnTo>
                    <a:pt x="172" y="425"/>
                  </a:lnTo>
                  <a:lnTo>
                    <a:pt x="172" y="396"/>
                  </a:lnTo>
                  <a:lnTo>
                    <a:pt x="172" y="370"/>
                  </a:lnTo>
                  <a:lnTo>
                    <a:pt x="179" y="344"/>
                  </a:lnTo>
                  <a:lnTo>
                    <a:pt x="194" y="322"/>
                  </a:lnTo>
                  <a:lnTo>
                    <a:pt x="209" y="304"/>
                  </a:lnTo>
                  <a:lnTo>
                    <a:pt x="231" y="289"/>
                  </a:lnTo>
                  <a:lnTo>
                    <a:pt x="253" y="275"/>
                  </a:lnTo>
                  <a:lnTo>
                    <a:pt x="275" y="267"/>
                  </a:lnTo>
                  <a:lnTo>
                    <a:pt x="304" y="264"/>
                  </a:lnTo>
                  <a:lnTo>
                    <a:pt x="3921" y="264"/>
                  </a:lnTo>
                  <a:lnTo>
                    <a:pt x="3947" y="264"/>
                  </a:lnTo>
                  <a:lnTo>
                    <a:pt x="3973" y="256"/>
                  </a:lnTo>
                  <a:lnTo>
                    <a:pt x="3995" y="242"/>
                  </a:lnTo>
                  <a:lnTo>
                    <a:pt x="4013" y="227"/>
                  </a:lnTo>
                  <a:lnTo>
                    <a:pt x="4031" y="209"/>
                  </a:lnTo>
                  <a:lnTo>
                    <a:pt x="4042" y="183"/>
                  </a:lnTo>
                  <a:lnTo>
                    <a:pt x="4050" y="161"/>
                  </a:lnTo>
                  <a:lnTo>
                    <a:pt x="4053" y="132"/>
                  </a:lnTo>
                  <a:lnTo>
                    <a:pt x="4050" y="106"/>
                  </a:lnTo>
                  <a:lnTo>
                    <a:pt x="4042" y="81"/>
                  </a:lnTo>
                  <a:lnTo>
                    <a:pt x="4031" y="59"/>
                  </a:lnTo>
                  <a:lnTo>
                    <a:pt x="4013" y="40"/>
                  </a:lnTo>
                  <a:lnTo>
                    <a:pt x="3995" y="26"/>
                  </a:lnTo>
                  <a:lnTo>
                    <a:pt x="3973" y="11"/>
                  </a:lnTo>
                  <a:lnTo>
                    <a:pt x="3947" y="4"/>
                  </a:lnTo>
                  <a:lnTo>
                    <a:pt x="3921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33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9" name="Freeform 53"/>
            <p:cNvSpPr>
              <a:spLocks/>
            </p:cNvSpPr>
            <p:nvPr/>
          </p:nvSpPr>
          <p:spPr bwMode="auto">
            <a:xfrm>
              <a:off x="1993" y="3232"/>
              <a:ext cx="3717" cy="507"/>
            </a:xfrm>
            <a:custGeom>
              <a:avLst/>
              <a:gdLst/>
              <a:ahLst/>
              <a:cxnLst>
                <a:cxn ang="0">
                  <a:pos x="132" y="527"/>
                </a:cxn>
                <a:cxn ang="0">
                  <a:pos x="103" y="527"/>
                </a:cxn>
                <a:cxn ang="0">
                  <a:pos x="81" y="520"/>
                </a:cxn>
                <a:cxn ang="0">
                  <a:pos x="59" y="505"/>
                </a:cxn>
                <a:cxn ang="0">
                  <a:pos x="37" y="491"/>
                </a:cxn>
                <a:cxn ang="0">
                  <a:pos x="22" y="472"/>
                </a:cxn>
                <a:cxn ang="0">
                  <a:pos x="7" y="447"/>
                </a:cxn>
                <a:cxn ang="0">
                  <a:pos x="0" y="425"/>
                </a:cxn>
                <a:cxn ang="0">
                  <a:pos x="0" y="395"/>
                </a:cxn>
                <a:cxn ang="0">
                  <a:pos x="0" y="370"/>
                </a:cxn>
                <a:cxn ang="0">
                  <a:pos x="7" y="344"/>
                </a:cxn>
                <a:cxn ang="0">
                  <a:pos x="22" y="322"/>
                </a:cxn>
                <a:cxn ang="0">
                  <a:pos x="37" y="304"/>
                </a:cxn>
                <a:cxn ang="0">
                  <a:pos x="59" y="289"/>
                </a:cxn>
                <a:cxn ang="0">
                  <a:pos x="81" y="275"/>
                </a:cxn>
                <a:cxn ang="0">
                  <a:pos x="103" y="267"/>
                </a:cxn>
                <a:cxn ang="0">
                  <a:pos x="132" y="264"/>
                </a:cxn>
                <a:cxn ang="0">
                  <a:pos x="3749" y="264"/>
                </a:cxn>
                <a:cxn ang="0">
                  <a:pos x="3775" y="264"/>
                </a:cxn>
                <a:cxn ang="0">
                  <a:pos x="3801" y="256"/>
                </a:cxn>
                <a:cxn ang="0">
                  <a:pos x="3823" y="242"/>
                </a:cxn>
                <a:cxn ang="0">
                  <a:pos x="3841" y="227"/>
                </a:cxn>
                <a:cxn ang="0">
                  <a:pos x="3859" y="209"/>
                </a:cxn>
                <a:cxn ang="0">
                  <a:pos x="3870" y="183"/>
                </a:cxn>
                <a:cxn ang="0">
                  <a:pos x="3878" y="161"/>
                </a:cxn>
                <a:cxn ang="0">
                  <a:pos x="3881" y="132"/>
                </a:cxn>
                <a:cxn ang="0">
                  <a:pos x="3878" y="106"/>
                </a:cxn>
                <a:cxn ang="0">
                  <a:pos x="3870" y="80"/>
                </a:cxn>
                <a:cxn ang="0">
                  <a:pos x="3859" y="58"/>
                </a:cxn>
                <a:cxn ang="0">
                  <a:pos x="3841" y="40"/>
                </a:cxn>
                <a:cxn ang="0">
                  <a:pos x="3823" y="25"/>
                </a:cxn>
                <a:cxn ang="0">
                  <a:pos x="3801" y="11"/>
                </a:cxn>
                <a:cxn ang="0">
                  <a:pos x="3775" y="3"/>
                </a:cxn>
                <a:cxn ang="0">
                  <a:pos x="3749" y="0"/>
                </a:cxn>
                <a:cxn ang="0">
                  <a:pos x="132" y="0"/>
                </a:cxn>
              </a:cxnLst>
              <a:rect l="0" t="0" r="r" b="b"/>
              <a:pathLst>
                <a:path w="3881" h="527">
                  <a:moveTo>
                    <a:pt x="132" y="527"/>
                  </a:moveTo>
                  <a:lnTo>
                    <a:pt x="103" y="527"/>
                  </a:lnTo>
                  <a:lnTo>
                    <a:pt x="81" y="520"/>
                  </a:lnTo>
                  <a:lnTo>
                    <a:pt x="59" y="505"/>
                  </a:lnTo>
                  <a:lnTo>
                    <a:pt x="37" y="491"/>
                  </a:lnTo>
                  <a:lnTo>
                    <a:pt x="22" y="472"/>
                  </a:lnTo>
                  <a:lnTo>
                    <a:pt x="7" y="447"/>
                  </a:lnTo>
                  <a:lnTo>
                    <a:pt x="0" y="425"/>
                  </a:lnTo>
                  <a:lnTo>
                    <a:pt x="0" y="395"/>
                  </a:lnTo>
                  <a:lnTo>
                    <a:pt x="0" y="370"/>
                  </a:lnTo>
                  <a:lnTo>
                    <a:pt x="7" y="344"/>
                  </a:lnTo>
                  <a:lnTo>
                    <a:pt x="22" y="322"/>
                  </a:lnTo>
                  <a:lnTo>
                    <a:pt x="37" y="304"/>
                  </a:lnTo>
                  <a:lnTo>
                    <a:pt x="59" y="289"/>
                  </a:lnTo>
                  <a:lnTo>
                    <a:pt x="81" y="275"/>
                  </a:lnTo>
                  <a:lnTo>
                    <a:pt x="103" y="267"/>
                  </a:lnTo>
                  <a:lnTo>
                    <a:pt x="132" y="264"/>
                  </a:lnTo>
                  <a:lnTo>
                    <a:pt x="3749" y="264"/>
                  </a:lnTo>
                  <a:lnTo>
                    <a:pt x="3775" y="264"/>
                  </a:lnTo>
                  <a:lnTo>
                    <a:pt x="3801" y="256"/>
                  </a:lnTo>
                  <a:lnTo>
                    <a:pt x="3823" y="242"/>
                  </a:lnTo>
                  <a:lnTo>
                    <a:pt x="3841" y="227"/>
                  </a:lnTo>
                  <a:lnTo>
                    <a:pt x="3859" y="209"/>
                  </a:lnTo>
                  <a:lnTo>
                    <a:pt x="3870" y="183"/>
                  </a:lnTo>
                  <a:lnTo>
                    <a:pt x="3878" y="161"/>
                  </a:lnTo>
                  <a:lnTo>
                    <a:pt x="3881" y="132"/>
                  </a:lnTo>
                  <a:lnTo>
                    <a:pt x="3878" y="106"/>
                  </a:lnTo>
                  <a:lnTo>
                    <a:pt x="3870" y="80"/>
                  </a:lnTo>
                  <a:lnTo>
                    <a:pt x="3859" y="58"/>
                  </a:lnTo>
                  <a:lnTo>
                    <a:pt x="3841" y="40"/>
                  </a:lnTo>
                  <a:lnTo>
                    <a:pt x="3823" y="25"/>
                  </a:lnTo>
                  <a:lnTo>
                    <a:pt x="3801" y="11"/>
                  </a:lnTo>
                  <a:lnTo>
                    <a:pt x="3775" y="3"/>
                  </a:lnTo>
                  <a:lnTo>
                    <a:pt x="3749" y="0"/>
                  </a:lnTo>
                  <a:lnTo>
                    <a:pt x="132" y="0"/>
                  </a:lnTo>
                </a:path>
              </a:pathLst>
            </a:custGeom>
            <a:noFill/>
            <a:ln w="11113">
              <a:solidFill>
                <a:srgbClr val="33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0" name="Line 54"/>
            <p:cNvSpPr>
              <a:spLocks noChangeShapeType="1"/>
            </p:cNvSpPr>
            <p:nvPr/>
          </p:nvSpPr>
          <p:spPr bwMode="auto">
            <a:xfrm flipH="1">
              <a:off x="2119" y="3739"/>
              <a:ext cx="3465" cy="1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1" name="Line 55"/>
            <p:cNvSpPr>
              <a:spLocks noChangeShapeType="1"/>
            </p:cNvSpPr>
            <p:nvPr/>
          </p:nvSpPr>
          <p:spPr bwMode="auto">
            <a:xfrm>
              <a:off x="2379" y="3066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2" name="Line 56"/>
            <p:cNvSpPr>
              <a:spLocks noChangeShapeType="1"/>
            </p:cNvSpPr>
            <p:nvPr/>
          </p:nvSpPr>
          <p:spPr bwMode="auto">
            <a:xfrm>
              <a:off x="2547" y="3066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3" name="Line 57"/>
            <p:cNvSpPr>
              <a:spLocks noChangeShapeType="1"/>
            </p:cNvSpPr>
            <p:nvPr/>
          </p:nvSpPr>
          <p:spPr bwMode="auto">
            <a:xfrm>
              <a:off x="2716" y="3066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4" name="Line 58"/>
            <p:cNvSpPr>
              <a:spLocks noChangeShapeType="1"/>
            </p:cNvSpPr>
            <p:nvPr/>
          </p:nvSpPr>
          <p:spPr bwMode="auto">
            <a:xfrm>
              <a:off x="2884" y="3066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5" name="Line 59"/>
            <p:cNvSpPr>
              <a:spLocks noChangeShapeType="1"/>
            </p:cNvSpPr>
            <p:nvPr/>
          </p:nvSpPr>
          <p:spPr bwMode="auto">
            <a:xfrm>
              <a:off x="3053" y="3066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6" name="Line 60"/>
            <p:cNvSpPr>
              <a:spLocks noChangeShapeType="1"/>
            </p:cNvSpPr>
            <p:nvPr/>
          </p:nvSpPr>
          <p:spPr bwMode="auto">
            <a:xfrm>
              <a:off x="3222" y="3066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7" name="Line 61"/>
            <p:cNvSpPr>
              <a:spLocks noChangeShapeType="1"/>
            </p:cNvSpPr>
            <p:nvPr/>
          </p:nvSpPr>
          <p:spPr bwMode="auto">
            <a:xfrm>
              <a:off x="3390" y="3066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8" name="Line 62"/>
            <p:cNvSpPr>
              <a:spLocks noChangeShapeType="1"/>
            </p:cNvSpPr>
            <p:nvPr/>
          </p:nvSpPr>
          <p:spPr bwMode="auto">
            <a:xfrm>
              <a:off x="3559" y="3066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9" name="Line 63"/>
            <p:cNvSpPr>
              <a:spLocks noChangeShapeType="1"/>
            </p:cNvSpPr>
            <p:nvPr/>
          </p:nvSpPr>
          <p:spPr bwMode="auto">
            <a:xfrm>
              <a:off x="3727" y="3066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0" name="Line 64"/>
            <p:cNvSpPr>
              <a:spLocks noChangeShapeType="1"/>
            </p:cNvSpPr>
            <p:nvPr/>
          </p:nvSpPr>
          <p:spPr bwMode="auto">
            <a:xfrm>
              <a:off x="3895" y="3066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1" name="Line 65"/>
            <p:cNvSpPr>
              <a:spLocks noChangeShapeType="1"/>
            </p:cNvSpPr>
            <p:nvPr/>
          </p:nvSpPr>
          <p:spPr bwMode="auto">
            <a:xfrm>
              <a:off x="4064" y="3066"/>
              <a:ext cx="0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2" name="Line 66"/>
            <p:cNvSpPr>
              <a:spLocks noChangeShapeType="1"/>
            </p:cNvSpPr>
            <p:nvPr/>
          </p:nvSpPr>
          <p:spPr bwMode="auto">
            <a:xfrm>
              <a:off x="4232" y="3066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3" name="Line 67"/>
            <p:cNvSpPr>
              <a:spLocks noChangeShapeType="1"/>
            </p:cNvSpPr>
            <p:nvPr/>
          </p:nvSpPr>
          <p:spPr bwMode="auto">
            <a:xfrm>
              <a:off x="4401" y="3066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4" name="Line 68"/>
            <p:cNvSpPr>
              <a:spLocks noChangeShapeType="1"/>
            </p:cNvSpPr>
            <p:nvPr/>
          </p:nvSpPr>
          <p:spPr bwMode="auto">
            <a:xfrm>
              <a:off x="4569" y="3066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5" name="Line 69"/>
            <p:cNvSpPr>
              <a:spLocks noChangeShapeType="1"/>
            </p:cNvSpPr>
            <p:nvPr/>
          </p:nvSpPr>
          <p:spPr bwMode="auto">
            <a:xfrm>
              <a:off x="4738" y="3066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6" name="Line 70"/>
            <p:cNvSpPr>
              <a:spLocks noChangeShapeType="1"/>
            </p:cNvSpPr>
            <p:nvPr/>
          </p:nvSpPr>
          <p:spPr bwMode="auto">
            <a:xfrm>
              <a:off x="4906" y="3066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7" name="Line 71"/>
            <p:cNvSpPr>
              <a:spLocks noChangeShapeType="1"/>
            </p:cNvSpPr>
            <p:nvPr/>
          </p:nvSpPr>
          <p:spPr bwMode="auto">
            <a:xfrm>
              <a:off x="5075" y="3066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8" name="Line 72"/>
            <p:cNvSpPr>
              <a:spLocks noChangeShapeType="1"/>
            </p:cNvSpPr>
            <p:nvPr/>
          </p:nvSpPr>
          <p:spPr bwMode="auto">
            <a:xfrm>
              <a:off x="5244" y="3066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9" name="Line 73"/>
            <p:cNvSpPr>
              <a:spLocks noChangeShapeType="1"/>
            </p:cNvSpPr>
            <p:nvPr/>
          </p:nvSpPr>
          <p:spPr bwMode="auto">
            <a:xfrm>
              <a:off x="5412" y="3066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0" name="Line 74"/>
            <p:cNvSpPr>
              <a:spLocks noChangeShapeType="1"/>
            </p:cNvSpPr>
            <p:nvPr/>
          </p:nvSpPr>
          <p:spPr bwMode="auto">
            <a:xfrm>
              <a:off x="5581" y="3066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1" name="Rectangle 75"/>
            <p:cNvSpPr>
              <a:spLocks noChangeArrowheads="1"/>
            </p:cNvSpPr>
            <p:nvPr/>
          </p:nvSpPr>
          <p:spPr bwMode="auto">
            <a:xfrm>
              <a:off x="2580" y="3072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22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72" name="Rectangle 76"/>
            <p:cNvSpPr>
              <a:spLocks noChangeArrowheads="1"/>
            </p:cNvSpPr>
            <p:nvPr/>
          </p:nvSpPr>
          <p:spPr bwMode="auto">
            <a:xfrm>
              <a:off x="2748" y="3072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23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73" name="Rectangle 77"/>
            <p:cNvSpPr>
              <a:spLocks noChangeArrowheads="1"/>
            </p:cNvSpPr>
            <p:nvPr/>
          </p:nvSpPr>
          <p:spPr bwMode="auto">
            <a:xfrm>
              <a:off x="2917" y="3072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24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74" name="Rectangle 78"/>
            <p:cNvSpPr>
              <a:spLocks noChangeArrowheads="1"/>
            </p:cNvSpPr>
            <p:nvPr/>
          </p:nvSpPr>
          <p:spPr bwMode="auto">
            <a:xfrm>
              <a:off x="3086" y="3072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25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75" name="Rectangle 79"/>
            <p:cNvSpPr>
              <a:spLocks noChangeArrowheads="1"/>
            </p:cNvSpPr>
            <p:nvPr/>
          </p:nvSpPr>
          <p:spPr bwMode="auto">
            <a:xfrm>
              <a:off x="3254" y="3072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26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76" name="Rectangle 80"/>
            <p:cNvSpPr>
              <a:spLocks noChangeArrowheads="1"/>
            </p:cNvSpPr>
            <p:nvPr/>
          </p:nvSpPr>
          <p:spPr bwMode="auto">
            <a:xfrm>
              <a:off x="3423" y="3072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27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77" name="Rectangle 81"/>
            <p:cNvSpPr>
              <a:spLocks noChangeArrowheads="1"/>
            </p:cNvSpPr>
            <p:nvPr/>
          </p:nvSpPr>
          <p:spPr bwMode="auto">
            <a:xfrm>
              <a:off x="3591" y="3072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latin typeface="Times New Roman" pitchFamily="18" charset="0"/>
                </a:rPr>
                <a:t>28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78" name="Rectangle 82"/>
            <p:cNvSpPr>
              <a:spLocks noChangeArrowheads="1"/>
            </p:cNvSpPr>
            <p:nvPr/>
          </p:nvSpPr>
          <p:spPr bwMode="auto">
            <a:xfrm>
              <a:off x="3760" y="3072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29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79" name="Rectangle 83"/>
            <p:cNvSpPr>
              <a:spLocks noChangeArrowheads="1"/>
            </p:cNvSpPr>
            <p:nvPr/>
          </p:nvSpPr>
          <p:spPr bwMode="auto">
            <a:xfrm>
              <a:off x="3928" y="3072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30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80" name="Rectangle 84"/>
            <p:cNvSpPr>
              <a:spLocks noChangeArrowheads="1"/>
            </p:cNvSpPr>
            <p:nvPr/>
          </p:nvSpPr>
          <p:spPr bwMode="auto">
            <a:xfrm>
              <a:off x="4097" y="3072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31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81" name="Rectangle 85"/>
            <p:cNvSpPr>
              <a:spLocks noChangeArrowheads="1"/>
            </p:cNvSpPr>
            <p:nvPr/>
          </p:nvSpPr>
          <p:spPr bwMode="auto">
            <a:xfrm>
              <a:off x="4266" y="3072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32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82" name="Rectangle 86"/>
            <p:cNvSpPr>
              <a:spLocks noChangeArrowheads="1"/>
            </p:cNvSpPr>
            <p:nvPr/>
          </p:nvSpPr>
          <p:spPr bwMode="auto">
            <a:xfrm>
              <a:off x="4434" y="3072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33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83" name="Rectangle 87"/>
            <p:cNvSpPr>
              <a:spLocks noChangeArrowheads="1"/>
            </p:cNvSpPr>
            <p:nvPr/>
          </p:nvSpPr>
          <p:spPr bwMode="auto">
            <a:xfrm>
              <a:off x="4602" y="3072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34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84" name="Rectangle 88"/>
            <p:cNvSpPr>
              <a:spLocks noChangeArrowheads="1"/>
            </p:cNvSpPr>
            <p:nvPr/>
          </p:nvSpPr>
          <p:spPr bwMode="auto">
            <a:xfrm>
              <a:off x="4770" y="3072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35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85" name="Rectangle 89"/>
            <p:cNvSpPr>
              <a:spLocks noChangeArrowheads="1"/>
            </p:cNvSpPr>
            <p:nvPr/>
          </p:nvSpPr>
          <p:spPr bwMode="auto">
            <a:xfrm>
              <a:off x="4939" y="3072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36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86" name="Rectangle 90"/>
            <p:cNvSpPr>
              <a:spLocks noChangeArrowheads="1"/>
            </p:cNvSpPr>
            <p:nvPr/>
          </p:nvSpPr>
          <p:spPr bwMode="auto">
            <a:xfrm>
              <a:off x="5108" y="3072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37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87" name="Rectangle 91"/>
            <p:cNvSpPr>
              <a:spLocks noChangeArrowheads="1"/>
            </p:cNvSpPr>
            <p:nvPr/>
          </p:nvSpPr>
          <p:spPr bwMode="auto">
            <a:xfrm>
              <a:off x="5276" y="3072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38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88" name="Rectangle 92"/>
            <p:cNvSpPr>
              <a:spLocks noChangeArrowheads="1"/>
            </p:cNvSpPr>
            <p:nvPr/>
          </p:nvSpPr>
          <p:spPr bwMode="auto">
            <a:xfrm>
              <a:off x="5445" y="3072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39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89" name="Rectangle 93"/>
            <p:cNvSpPr>
              <a:spLocks noChangeArrowheads="1"/>
            </p:cNvSpPr>
            <p:nvPr/>
          </p:nvSpPr>
          <p:spPr bwMode="auto">
            <a:xfrm>
              <a:off x="2222" y="3578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40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190" name="Line 94"/>
            <p:cNvSpPr>
              <a:spLocks noChangeShapeType="1"/>
            </p:cNvSpPr>
            <p:nvPr/>
          </p:nvSpPr>
          <p:spPr bwMode="auto">
            <a:xfrm>
              <a:off x="2379" y="3574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1" name="Line 95"/>
            <p:cNvSpPr>
              <a:spLocks noChangeShapeType="1"/>
            </p:cNvSpPr>
            <p:nvPr/>
          </p:nvSpPr>
          <p:spPr bwMode="auto">
            <a:xfrm>
              <a:off x="2547" y="3574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2" name="Line 96"/>
            <p:cNvSpPr>
              <a:spLocks noChangeShapeType="1"/>
            </p:cNvSpPr>
            <p:nvPr/>
          </p:nvSpPr>
          <p:spPr bwMode="auto">
            <a:xfrm>
              <a:off x="2716" y="3574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3" name="Line 97"/>
            <p:cNvSpPr>
              <a:spLocks noChangeShapeType="1"/>
            </p:cNvSpPr>
            <p:nvPr/>
          </p:nvSpPr>
          <p:spPr bwMode="auto">
            <a:xfrm>
              <a:off x="2884" y="3574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4" name="Line 98"/>
            <p:cNvSpPr>
              <a:spLocks noChangeShapeType="1"/>
            </p:cNvSpPr>
            <p:nvPr/>
          </p:nvSpPr>
          <p:spPr bwMode="auto">
            <a:xfrm>
              <a:off x="3053" y="3574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5" name="Line 99"/>
            <p:cNvSpPr>
              <a:spLocks noChangeShapeType="1"/>
            </p:cNvSpPr>
            <p:nvPr/>
          </p:nvSpPr>
          <p:spPr bwMode="auto">
            <a:xfrm>
              <a:off x="3222" y="3574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6" name="Line 100"/>
            <p:cNvSpPr>
              <a:spLocks noChangeShapeType="1"/>
            </p:cNvSpPr>
            <p:nvPr/>
          </p:nvSpPr>
          <p:spPr bwMode="auto">
            <a:xfrm>
              <a:off x="3390" y="3574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7" name="Line 101"/>
            <p:cNvSpPr>
              <a:spLocks noChangeShapeType="1"/>
            </p:cNvSpPr>
            <p:nvPr/>
          </p:nvSpPr>
          <p:spPr bwMode="auto">
            <a:xfrm>
              <a:off x="3559" y="3574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8" name="Line 102"/>
            <p:cNvSpPr>
              <a:spLocks noChangeShapeType="1"/>
            </p:cNvSpPr>
            <p:nvPr/>
          </p:nvSpPr>
          <p:spPr bwMode="auto">
            <a:xfrm>
              <a:off x="3727" y="3574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" name="Line 103"/>
            <p:cNvSpPr>
              <a:spLocks noChangeShapeType="1"/>
            </p:cNvSpPr>
            <p:nvPr/>
          </p:nvSpPr>
          <p:spPr bwMode="auto">
            <a:xfrm>
              <a:off x="3895" y="3574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" name="Line 104"/>
            <p:cNvSpPr>
              <a:spLocks noChangeShapeType="1"/>
            </p:cNvSpPr>
            <p:nvPr/>
          </p:nvSpPr>
          <p:spPr bwMode="auto">
            <a:xfrm>
              <a:off x="4064" y="3574"/>
              <a:ext cx="0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1" name="Line 105"/>
            <p:cNvSpPr>
              <a:spLocks noChangeShapeType="1"/>
            </p:cNvSpPr>
            <p:nvPr/>
          </p:nvSpPr>
          <p:spPr bwMode="auto">
            <a:xfrm>
              <a:off x="4232" y="3574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2" name="Line 106"/>
            <p:cNvSpPr>
              <a:spLocks noChangeShapeType="1"/>
            </p:cNvSpPr>
            <p:nvPr/>
          </p:nvSpPr>
          <p:spPr bwMode="auto">
            <a:xfrm>
              <a:off x="4401" y="3574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3" name="Line 107"/>
            <p:cNvSpPr>
              <a:spLocks noChangeShapeType="1"/>
            </p:cNvSpPr>
            <p:nvPr/>
          </p:nvSpPr>
          <p:spPr bwMode="auto">
            <a:xfrm>
              <a:off x="4569" y="3574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4" name="Line 108"/>
            <p:cNvSpPr>
              <a:spLocks noChangeShapeType="1"/>
            </p:cNvSpPr>
            <p:nvPr/>
          </p:nvSpPr>
          <p:spPr bwMode="auto">
            <a:xfrm>
              <a:off x="4738" y="3574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5" name="Line 109"/>
            <p:cNvSpPr>
              <a:spLocks noChangeShapeType="1"/>
            </p:cNvSpPr>
            <p:nvPr/>
          </p:nvSpPr>
          <p:spPr bwMode="auto">
            <a:xfrm>
              <a:off x="4906" y="3574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6" name="Line 110"/>
            <p:cNvSpPr>
              <a:spLocks noChangeShapeType="1"/>
            </p:cNvSpPr>
            <p:nvPr/>
          </p:nvSpPr>
          <p:spPr bwMode="auto">
            <a:xfrm>
              <a:off x="5075" y="3574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7" name="Line 111"/>
            <p:cNvSpPr>
              <a:spLocks noChangeShapeType="1"/>
            </p:cNvSpPr>
            <p:nvPr/>
          </p:nvSpPr>
          <p:spPr bwMode="auto">
            <a:xfrm>
              <a:off x="5244" y="3574"/>
              <a:ext cx="1" cy="338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8" name="Rectangle 112"/>
            <p:cNvSpPr>
              <a:spLocks noChangeArrowheads="1"/>
            </p:cNvSpPr>
            <p:nvPr/>
          </p:nvSpPr>
          <p:spPr bwMode="auto">
            <a:xfrm>
              <a:off x="2566" y="3578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42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209" name="Rectangle 113"/>
            <p:cNvSpPr>
              <a:spLocks noChangeArrowheads="1"/>
            </p:cNvSpPr>
            <p:nvPr/>
          </p:nvSpPr>
          <p:spPr bwMode="auto">
            <a:xfrm>
              <a:off x="2735" y="3578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43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210" name="Rectangle 114"/>
            <p:cNvSpPr>
              <a:spLocks noChangeArrowheads="1"/>
            </p:cNvSpPr>
            <p:nvPr/>
          </p:nvSpPr>
          <p:spPr bwMode="auto">
            <a:xfrm>
              <a:off x="2904" y="3578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44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211" name="Rectangle 115"/>
            <p:cNvSpPr>
              <a:spLocks noChangeArrowheads="1"/>
            </p:cNvSpPr>
            <p:nvPr/>
          </p:nvSpPr>
          <p:spPr bwMode="auto">
            <a:xfrm>
              <a:off x="3071" y="3578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45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212" name="Rectangle 116"/>
            <p:cNvSpPr>
              <a:spLocks noChangeArrowheads="1"/>
            </p:cNvSpPr>
            <p:nvPr/>
          </p:nvSpPr>
          <p:spPr bwMode="auto">
            <a:xfrm>
              <a:off x="3240" y="3578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46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213" name="Rectangle 117"/>
            <p:cNvSpPr>
              <a:spLocks noChangeArrowheads="1"/>
            </p:cNvSpPr>
            <p:nvPr/>
          </p:nvSpPr>
          <p:spPr bwMode="auto">
            <a:xfrm>
              <a:off x="3408" y="3578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47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214" name="Rectangle 118"/>
            <p:cNvSpPr>
              <a:spLocks noChangeArrowheads="1"/>
            </p:cNvSpPr>
            <p:nvPr/>
          </p:nvSpPr>
          <p:spPr bwMode="auto">
            <a:xfrm>
              <a:off x="3577" y="3578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48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215" name="Rectangle 119"/>
            <p:cNvSpPr>
              <a:spLocks noChangeArrowheads="1"/>
            </p:cNvSpPr>
            <p:nvPr/>
          </p:nvSpPr>
          <p:spPr bwMode="auto">
            <a:xfrm>
              <a:off x="3746" y="3578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49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216" name="Rectangle 120"/>
            <p:cNvSpPr>
              <a:spLocks noChangeArrowheads="1"/>
            </p:cNvSpPr>
            <p:nvPr/>
          </p:nvSpPr>
          <p:spPr bwMode="auto">
            <a:xfrm>
              <a:off x="3914" y="3578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50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217" name="Rectangle 121"/>
            <p:cNvSpPr>
              <a:spLocks noChangeArrowheads="1"/>
            </p:cNvSpPr>
            <p:nvPr/>
          </p:nvSpPr>
          <p:spPr bwMode="auto">
            <a:xfrm>
              <a:off x="4083" y="3578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51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218" name="Rectangle 122"/>
            <p:cNvSpPr>
              <a:spLocks noChangeArrowheads="1"/>
            </p:cNvSpPr>
            <p:nvPr/>
          </p:nvSpPr>
          <p:spPr bwMode="auto">
            <a:xfrm>
              <a:off x="4251" y="3578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52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219" name="Rectangle 123"/>
            <p:cNvSpPr>
              <a:spLocks noChangeArrowheads="1"/>
            </p:cNvSpPr>
            <p:nvPr/>
          </p:nvSpPr>
          <p:spPr bwMode="auto">
            <a:xfrm>
              <a:off x="4420" y="3578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53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220" name="Rectangle 124"/>
            <p:cNvSpPr>
              <a:spLocks noChangeArrowheads="1"/>
            </p:cNvSpPr>
            <p:nvPr/>
          </p:nvSpPr>
          <p:spPr bwMode="auto">
            <a:xfrm>
              <a:off x="4588" y="3578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54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221" name="Rectangle 125"/>
            <p:cNvSpPr>
              <a:spLocks noChangeArrowheads="1"/>
            </p:cNvSpPr>
            <p:nvPr/>
          </p:nvSpPr>
          <p:spPr bwMode="auto">
            <a:xfrm>
              <a:off x="4757" y="3578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55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222" name="Rectangle 126"/>
            <p:cNvSpPr>
              <a:spLocks noChangeArrowheads="1"/>
            </p:cNvSpPr>
            <p:nvPr/>
          </p:nvSpPr>
          <p:spPr bwMode="auto">
            <a:xfrm>
              <a:off x="4926" y="3578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56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223" name="Rectangle 127"/>
            <p:cNvSpPr>
              <a:spLocks noChangeArrowheads="1"/>
            </p:cNvSpPr>
            <p:nvPr/>
          </p:nvSpPr>
          <p:spPr bwMode="auto">
            <a:xfrm>
              <a:off x="5094" y="3578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latin typeface="Times New Roman" pitchFamily="18" charset="0"/>
                </a:rPr>
                <a:t>57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224" name="Rectangle 128"/>
            <p:cNvSpPr>
              <a:spLocks noChangeArrowheads="1"/>
            </p:cNvSpPr>
            <p:nvPr/>
          </p:nvSpPr>
          <p:spPr bwMode="auto">
            <a:xfrm>
              <a:off x="2411" y="3072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21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225" name="Rectangle 129"/>
            <p:cNvSpPr>
              <a:spLocks noChangeArrowheads="1"/>
            </p:cNvSpPr>
            <p:nvPr/>
          </p:nvSpPr>
          <p:spPr bwMode="auto">
            <a:xfrm>
              <a:off x="2390" y="3578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41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226" name="Rectangle 130"/>
            <p:cNvSpPr>
              <a:spLocks noChangeArrowheads="1"/>
            </p:cNvSpPr>
            <p:nvPr/>
          </p:nvSpPr>
          <p:spPr bwMode="auto">
            <a:xfrm>
              <a:off x="2261" y="2568"/>
              <a:ext cx="6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latin typeface="Times New Roman" pitchFamily="18" charset="0"/>
                </a:rPr>
                <a:t>0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227" name="Rectangle 131"/>
            <p:cNvSpPr>
              <a:spLocks noChangeArrowheads="1"/>
            </p:cNvSpPr>
            <p:nvPr/>
          </p:nvSpPr>
          <p:spPr bwMode="auto">
            <a:xfrm>
              <a:off x="5350" y="3551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…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228" name="Rectangle 132"/>
            <p:cNvSpPr>
              <a:spLocks noChangeArrowheads="1"/>
            </p:cNvSpPr>
            <p:nvPr/>
          </p:nvSpPr>
          <p:spPr bwMode="auto">
            <a:xfrm>
              <a:off x="5350" y="3730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…</a:t>
              </a:r>
              <a:endParaRPr lang="en-US" sz="2000">
                <a:latin typeface="Times New Roman" pitchFamily="18" charset="0"/>
              </a:endParaRPr>
            </a:p>
          </p:txBody>
        </p:sp>
      </p:grpSp>
      <p:sp>
        <p:nvSpPr>
          <p:cNvPr id="4229" name="Text Box 133"/>
          <p:cNvSpPr txBox="1">
            <a:spLocks noChangeArrowheads="1"/>
          </p:cNvSpPr>
          <p:nvPr/>
        </p:nvSpPr>
        <p:spPr bwMode="auto">
          <a:xfrm>
            <a:off x="3475831" y="3453791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sz="2400" dirty="0">
                <a:solidFill>
                  <a:srgbClr val="FF0000"/>
                </a:solidFill>
                <a:latin typeface="Times" pitchFamily="18" charset="0"/>
              </a:rPr>
              <a:t>58</a:t>
            </a:r>
          </a:p>
        </p:txBody>
      </p:sp>
      <p:sp>
        <p:nvSpPr>
          <p:cNvPr id="143" name="Slide Number Placeholder 1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2F76-074C-4917-8080-8E250C8A42C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44" name="Text Box 134"/>
          <p:cNvSpPr txBox="1">
            <a:spLocks noChangeArrowheads="1"/>
          </p:cNvSpPr>
          <p:nvPr/>
        </p:nvSpPr>
        <p:spPr bwMode="auto">
          <a:xfrm>
            <a:off x="392907" y="4361046"/>
            <a:ext cx="2408238" cy="24209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sz="1600" dirty="0">
                <a:solidFill>
                  <a:schemeClr val="accent2"/>
                </a:solidFill>
              </a:rPr>
              <a:t>Max # nodes on level i:</a:t>
            </a:r>
          </a:p>
          <a:p>
            <a:pPr eaLnBrk="0" hangingPunct="0">
              <a:spcBef>
                <a:spcPct val="10000"/>
              </a:spcBef>
              <a:buFontTx/>
              <a:buNone/>
            </a:pPr>
            <a:r>
              <a:rPr lang="en-US" sz="1600" dirty="0"/>
              <a:t>	</a:t>
            </a:r>
            <a:r>
              <a:rPr lang="en-US" sz="1600" b="1" dirty="0">
                <a:solidFill>
                  <a:srgbClr val="FF0000"/>
                </a:solidFill>
              </a:rPr>
              <a:t>2</a:t>
            </a:r>
            <a:r>
              <a:rPr lang="en-US" sz="1600" b="1" baseline="30000" dirty="0">
                <a:solidFill>
                  <a:srgbClr val="FF0000"/>
                </a:solidFill>
              </a:rPr>
              <a:t>i</a:t>
            </a:r>
          </a:p>
          <a:p>
            <a:pPr eaLnBrk="0" hangingPunct="0">
              <a:spcBef>
                <a:spcPct val="10000"/>
              </a:spcBef>
              <a:buFontTx/>
              <a:buNone/>
            </a:pP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solidFill>
                  <a:schemeClr val="accent2"/>
                </a:solidFill>
              </a:rPr>
              <a:t>In array representation,</a:t>
            </a:r>
            <a:br>
              <a:rPr lang="en-US" sz="1600" dirty="0">
                <a:solidFill>
                  <a:schemeClr val="accent2"/>
                </a:solidFill>
              </a:rPr>
            </a:br>
            <a:r>
              <a:rPr lang="en-US" sz="1600" dirty="0">
                <a:solidFill>
                  <a:schemeClr val="accent2"/>
                </a:solidFill>
              </a:rPr>
              <a:t>children of </a:t>
            </a:r>
            <a:r>
              <a:rPr lang="en-US" sz="1600" dirty="0" err="1">
                <a:solidFill>
                  <a:schemeClr val="accent2"/>
                </a:solidFill>
              </a:rPr>
              <a:t>i</a:t>
            </a:r>
            <a:r>
              <a:rPr lang="en-US" sz="1600" dirty="0">
                <a:solidFill>
                  <a:schemeClr val="accent2"/>
                </a:solidFill>
              </a:rPr>
              <a:t> are at:</a:t>
            </a:r>
          </a:p>
          <a:p>
            <a:pPr eaLnBrk="0" hangingPunct="0">
              <a:spcBef>
                <a:spcPct val="10000"/>
              </a:spcBef>
              <a:buFontTx/>
              <a:buNone/>
            </a:pPr>
            <a:r>
              <a:rPr lang="en-US" sz="1600" dirty="0"/>
              <a:t>          </a:t>
            </a:r>
            <a:r>
              <a:rPr lang="en-US" sz="1600" b="1" dirty="0">
                <a:solidFill>
                  <a:srgbClr val="FF0000"/>
                </a:solidFill>
              </a:rPr>
              <a:t>2i + 1,  2i + 2</a:t>
            </a:r>
          </a:p>
          <a:p>
            <a:pPr eaLnBrk="0" hangingPunct="0">
              <a:spcBef>
                <a:spcPct val="10000"/>
              </a:spcBef>
              <a:buFontTx/>
              <a:buNone/>
            </a:pPr>
            <a:r>
              <a:rPr lang="en-US" sz="1600" dirty="0">
                <a:solidFill>
                  <a:schemeClr val="accent2"/>
                </a:solidFill>
              </a:rPr>
              <a:t/>
            </a:r>
            <a:br>
              <a:rPr lang="en-US" sz="1600" dirty="0">
                <a:solidFill>
                  <a:schemeClr val="accent2"/>
                </a:solidFill>
              </a:rPr>
            </a:br>
            <a:r>
              <a:rPr lang="en-US" sz="1600" dirty="0">
                <a:solidFill>
                  <a:schemeClr val="accent2"/>
                </a:solidFill>
              </a:rPr>
              <a:t> Parent of </a:t>
            </a:r>
            <a:r>
              <a:rPr lang="en-US" sz="1600" dirty="0" err="1">
                <a:solidFill>
                  <a:schemeClr val="accent2"/>
                </a:solidFill>
              </a:rPr>
              <a:t>i</a:t>
            </a:r>
            <a:r>
              <a:rPr lang="en-US" sz="1600" dirty="0">
                <a:solidFill>
                  <a:schemeClr val="accent2"/>
                </a:solidFill>
              </a:rPr>
              <a:t> is at:</a:t>
            </a:r>
            <a:endParaRPr lang="en-US" sz="1600" dirty="0"/>
          </a:p>
          <a:p>
            <a:pPr eaLnBrk="0" hangingPunct="0">
              <a:spcBef>
                <a:spcPct val="10000"/>
              </a:spcBef>
              <a:buFontTx/>
              <a:buNone/>
            </a:pPr>
            <a:r>
              <a:rPr lang="en-US" sz="1600" dirty="0"/>
              <a:t>             </a:t>
            </a:r>
            <a:r>
              <a:rPr lang="en-US" sz="1600" b="1" dirty="0">
                <a:solidFill>
                  <a:srgbClr val="FF0000"/>
                </a:solidFill>
              </a:rPr>
              <a:t>(</a:t>
            </a:r>
            <a:r>
              <a:rPr lang="en-US" sz="1600" b="1" dirty="0" err="1">
                <a:solidFill>
                  <a:srgbClr val="FF0000"/>
                </a:solidFill>
              </a:rPr>
              <a:t>i</a:t>
            </a:r>
            <a:r>
              <a:rPr lang="en-US" sz="1600" b="1" dirty="0">
                <a:solidFill>
                  <a:srgbClr val="FF0000"/>
                </a:solidFill>
              </a:rPr>
              <a:t> - 1) / 2</a:t>
            </a:r>
          </a:p>
        </p:txBody>
      </p:sp>
      <p:sp>
        <p:nvSpPr>
          <p:cNvPr id="145" name="Title 4"/>
          <p:cNvSpPr txBox="1">
            <a:spLocks/>
          </p:cNvSpPr>
          <p:nvPr/>
        </p:nvSpPr>
        <p:spPr>
          <a:xfrm>
            <a:off x="258791" y="0"/>
            <a:ext cx="8695427" cy="91213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000" dirty="0" smtClean="0"/>
              <a:t>3. Binary Tree Implementation/Representation</a:t>
            </a:r>
          </a:p>
          <a:p>
            <a:pPr fontAlgn="auto">
              <a:spcAft>
                <a:spcPts val="0"/>
              </a:spcAft>
            </a:pPr>
            <a:r>
              <a:rPr lang="en-US" sz="3000" dirty="0"/>
              <a:t> </a:t>
            </a:r>
            <a:r>
              <a:rPr lang="en-US" sz="3000" dirty="0" smtClean="0"/>
              <a:t>                             (Using Array) [</a:t>
            </a:r>
            <a:r>
              <a:rPr lang="en-US" sz="3000" dirty="0" smtClean="0">
                <a:solidFill>
                  <a:srgbClr val="00B0F0"/>
                </a:solidFill>
              </a:rPr>
              <a:t>Class Participation</a:t>
            </a:r>
            <a:r>
              <a:rPr lang="en-US" sz="3000" dirty="0" smtClean="0"/>
              <a:t>]</a:t>
            </a:r>
            <a:r>
              <a:rPr lang="en-US" sz="3000" dirty="0"/>
              <a:t> </a:t>
            </a:r>
            <a:r>
              <a:rPr lang="en-US" sz="3000" dirty="0" smtClean="0"/>
              <a:t>(6/6</a:t>
            </a:r>
            <a:r>
              <a:rPr lang="en-US" sz="3000" dirty="0"/>
              <a:t>)</a:t>
            </a:r>
          </a:p>
        </p:txBody>
      </p:sp>
      <p:sp>
        <p:nvSpPr>
          <p:cNvPr id="137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7600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67582" y="832985"/>
            <a:ext cx="8585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8138" indent="-338138" eaLnBrk="0" hangingPunct="0">
              <a:spcBef>
                <a:spcPct val="50000"/>
              </a:spcBef>
              <a:buFontTx/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Linked Nodes 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Implementation:</a:t>
            </a:r>
            <a:b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Use nodes of the form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 flipH="1" flipV="1">
            <a:off x="-2754313" y="1889125"/>
            <a:ext cx="14288" cy="14288"/>
          </a:xfrm>
          <a:prstGeom prst="line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 flipV="1">
            <a:off x="-2754313" y="1889125"/>
            <a:ext cx="14288" cy="14288"/>
          </a:xfrm>
          <a:prstGeom prst="line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015207" y="3832875"/>
            <a:ext cx="49450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And</a:t>
            </a:r>
            <a:r>
              <a:rPr lang="en-US" sz="2400" dirty="0" smtClean="0">
                <a:latin typeface="Times" pitchFamily="18" charset="0"/>
              </a:rPr>
              <a:t> </a:t>
            </a:r>
            <a:r>
              <a:rPr lang="en-US" sz="2400" dirty="0">
                <a:latin typeface="Times" pitchFamily="18" charset="0"/>
              </a:rPr>
              <a:t>maintain a pointer to the root</a:t>
            </a:r>
            <a:r>
              <a:rPr lang="en-US" sz="2400" dirty="0" smtClean="0">
                <a:latin typeface="Times" pitchFamily="18" charset="0"/>
              </a:rPr>
              <a:t>.</a:t>
            </a:r>
            <a:endParaRPr lang="en-US" sz="2400" dirty="0">
              <a:latin typeface="Times" pitchFamily="18" charset="0"/>
            </a:endParaRPr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1360488" y="1792790"/>
            <a:ext cx="2127250" cy="1304925"/>
            <a:chOff x="812" y="839"/>
            <a:chExt cx="1340" cy="822"/>
          </a:xfrm>
        </p:grpSpPr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1226" y="995"/>
              <a:ext cx="420" cy="165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1226" y="995"/>
              <a:ext cx="420" cy="165"/>
            </a:xfrm>
            <a:prstGeom prst="rect">
              <a:avLst/>
            </a:prstGeom>
            <a:noFill/>
            <a:ln w="11113">
              <a:solidFill>
                <a:srgbClr val="3333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1226" y="1160"/>
              <a:ext cx="420" cy="164"/>
            </a:xfrm>
            <a:prstGeom prst="rect">
              <a:avLst/>
            </a:prstGeom>
            <a:noFill/>
            <a:ln w="11113">
              <a:solidFill>
                <a:srgbClr val="3333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>
              <a:off x="1436" y="1160"/>
              <a:ext cx="1" cy="164"/>
            </a:xfrm>
            <a:prstGeom prst="line">
              <a:avLst/>
            </a:prstGeom>
            <a:noFill/>
            <a:ln w="111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1299" y="839"/>
              <a:ext cx="28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500" dirty="0">
                  <a:solidFill>
                    <a:srgbClr val="FF0000"/>
                  </a:solidFill>
                  <a:latin typeface="Courier" pitchFamily="49" charset="0"/>
                </a:rPr>
                <a:t>data</a:t>
              </a:r>
              <a:endParaRPr lang="en-US" sz="20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872" y="1180"/>
              <a:ext cx="28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500">
                  <a:solidFill>
                    <a:srgbClr val="FF0000"/>
                  </a:solidFill>
                  <a:latin typeface="Courier" pitchFamily="49" charset="0"/>
                </a:rPr>
                <a:t>left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812" y="1498"/>
              <a:ext cx="53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FF0000"/>
                  </a:solidFill>
                  <a:latin typeface="Times New Roman" pitchFamily="18" charset="0"/>
                </a:rPr>
                <a:t>Left child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1543" y="1498"/>
              <a:ext cx="60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700">
                  <a:solidFill>
                    <a:srgbClr val="FF0000"/>
                  </a:solidFill>
                  <a:latin typeface="Times New Roman" pitchFamily="18" charset="0"/>
                </a:rPr>
                <a:t>Right child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5135" name="Rectangle 15"/>
            <p:cNvSpPr>
              <a:spLocks noChangeArrowheads="1"/>
            </p:cNvSpPr>
            <p:nvPr/>
          </p:nvSpPr>
          <p:spPr bwMode="auto">
            <a:xfrm>
              <a:off x="1685" y="1180"/>
              <a:ext cx="3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sz="1500">
                  <a:solidFill>
                    <a:srgbClr val="FF0000"/>
                  </a:solidFill>
                  <a:latin typeface="Courier" pitchFamily="49" charset="0"/>
                </a:rPr>
                <a:t>right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 flipH="1">
              <a:off x="1200" y="1238"/>
              <a:ext cx="131" cy="180"/>
            </a:xfrm>
            <a:prstGeom prst="line">
              <a:avLst/>
            </a:prstGeom>
            <a:noFill/>
            <a:ln w="238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auto">
            <a:xfrm>
              <a:off x="1155" y="1381"/>
              <a:ext cx="83" cy="97"/>
            </a:xfrm>
            <a:custGeom>
              <a:avLst/>
              <a:gdLst/>
              <a:ahLst/>
              <a:cxnLst>
                <a:cxn ang="0">
                  <a:pos x="49" y="33"/>
                </a:cxn>
                <a:cxn ang="0">
                  <a:pos x="83" y="33"/>
                </a:cxn>
                <a:cxn ang="0">
                  <a:pos x="83" y="37"/>
                </a:cxn>
                <a:cxn ang="0">
                  <a:pos x="41" y="63"/>
                </a:cxn>
                <a:cxn ang="0">
                  <a:pos x="0" y="97"/>
                </a:cxn>
                <a:cxn ang="0">
                  <a:pos x="23" y="52"/>
                </a:cxn>
                <a:cxn ang="0">
                  <a:pos x="34" y="0"/>
                </a:cxn>
                <a:cxn ang="0">
                  <a:pos x="38" y="0"/>
                </a:cxn>
                <a:cxn ang="0">
                  <a:pos x="49" y="33"/>
                </a:cxn>
              </a:cxnLst>
              <a:rect l="0" t="0" r="r" b="b"/>
              <a:pathLst>
                <a:path w="83" h="97">
                  <a:moveTo>
                    <a:pt x="49" y="33"/>
                  </a:moveTo>
                  <a:lnTo>
                    <a:pt x="83" y="33"/>
                  </a:lnTo>
                  <a:lnTo>
                    <a:pt x="83" y="37"/>
                  </a:lnTo>
                  <a:lnTo>
                    <a:pt x="41" y="63"/>
                  </a:lnTo>
                  <a:lnTo>
                    <a:pt x="0" y="97"/>
                  </a:lnTo>
                  <a:lnTo>
                    <a:pt x="23" y="52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9" y="33"/>
                  </a:lnTo>
                  <a:close/>
                </a:path>
              </a:pathLst>
            </a:custGeom>
            <a:solidFill>
              <a:srgbClr val="3333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auto">
            <a:xfrm>
              <a:off x="1635" y="1388"/>
              <a:ext cx="79" cy="97"/>
            </a:xfrm>
            <a:custGeom>
              <a:avLst/>
              <a:gdLst/>
              <a:ahLst/>
              <a:cxnLst>
                <a:cxn ang="0">
                  <a:pos x="34" y="30"/>
                </a:cxn>
                <a:cxn ang="0">
                  <a:pos x="0" y="34"/>
                </a:cxn>
                <a:cxn ang="0">
                  <a:pos x="41" y="64"/>
                </a:cxn>
                <a:cxn ang="0">
                  <a:pos x="79" y="97"/>
                </a:cxn>
                <a:cxn ang="0">
                  <a:pos x="60" y="49"/>
                </a:cxn>
                <a:cxn ang="0">
                  <a:pos x="49" y="0"/>
                </a:cxn>
                <a:cxn ang="0">
                  <a:pos x="34" y="30"/>
                </a:cxn>
              </a:cxnLst>
              <a:rect l="0" t="0" r="r" b="b"/>
              <a:pathLst>
                <a:path w="79" h="97">
                  <a:moveTo>
                    <a:pt x="34" y="30"/>
                  </a:moveTo>
                  <a:lnTo>
                    <a:pt x="0" y="34"/>
                  </a:lnTo>
                  <a:lnTo>
                    <a:pt x="41" y="64"/>
                  </a:lnTo>
                  <a:lnTo>
                    <a:pt x="79" y="97"/>
                  </a:lnTo>
                  <a:lnTo>
                    <a:pt x="60" y="49"/>
                  </a:lnTo>
                  <a:lnTo>
                    <a:pt x="49" y="0"/>
                  </a:lnTo>
                  <a:lnTo>
                    <a:pt x="34" y="30"/>
                  </a:lnTo>
                  <a:close/>
                </a:path>
              </a:pathLst>
            </a:custGeom>
            <a:solidFill>
              <a:srgbClr val="3333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>
              <a:off x="1545" y="1242"/>
              <a:ext cx="127" cy="184"/>
            </a:xfrm>
            <a:prstGeom prst="line">
              <a:avLst/>
            </a:prstGeom>
            <a:noFill/>
            <a:ln w="23813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146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459936"/>
            <a:ext cx="3473450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47" name="Picture 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1875" y="3385993"/>
            <a:ext cx="4014788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48" name="AutoShape 28"/>
          <p:cNvSpPr>
            <a:spLocks noChangeArrowheads="1"/>
          </p:cNvSpPr>
          <p:nvPr/>
        </p:nvSpPr>
        <p:spPr bwMode="auto">
          <a:xfrm>
            <a:off x="3725863" y="5056836"/>
            <a:ext cx="981075" cy="388938"/>
          </a:xfrm>
          <a:prstGeom prst="rightArrow">
            <a:avLst>
              <a:gd name="adj1" fmla="val 50000"/>
              <a:gd name="adj2" fmla="val 63061"/>
            </a:avLst>
          </a:prstGeom>
          <a:solidFill>
            <a:srgbClr val="CCECFF"/>
          </a:solidFill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2F76-074C-4917-8080-8E250C8A42C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5" name="Title 4"/>
          <p:cNvSpPr txBox="1">
            <a:spLocks/>
          </p:cNvSpPr>
          <p:nvPr/>
        </p:nvSpPr>
        <p:spPr>
          <a:xfrm>
            <a:off x="258791" y="0"/>
            <a:ext cx="8695427" cy="91213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000" dirty="0" smtClean="0"/>
              <a:t>3. Binary Tree Implementation/Representation</a:t>
            </a:r>
          </a:p>
          <a:p>
            <a:pPr fontAlgn="auto">
              <a:spcAft>
                <a:spcPts val="0"/>
              </a:spcAft>
            </a:pPr>
            <a:r>
              <a:rPr lang="en-US" sz="3000" dirty="0"/>
              <a:t> </a:t>
            </a:r>
            <a:r>
              <a:rPr lang="en-US" sz="3000" dirty="0" smtClean="0"/>
              <a:t>                                (Using Linked List)                         (1/2)</a:t>
            </a:r>
            <a:endParaRPr lang="en-US" sz="3000" dirty="0"/>
          </a:p>
          <a:p>
            <a:pPr fontAlgn="auto">
              <a:spcAft>
                <a:spcPts val="0"/>
              </a:spcAft>
            </a:pPr>
            <a:endParaRPr lang="en-US" sz="3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4522" y="1491525"/>
            <a:ext cx="1866900" cy="2066925"/>
          </a:xfrm>
          <a:prstGeom prst="rect">
            <a:avLst/>
          </a:prstGeom>
        </p:spPr>
      </p:pic>
      <p:sp>
        <p:nvSpPr>
          <p:cNvPr id="26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0629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0" name="Text Box 108"/>
          <p:cNvSpPr txBox="1">
            <a:spLocks noChangeArrowheads="1"/>
          </p:cNvSpPr>
          <p:nvPr/>
        </p:nvSpPr>
        <p:spPr bwMode="auto">
          <a:xfrm>
            <a:off x="609601" y="942298"/>
            <a:ext cx="79960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38138" indent="-338138">
              <a:spcBef>
                <a:spcPct val="50000"/>
              </a:spcBef>
            </a:pP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Linked Nodes Implementation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Slide Number Placeholder 10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2F76-074C-4917-8080-8E250C8A42C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11" name="Title 4"/>
          <p:cNvSpPr txBox="1">
            <a:spLocks/>
          </p:cNvSpPr>
          <p:nvPr/>
        </p:nvSpPr>
        <p:spPr>
          <a:xfrm>
            <a:off x="258791" y="0"/>
            <a:ext cx="8695427" cy="91213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000" dirty="0" smtClean="0"/>
              <a:t>3. Binary Tree Implementation/Representation</a:t>
            </a:r>
          </a:p>
          <a:p>
            <a:pPr fontAlgn="auto">
              <a:spcAft>
                <a:spcPts val="0"/>
              </a:spcAft>
            </a:pPr>
            <a:r>
              <a:rPr lang="en-US" sz="3000" dirty="0"/>
              <a:t> </a:t>
            </a:r>
            <a:r>
              <a:rPr lang="en-US" sz="3000" dirty="0" smtClean="0"/>
              <a:t>                             (Using Array) [</a:t>
            </a:r>
            <a:r>
              <a:rPr lang="en-US" sz="3000" dirty="0" smtClean="0">
                <a:solidFill>
                  <a:srgbClr val="00B0F0"/>
                </a:solidFill>
              </a:rPr>
              <a:t>Example 1</a:t>
            </a:r>
            <a:r>
              <a:rPr lang="en-US" sz="3000" dirty="0" smtClean="0"/>
              <a:t>]               (2/2)</a:t>
            </a:r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1" y="1897716"/>
            <a:ext cx="3461093" cy="2315695"/>
          </a:xfrm>
          <a:prstGeom prst="rect">
            <a:avLst/>
          </a:prstGeom>
        </p:spPr>
      </p:pic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1676092" y="4213411"/>
            <a:ext cx="16508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 smtClean="0"/>
              <a:t>Binary Tree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3253" y="1897716"/>
            <a:ext cx="4450965" cy="2207583"/>
          </a:xfrm>
          <a:prstGeom prst="rect">
            <a:avLst/>
          </a:prstGeom>
        </p:spPr>
      </p:pic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6096812" y="4105299"/>
            <a:ext cx="28574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 err="1" smtClean="0"/>
              <a:t>RightSide</a:t>
            </a:r>
            <a:r>
              <a:rPr lang="en-US" i="1" dirty="0"/>
              <a:t> </a:t>
            </a:r>
            <a:r>
              <a:rPr lang="en-US" i="1" dirty="0" smtClean="0"/>
              <a:t>(empty) </a:t>
            </a:r>
            <a:r>
              <a:rPr lang="en-US" dirty="0">
                <a:latin typeface="Arial" pitchFamily="34" charset="0"/>
                <a:cs typeface="Arial" pitchFamily="34" charset="0"/>
              </a:rPr>
              <a:t>= </a:t>
            </a:r>
            <a:r>
              <a:rPr lang="en-US" i="1" dirty="0" smtClean="0"/>
              <a:t>Null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880847" y="2850776"/>
            <a:ext cx="2384612" cy="1362635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35"/>
          <p:cNvSpPr txBox="1">
            <a:spLocks noChangeArrowheads="1"/>
          </p:cNvSpPr>
          <p:nvPr/>
        </p:nvSpPr>
        <p:spPr bwMode="auto">
          <a:xfrm>
            <a:off x="2803047" y="4749563"/>
            <a:ext cx="28574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 err="1" smtClean="0"/>
              <a:t>LeftSide</a:t>
            </a:r>
            <a:r>
              <a:rPr lang="en-US" i="1" dirty="0" smtClean="0"/>
              <a:t> (empty) </a:t>
            </a:r>
            <a:r>
              <a:rPr lang="en-US" dirty="0">
                <a:latin typeface="Arial" pitchFamily="34" charset="0"/>
                <a:cs typeface="Arial" pitchFamily="34" charset="0"/>
              </a:rPr>
              <a:t>= </a:t>
            </a:r>
            <a:r>
              <a:rPr lang="en-US" i="1" dirty="0" smtClean="0"/>
              <a:t>Null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700721" y="3387326"/>
            <a:ext cx="320769" cy="1362237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35"/>
          <p:cNvSpPr txBox="1">
            <a:spLocks noChangeArrowheads="1"/>
          </p:cNvSpPr>
          <p:nvPr/>
        </p:nvSpPr>
        <p:spPr bwMode="auto">
          <a:xfrm>
            <a:off x="5029247" y="5302911"/>
            <a:ext cx="28574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 err="1" smtClean="0"/>
              <a:t>BothSide</a:t>
            </a:r>
            <a:r>
              <a:rPr lang="en-US" i="1" dirty="0" smtClean="0"/>
              <a:t> (empty) </a:t>
            </a:r>
            <a:r>
              <a:rPr lang="en-US" dirty="0">
                <a:latin typeface="Arial" pitchFamily="34" charset="0"/>
                <a:cs typeface="Arial" pitchFamily="34" charset="0"/>
              </a:rPr>
              <a:t>= </a:t>
            </a:r>
            <a:r>
              <a:rPr lang="en-US" i="1" dirty="0" smtClean="0"/>
              <a:t>Null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267220" y="3917933"/>
            <a:ext cx="1805933" cy="1430635"/>
          </a:xfrm>
          <a:prstGeom prst="straightConnector1">
            <a:avLst/>
          </a:prstGeom>
          <a:ln w="1905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829243" y="4022788"/>
            <a:ext cx="1489640" cy="1280123"/>
          </a:xfrm>
          <a:prstGeom prst="straightConnector1">
            <a:avLst/>
          </a:prstGeom>
          <a:ln w="1905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7390437" y="3898203"/>
            <a:ext cx="213918" cy="1450365"/>
          </a:xfrm>
          <a:prstGeom prst="straightConnector1">
            <a:avLst/>
          </a:prstGeom>
          <a:ln w="1905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635176" y="3873869"/>
            <a:ext cx="548208" cy="1474699"/>
          </a:xfrm>
          <a:prstGeom prst="straightConnector1">
            <a:avLst/>
          </a:prstGeom>
          <a:ln w="1905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0910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667000"/>
            <a:ext cx="4800600" cy="1143000"/>
          </a:xfrm>
        </p:spPr>
        <p:txBody>
          <a:bodyPr>
            <a:noAutofit/>
          </a:bodyPr>
          <a:lstStyle/>
          <a:p>
            <a:pPr algn="ctr"/>
            <a:r>
              <a:rPr lang="en-US" sz="4200" dirty="0"/>
              <a:t>Implementing Tree Traversals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9F7E-55CD-4FD0-AB60-3295F0B6E281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7170" name="Picture 2" descr="http://thumbs.dreamstime.com/x/happy-boy-climbing-tree-whimsical-cartoon-illustration-little-437109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2731" y="381000"/>
            <a:ext cx="2806869" cy="4876800"/>
          </a:xfrm>
          <a:prstGeom prst="rect">
            <a:avLst/>
          </a:prstGeom>
          <a:noFill/>
        </p:spPr>
      </p:pic>
      <p:sp>
        <p:nvSpPr>
          <p:cNvPr id="6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477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 bwMode="auto">
          <a:xfrm>
            <a:off x="161365" y="1"/>
            <a:ext cx="8695764" cy="6633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cap="none" dirty="0" smtClean="0">
                <a:ea typeface="굴림" pitchFamily="34" charset="-127"/>
                <a:cs typeface="Times New Roman" pitchFamily="18" charset="0"/>
              </a:rPr>
              <a:t>4. BINARY TREE ADT</a:t>
            </a:r>
            <a:endParaRPr lang="ur-PK" altLang="ko-KR" cap="none" dirty="0" smtClean="0">
              <a:cs typeface="휴먼매직체"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ko-KR" sz="1800" b="1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Create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1600" b="1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Create an empty binary tree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1800" b="1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Empty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1600" b="1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Return true when binary tree is empty else return false.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1800" b="1" dirty="0" smtClean="0">
                <a:solidFill>
                  <a:srgbClr val="CC33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Tree Traversal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1600" b="1" dirty="0" err="1" smtClean="0">
                <a:solidFill>
                  <a:srgbClr val="CC33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Inorder</a:t>
            </a:r>
            <a:r>
              <a:rPr lang="en-US" altLang="ko-KR" sz="1600" b="1" dirty="0" smtClean="0">
                <a:solidFill>
                  <a:srgbClr val="CC33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 Traversal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1600" b="1" dirty="0" smtClean="0">
                <a:solidFill>
                  <a:srgbClr val="CC33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Preorder Traversal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1600" b="1" dirty="0" err="1" smtClean="0">
                <a:solidFill>
                  <a:srgbClr val="CC33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Postorder</a:t>
            </a:r>
            <a:r>
              <a:rPr lang="en-US" altLang="ko-KR" sz="1600" b="1" dirty="0" smtClean="0">
                <a:solidFill>
                  <a:srgbClr val="CC33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 Traversal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1800" b="1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Insert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1600" b="1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To insert a node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1800" b="1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Deletion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1600" b="1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To delete a node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1800" b="1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Search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1600" b="1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To search a given node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1800" b="1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Copy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1600" b="1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Copy one tree into another</a:t>
            </a:r>
            <a:endParaRPr lang="ur-PK" altLang="ko-KR" sz="1600" b="1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ko-KR" sz="2000" dirty="0" smtClean="0">
              <a:latin typeface="Arial" pitchFamily="34" charset="0"/>
              <a:ea typeface="굴림" pitchFamily="34" charset="-127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371F-6454-4CB7-8FFF-DC13FB98195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078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011" y="1"/>
            <a:ext cx="8624047" cy="788894"/>
          </a:xfrm>
        </p:spPr>
        <p:txBody>
          <a:bodyPr/>
          <a:lstStyle/>
          <a:p>
            <a:r>
              <a:rPr lang="en-US" dirty="0" smtClean="0"/>
              <a:t>4.1 Binary Tree </a:t>
            </a:r>
            <a:r>
              <a:rPr lang="en-US" dirty="0"/>
              <a:t>Traversal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7BB-9D3D-455B-9BF0-C5F986BEB79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51011" y="788895"/>
            <a:ext cx="806823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Traversal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(Definition): It is a way in which Each node in the tree is </a:t>
            </a:r>
            <a:r>
              <a:rPr lang="en-US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visited exactly once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in a systematic manner. 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                - Visiting at each node.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                - Moving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through a tree, visiting each node exactly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once.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3 types of Tree Traversal as;</a:t>
            </a:r>
            <a:endParaRPr lang="en-US" i="1" dirty="0">
              <a:latin typeface="Arial" pitchFamily="34" charset="0"/>
              <a:cs typeface="Arial" pitchFamily="34" charset="0"/>
            </a:endParaRPr>
          </a:p>
          <a:p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51011" y="2666888"/>
            <a:ext cx="4249271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Preorder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Traversal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Preorder </a:t>
            </a:r>
            <a:r>
              <a:rPr lang="en-US" dirty="0"/>
              <a:t>traversal is </a:t>
            </a:r>
            <a:r>
              <a:rPr lang="en-US" dirty="0" smtClean="0"/>
              <a:t>used </a:t>
            </a:r>
            <a:r>
              <a:rPr lang="en-US" dirty="0"/>
              <a:t>to get </a:t>
            </a:r>
            <a:r>
              <a:rPr lang="en-US" dirty="0" smtClean="0">
                <a:solidFill>
                  <a:srgbClr val="00B0F0"/>
                </a:solidFill>
              </a:rPr>
              <a:t>prefix order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Inorder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Traversal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err="1"/>
              <a:t>Inorder</a:t>
            </a:r>
            <a:r>
              <a:rPr lang="en-US" dirty="0"/>
              <a:t> traversal gives nodes in </a:t>
            </a:r>
            <a:r>
              <a:rPr lang="en-US" dirty="0">
                <a:solidFill>
                  <a:srgbClr val="00B0F0"/>
                </a:solidFill>
              </a:rPr>
              <a:t>non-decreasing order</a:t>
            </a:r>
            <a:r>
              <a:rPr lang="en-US" dirty="0"/>
              <a:t>.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Postorder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Traversal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Preorder traversal is used to get </a:t>
            </a:r>
            <a:r>
              <a:rPr lang="en-US" dirty="0" smtClean="0">
                <a:solidFill>
                  <a:srgbClr val="00B0F0"/>
                </a:solidFill>
              </a:rPr>
              <a:t>postfix </a:t>
            </a:r>
            <a:r>
              <a:rPr lang="en-US" dirty="0">
                <a:solidFill>
                  <a:srgbClr val="00B0F0"/>
                </a:solidFill>
              </a:rPr>
              <a:t>order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6719" y="3125995"/>
            <a:ext cx="4258339" cy="2340558"/>
          </a:xfrm>
          <a:prstGeom prst="rect">
            <a:avLst/>
          </a:prstGeom>
        </p:spPr>
      </p:pic>
      <p:sp>
        <p:nvSpPr>
          <p:cNvPr id="7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5712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822960" y="1862982"/>
            <a:ext cx="7559040" cy="4610969"/>
          </a:xfrm>
        </p:spPr>
        <p:txBody>
          <a:bodyPr/>
          <a:lstStyle/>
          <a:p>
            <a:pPr algn="l" rtl="0" eaLnBrk="1" hangingPunct="1"/>
            <a:r>
              <a:rPr lang="en-US" altLang="ko-KR" sz="2400" dirty="0" smtClean="0">
                <a:ea typeface="굴림" pitchFamily="50" charset="-127"/>
              </a:rPr>
              <a:t>Used to display/access the data in a tree in a certain order.</a:t>
            </a:r>
          </a:p>
          <a:p>
            <a:pPr algn="l" rtl="0" eaLnBrk="1" hangingPunct="1"/>
            <a:r>
              <a:rPr lang="en-US" altLang="ko-KR" sz="2400" dirty="0" smtClean="0">
                <a:ea typeface="굴림" pitchFamily="50" charset="-127"/>
              </a:rPr>
              <a:t>In traversing always right sub-tree is traversed after left sub-tree.</a:t>
            </a:r>
          </a:p>
          <a:p>
            <a:pPr algn="l" rtl="0" eaLnBrk="1" hangingPunct="1"/>
            <a:r>
              <a:rPr lang="en-US" altLang="ko-KR" sz="2400" dirty="0" smtClean="0">
                <a:ea typeface="굴림" pitchFamily="50" charset="-127"/>
              </a:rPr>
              <a:t>Three methods of traversing</a:t>
            </a:r>
          </a:p>
          <a:p>
            <a:pPr lvl="1" algn="l" rtl="0" eaLnBrk="1" hangingPunct="1"/>
            <a:r>
              <a:rPr lang="en-US" altLang="ko-KR" sz="2000" b="1" dirty="0" smtClean="0">
                <a:solidFill>
                  <a:srgbClr val="FF0000"/>
                </a:solidFill>
                <a:ea typeface="굴림" pitchFamily="50" charset="-127"/>
              </a:rPr>
              <a:t>Preorder Traversing</a:t>
            </a:r>
            <a:endParaRPr lang="en-US" altLang="ko-KR" sz="2000" dirty="0" smtClean="0">
              <a:solidFill>
                <a:srgbClr val="FF0000"/>
              </a:solidFill>
              <a:ea typeface="굴림" pitchFamily="50" charset="-127"/>
            </a:endParaRPr>
          </a:p>
          <a:p>
            <a:pPr lvl="2" algn="l" rtl="0" eaLnBrk="1" hangingPunct="1"/>
            <a:r>
              <a:rPr lang="en-US" altLang="ko-KR" sz="2000" dirty="0" smtClean="0">
                <a:ea typeface="굴림" pitchFamily="50" charset="-127"/>
              </a:rPr>
              <a:t>Root – Left –Right</a:t>
            </a:r>
          </a:p>
          <a:p>
            <a:pPr lvl="1" algn="l" rtl="0" eaLnBrk="1" hangingPunct="1"/>
            <a:r>
              <a:rPr lang="en-US" altLang="ko-KR" sz="2000" b="1" dirty="0" err="1" smtClean="0">
                <a:solidFill>
                  <a:srgbClr val="FF0000"/>
                </a:solidFill>
                <a:ea typeface="굴림" pitchFamily="50" charset="-127"/>
              </a:rPr>
              <a:t>Inorder</a:t>
            </a:r>
            <a:r>
              <a:rPr lang="en-US" altLang="ko-KR" sz="2000" b="1" dirty="0" smtClean="0">
                <a:solidFill>
                  <a:srgbClr val="FF0000"/>
                </a:solidFill>
                <a:ea typeface="굴림" pitchFamily="50" charset="-127"/>
              </a:rPr>
              <a:t> Traversing</a:t>
            </a:r>
          </a:p>
          <a:p>
            <a:pPr lvl="2" algn="l" rtl="0" eaLnBrk="1" hangingPunct="1"/>
            <a:r>
              <a:rPr lang="en-US" altLang="ko-KR" sz="2000" dirty="0" smtClean="0">
                <a:ea typeface="굴림" pitchFamily="50" charset="-127"/>
              </a:rPr>
              <a:t>Left – Root – Right</a:t>
            </a:r>
          </a:p>
          <a:p>
            <a:pPr lvl="1" algn="l" rtl="0" eaLnBrk="1" hangingPunct="1"/>
            <a:r>
              <a:rPr lang="en-US" altLang="ko-KR" sz="2000" b="1" dirty="0" err="1" smtClean="0">
                <a:solidFill>
                  <a:srgbClr val="FF0000"/>
                </a:solidFill>
                <a:ea typeface="굴림" pitchFamily="50" charset="-127"/>
              </a:rPr>
              <a:t>Postorder</a:t>
            </a:r>
            <a:r>
              <a:rPr lang="en-US" altLang="ko-KR" sz="2000" b="1" dirty="0" smtClean="0">
                <a:solidFill>
                  <a:srgbClr val="FF0000"/>
                </a:solidFill>
                <a:ea typeface="굴림" pitchFamily="50" charset="-127"/>
              </a:rPr>
              <a:t> Traversing</a:t>
            </a:r>
          </a:p>
          <a:p>
            <a:pPr lvl="2" algn="l" rtl="0" eaLnBrk="1" hangingPunct="1"/>
            <a:r>
              <a:rPr lang="en-US" altLang="ko-KR" sz="2000" dirty="0" smtClean="0">
                <a:ea typeface="굴림" pitchFamily="50" charset="-127"/>
              </a:rPr>
              <a:t>Left – Right - Root </a:t>
            </a:r>
          </a:p>
          <a:p>
            <a:pPr lvl="2" algn="l" rtl="0" eaLnBrk="1" hangingPunct="1"/>
            <a:endParaRPr lang="en-US" altLang="ko-KR" sz="2000" dirty="0" smtClean="0">
              <a:ea typeface="굴림" pitchFamily="50" charset="-127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371F-6454-4CB7-8FFF-DC13FB98195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51011" y="1"/>
            <a:ext cx="8624047" cy="788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4.1 Binary Tree Traversal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190252" y="3136646"/>
            <a:ext cx="288758" cy="3345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73896" y="3674048"/>
            <a:ext cx="288758" cy="3345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762755" y="3634393"/>
            <a:ext cx="288758" cy="3345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7" idx="3"/>
            <a:endCxn id="8" idx="7"/>
          </p:cNvCxnSpPr>
          <p:nvPr/>
        </p:nvCxnSpPr>
        <p:spPr>
          <a:xfrm flipH="1">
            <a:off x="6920366" y="3422204"/>
            <a:ext cx="312174" cy="300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5"/>
            <a:endCxn id="9" idx="1"/>
          </p:cNvCxnSpPr>
          <p:nvPr/>
        </p:nvCxnSpPr>
        <p:spPr>
          <a:xfrm>
            <a:off x="7436722" y="3422204"/>
            <a:ext cx="368321" cy="261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35"/>
          <p:cNvSpPr txBox="1">
            <a:spLocks noChangeArrowheads="1"/>
          </p:cNvSpPr>
          <p:nvPr/>
        </p:nvSpPr>
        <p:spPr bwMode="auto">
          <a:xfrm>
            <a:off x="6512656" y="3932308"/>
            <a:ext cx="7198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 smtClean="0"/>
              <a:t>Left</a:t>
            </a:r>
          </a:p>
        </p:txBody>
      </p:sp>
      <p:sp>
        <p:nvSpPr>
          <p:cNvPr id="13" name="Text Box 35"/>
          <p:cNvSpPr txBox="1">
            <a:spLocks noChangeArrowheads="1"/>
          </p:cNvSpPr>
          <p:nvPr/>
        </p:nvSpPr>
        <p:spPr bwMode="auto">
          <a:xfrm>
            <a:off x="7662116" y="3932308"/>
            <a:ext cx="8532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 smtClean="0"/>
              <a:t>Right</a:t>
            </a:r>
          </a:p>
        </p:txBody>
      </p:sp>
      <p:sp>
        <p:nvSpPr>
          <p:cNvPr id="14" name="Text Box 35"/>
          <p:cNvSpPr txBox="1">
            <a:spLocks noChangeArrowheads="1"/>
          </p:cNvSpPr>
          <p:nvPr/>
        </p:nvSpPr>
        <p:spPr bwMode="auto">
          <a:xfrm>
            <a:off x="7436722" y="2899718"/>
            <a:ext cx="7198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 smtClean="0"/>
              <a:t>Root</a:t>
            </a:r>
          </a:p>
        </p:txBody>
      </p:sp>
      <p:sp>
        <p:nvSpPr>
          <p:cNvPr id="15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7099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286871" y="27880"/>
            <a:ext cx="8228479" cy="662782"/>
          </a:xfrm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4.1 Traversal of a Binary Tree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371F-6454-4CB7-8FFF-DC13FB98195B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39940" name="Picture 2" descr="Fig06-08"/>
          <p:cNvPicPr>
            <a:picLocks noChangeAspect="1" noChangeArrowheads="1"/>
          </p:cNvPicPr>
          <p:nvPr/>
        </p:nvPicPr>
        <p:blipFill>
          <a:blip r:embed="rId2" cstate="print"/>
          <a:srcRect l="19298" b="17543"/>
          <a:stretch>
            <a:fillRect/>
          </a:stretch>
        </p:blipFill>
        <p:spPr bwMode="auto">
          <a:xfrm>
            <a:off x="1018726" y="2219204"/>
            <a:ext cx="7272342" cy="260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506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7BB-9D3D-455B-9BF0-C5F986BEB794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2667000" y="3429000"/>
            <a:ext cx="2698750" cy="2022475"/>
            <a:chOff x="1907" y="1733"/>
            <a:chExt cx="1700" cy="1274"/>
          </a:xfrm>
        </p:grpSpPr>
        <p:sp>
          <p:nvSpPr>
            <p:cNvPr id="8196" name="Rectangle 4"/>
            <p:cNvSpPr>
              <a:spLocks noChangeArrowheads="1"/>
            </p:cNvSpPr>
            <p:nvPr/>
          </p:nvSpPr>
          <p:spPr bwMode="auto">
            <a:xfrm>
              <a:off x="2733" y="2863"/>
              <a:ext cx="4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3333CC"/>
                  </a:solidFill>
                </a:rPr>
                <a:t>•</a:t>
              </a:r>
              <a:endParaRPr lang="en-US" sz="2000"/>
            </a:p>
          </p:txBody>
        </p:sp>
        <p:grpSp>
          <p:nvGrpSpPr>
            <p:cNvPr id="8197" name="Group 5"/>
            <p:cNvGrpSpPr>
              <a:grpSpLocks/>
            </p:cNvGrpSpPr>
            <p:nvPr/>
          </p:nvGrpSpPr>
          <p:grpSpPr bwMode="auto">
            <a:xfrm>
              <a:off x="1907" y="1733"/>
              <a:ext cx="1700" cy="1162"/>
              <a:chOff x="1907" y="1733"/>
              <a:chExt cx="1700" cy="1162"/>
            </a:xfrm>
          </p:grpSpPr>
          <p:sp>
            <p:nvSpPr>
              <p:cNvPr id="8198" name="Freeform 6"/>
              <p:cNvSpPr>
                <a:spLocks/>
              </p:cNvSpPr>
              <p:nvPr/>
            </p:nvSpPr>
            <p:spPr bwMode="auto">
              <a:xfrm>
                <a:off x="3397" y="2581"/>
                <a:ext cx="210" cy="211"/>
              </a:xfrm>
              <a:custGeom>
                <a:avLst/>
                <a:gdLst/>
                <a:ahLst/>
                <a:cxnLst>
                  <a:cxn ang="0">
                    <a:pos x="105" y="211"/>
                  </a:cxn>
                  <a:cxn ang="0">
                    <a:pos x="128" y="208"/>
                  </a:cxn>
                  <a:cxn ang="0">
                    <a:pos x="148" y="201"/>
                  </a:cxn>
                  <a:cxn ang="0">
                    <a:pos x="164" y="191"/>
                  </a:cxn>
                  <a:cxn ang="0">
                    <a:pos x="181" y="178"/>
                  </a:cxn>
                  <a:cxn ang="0">
                    <a:pos x="194" y="165"/>
                  </a:cxn>
                  <a:cxn ang="0">
                    <a:pos x="204" y="145"/>
                  </a:cxn>
                  <a:cxn ang="0">
                    <a:pos x="207" y="126"/>
                  </a:cxn>
                  <a:cxn ang="0">
                    <a:pos x="210" y="106"/>
                  </a:cxn>
                  <a:cxn ang="0">
                    <a:pos x="207" y="83"/>
                  </a:cxn>
                  <a:cxn ang="0">
                    <a:pos x="204" y="66"/>
                  </a:cxn>
                  <a:cxn ang="0">
                    <a:pos x="194" y="47"/>
                  </a:cxn>
                  <a:cxn ang="0">
                    <a:pos x="181" y="30"/>
                  </a:cxn>
                  <a:cxn ang="0">
                    <a:pos x="164" y="20"/>
                  </a:cxn>
                  <a:cxn ang="0">
                    <a:pos x="148" y="10"/>
                  </a:cxn>
                  <a:cxn ang="0">
                    <a:pos x="128" y="4"/>
                  </a:cxn>
                  <a:cxn ang="0">
                    <a:pos x="105" y="0"/>
                  </a:cxn>
                  <a:cxn ang="0">
                    <a:pos x="85" y="4"/>
                  </a:cxn>
                  <a:cxn ang="0">
                    <a:pos x="66" y="10"/>
                  </a:cxn>
                  <a:cxn ang="0">
                    <a:pos x="46" y="20"/>
                  </a:cxn>
                  <a:cxn ang="0">
                    <a:pos x="33" y="30"/>
                  </a:cxn>
                  <a:cxn ang="0">
                    <a:pos x="20" y="47"/>
                  </a:cxn>
                  <a:cxn ang="0">
                    <a:pos x="10" y="66"/>
                  </a:cxn>
                  <a:cxn ang="0">
                    <a:pos x="3" y="83"/>
                  </a:cxn>
                  <a:cxn ang="0">
                    <a:pos x="0" y="106"/>
                  </a:cxn>
                  <a:cxn ang="0">
                    <a:pos x="3" y="126"/>
                  </a:cxn>
                  <a:cxn ang="0">
                    <a:pos x="10" y="145"/>
                  </a:cxn>
                  <a:cxn ang="0">
                    <a:pos x="20" y="165"/>
                  </a:cxn>
                  <a:cxn ang="0">
                    <a:pos x="33" y="178"/>
                  </a:cxn>
                  <a:cxn ang="0">
                    <a:pos x="46" y="191"/>
                  </a:cxn>
                  <a:cxn ang="0">
                    <a:pos x="66" y="201"/>
                  </a:cxn>
                  <a:cxn ang="0">
                    <a:pos x="85" y="208"/>
                  </a:cxn>
                  <a:cxn ang="0">
                    <a:pos x="105" y="211"/>
                  </a:cxn>
                </a:cxnLst>
                <a:rect l="0" t="0" r="r" b="b"/>
                <a:pathLst>
                  <a:path w="210" h="211">
                    <a:moveTo>
                      <a:pt x="105" y="211"/>
                    </a:moveTo>
                    <a:lnTo>
                      <a:pt x="128" y="208"/>
                    </a:lnTo>
                    <a:lnTo>
                      <a:pt x="148" y="201"/>
                    </a:lnTo>
                    <a:lnTo>
                      <a:pt x="164" y="191"/>
                    </a:lnTo>
                    <a:lnTo>
                      <a:pt x="181" y="178"/>
                    </a:lnTo>
                    <a:lnTo>
                      <a:pt x="194" y="165"/>
                    </a:lnTo>
                    <a:lnTo>
                      <a:pt x="204" y="145"/>
                    </a:lnTo>
                    <a:lnTo>
                      <a:pt x="207" y="126"/>
                    </a:lnTo>
                    <a:lnTo>
                      <a:pt x="210" y="106"/>
                    </a:lnTo>
                    <a:lnTo>
                      <a:pt x="207" y="83"/>
                    </a:lnTo>
                    <a:lnTo>
                      <a:pt x="204" y="66"/>
                    </a:lnTo>
                    <a:lnTo>
                      <a:pt x="194" y="47"/>
                    </a:lnTo>
                    <a:lnTo>
                      <a:pt x="181" y="30"/>
                    </a:lnTo>
                    <a:lnTo>
                      <a:pt x="164" y="20"/>
                    </a:lnTo>
                    <a:lnTo>
                      <a:pt x="148" y="10"/>
                    </a:lnTo>
                    <a:lnTo>
                      <a:pt x="128" y="4"/>
                    </a:lnTo>
                    <a:lnTo>
                      <a:pt x="105" y="0"/>
                    </a:lnTo>
                    <a:lnTo>
                      <a:pt x="85" y="4"/>
                    </a:lnTo>
                    <a:lnTo>
                      <a:pt x="66" y="10"/>
                    </a:lnTo>
                    <a:lnTo>
                      <a:pt x="46" y="20"/>
                    </a:lnTo>
                    <a:lnTo>
                      <a:pt x="33" y="30"/>
                    </a:lnTo>
                    <a:lnTo>
                      <a:pt x="20" y="47"/>
                    </a:lnTo>
                    <a:lnTo>
                      <a:pt x="10" y="66"/>
                    </a:lnTo>
                    <a:lnTo>
                      <a:pt x="3" y="83"/>
                    </a:lnTo>
                    <a:lnTo>
                      <a:pt x="0" y="106"/>
                    </a:lnTo>
                    <a:lnTo>
                      <a:pt x="3" y="126"/>
                    </a:lnTo>
                    <a:lnTo>
                      <a:pt x="10" y="145"/>
                    </a:lnTo>
                    <a:lnTo>
                      <a:pt x="20" y="165"/>
                    </a:lnTo>
                    <a:lnTo>
                      <a:pt x="33" y="178"/>
                    </a:lnTo>
                    <a:lnTo>
                      <a:pt x="46" y="191"/>
                    </a:lnTo>
                    <a:lnTo>
                      <a:pt x="66" y="201"/>
                    </a:lnTo>
                    <a:lnTo>
                      <a:pt x="85" y="208"/>
                    </a:lnTo>
                    <a:lnTo>
                      <a:pt x="105" y="211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9" name="Freeform 7"/>
              <p:cNvSpPr>
                <a:spLocks/>
              </p:cNvSpPr>
              <p:nvPr/>
            </p:nvSpPr>
            <p:spPr bwMode="auto">
              <a:xfrm>
                <a:off x="2900" y="2581"/>
                <a:ext cx="211" cy="211"/>
              </a:xfrm>
              <a:custGeom>
                <a:avLst/>
                <a:gdLst/>
                <a:ahLst/>
                <a:cxnLst>
                  <a:cxn ang="0">
                    <a:pos x="105" y="211"/>
                  </a:cxn>
                  <a:cxn ang="0">
                    <a:pos x="125" y="208"/>
                  </a:cxn>
                  <a:cxn ang="0">
                    <a:pos x="145" y="201"/>
                  </a:cxn>
                  <a:cxn ang="0">
                    <a:pos x="165" y="191"/>
                  </a:cxn>
                  <a:cxn ang="0">
                    <a:pos x="181" y="178"/>
                  </a:cxn>
                  <a:cxn ang="0">
                    <a:pos x="191" y="165"/>
                  </a:cxn>
                  <a:cxn ang="0">
                    <a:pos x="201" y="145"/>
                  </a:cxn>
                  <a:cxn ang="0">
                    <a:pos x="207" y="126"/>
                  </a:cxn>
                  <a:cxn ang="0">
                    <a:pos x="211" y="106"/>
                  </a:cxn>
                  <a:cxn ang="0">
                    <a:pos x="207" y="83"/>
                  </a:cxn>
                  <a:cxn ang="0">
                    <a:pos x="201" y="66"/>
                  </a:cxn>
                  <a:cxn ang="0">
                    <a:pos x="191" y="47"/>
                  </a:cxn>
                  <a:cxn ang="0">
                    <a:pos x="181" y="30"/>
                  </a:cxn>
                  <a:cxn ang="0">
                    <a:pos x="165" y="20"/>
                  </a:cxn>
                  <a:cxn ang="0">
                    <a:pos x="145" y="10"/>
                  </a:cxn>
                  <a:cxn ang="0">
                    <a:pos x="125" y="4"/>
                  </a:cxn>
                  <a:cxn ang="0">
                    <a:pos x="105" y="0"/>
                  </a:cxn>
                  <a:cxn ang="0">
                    <a:pos x="86" y="4"/>
                  </a:cxn>
                  <a:cxn ang="0">
                    <a:pos x="66" y="10"/>
                  </a:cxn>
                  <a:cxn ang="0">
                    <a:pos x="46" y="20"/>
                  </a:cxn>
                  <a:cxn ang="0">
                    <a:pos x="33" y="30"/>
                  </a:cxn>
                  <a:cxn ang="0">
                    <a:pos x="20" y="47"/>
                  </a:cxn>
                  <a:cxn ang="0">
                    <a:pos x="10" y="66"/>
                  </a:cxn>
                  <a:cxn ang="0">
                    <a:pos x="3" y="83"/>
                  </a:cxn>
                  <a:cxn ang="0">
                    <a:pos x="0" y="106"/>
                  </a:cxn>
                  <a:cxn ang="0">
                    <a:pos x="3" y="126"/>
                  </a:cxn>
                  <a:cxn ang="0">
                    <a:pos x="10" y="145"/>
                  </a:cxn>
                  <a:cxn ang="0">
                    <a:pos x="20" y="165"/>
                  </a:cxn>
                  <a:cxn ang="0">
                    <a:pos x="33" y="178"/>
                  </a:cxn>
                  <a:cxn ang="0">
                    <a:pos x="46" y="191"/>
                  </a:cxn>
                  <a:cxn ang="0">
                    <a:pos x="66" y="201"/>
                  </a:cxn>
                  <a:cxn ang="0">
                    <a:pos x="86" y="208"/>
                  </a:cxn>
                  <a:cxn ang="0">
                    <a:pos x="105" y="211"/>
                  </a:cxn>
                </a:cxnLst>
                <a:rect l="0" t="0" r="r" b="b"/>
                <a:pathLst>
                  <a:path w="211" h="211">
                    <a:moveTo>
                      <a:pt x="105" y="211"/>
                    </a:moveTo>
                    <a:lnTo>
                      <a:pt x="125" y="208"/>
                    </a:lnTo>
                    <a:lnTo>
                      <a:pt x="145" y="201"/>
                    </a:lnTo>
                    <a:lnTo>
                      <a:pt x="165" y="191"/>
                    </a:lnTo>
                    <a:lnTo>
                      <a:pt x="181" y="178"/>
                    </a:lnTo>
                    <a:lnTo>
                      <a:pt x="191" y="165"/>
                    </a:lnTo>
                    <a:lnTo>
                      <a:pt x="201" y="145"/>
                    </a:lnTo>
                    <a:lnTo>
                      <a:pt x="207" y="126"/>
                    </a:lnTo>
                    <a:lnTo>
                      <a:pt x="211" y="106"/>
                    </a:lnTo>
                    <a:lnTo>
                      <a:pt x="207" y="83"/>
                    </a:lnTo>
                    <a:lnTo>
                      <a:pt x="201" y="66"/>
                    </a:lnTo>
                    <a:lnTo>
                      <a:pt x="191" y="47"/>
                    </a:lnTo>
                    <a:lnTo>
                      <a:pt x="181" y="30"/>
                    </a:lnTo>
                    <a:lnTo>
                      <a:pt x="165" y="20"/>
                    </a:lnTo>
                    <a:lnTo>
                      <a:pt x="145" y="10"/>
                    </a:lnTo>
                    <a:lnTo>
                      <a:pt x="125" y="4"/>
                    </a:lnTo>
                    <a:lnTo>
                      <a:pt x="105" y="0"/>
                    </a:lnTo>
                    <a:lnTo>
                      <a:pt x="86" y="4"/>
                    </a:lnTo>
                    <a:lnTo>
                      <a:pt x="66" y="10"/>
                    </a:lnTo>
                    <a:lnTo>
                      <a:pt x="46" y="20"/>
                    </a:lnTo>
                    <a:lnTo>
                      <a:pt x="33" y="30"/>
                    </a:lnTo>
                    <a:lnTo>
                      <a:pt x="20" y="47"/>
                    </a:lnTo>
                    <a:lnTo>
                      <a:pt x="10" y="66"/>
                    </a:lnTo>
                    <a:lnTo>
                      <a:pt x="3" y="83"/>
                    </a:lnTo>
                    <a:lnTo>
                      <a:pt x="0" y="106"/>
                    </a:lnTo>
                    <a:lnTo>
                      <a:pt x="3" y="126"/>
                    </a:lnTo>
                    <a:lnTo>
                      <a:pt x="10" y="145"/>
                    </a:lnTo>
                    <a:lnTo>
                      <a:pt x="20" y="165"/>
                    </a:lnTo>
                    <a:lnTo>
                      <a:pt x="33" y="178"/>
                    </a:lnTo>
                    <a:lnTo>
                      <a:pt x="46" y="191"/>
                    </a:lnTo>
                    <a:lnTo>
                      <a:pt x="66" y="201"/>
                    </a:lnTo>
                    <a:lnTo>
                      <a:pt x="86" y="208"/>
                    </a:lnTo>
                    <a:lnTo>
                      <a:pt x="105" y="211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0" name="Freeform 8"/>
              <p:cNvSpPr>
                <a:spLocks/>
              </p:cNvSpPr>
              <p:nvPr/>
            </p:nvSpPr>
            <p:spPr bwMode="auto">
              <a:xfrm>
                <a:off x="2403" y="2581"/>
                <a:ext cx="211" cy="211"/>
              </a:xfrm>
              <a:custGeom>
                <a:avLst/>
                <a:gdLst/>
                <a:ahLst/>
                <a:cxnLst>
                  <a:cxn ang="0">
                    <a:pos x="106" y="211"/>
                  </a:cxn>
                  <a:cxn ang="0">
                    <a:pos x="125" y="208"/>
                  </a:cxn>
                  <a:cxn ang="0">
                    <a:pos x="145" y="201"/>
                  </a:cxn>
                  <a:cxn ang="0">
                    <a:pos x="165" y="191"/>
                  </a:cxn>
                  <a:cxn ang="0">
                    <a:pos x="178" y="178"/>
                  </a:cxn>
                  <a:cxn ang="0">
                    <a:pos x="191" y="165"/>
                  </a:cxn>
                  <a:cxn ang="0">
                    <a:pos x="201" y="145"/>
                  </a:cxn>
                  <a:cxn ang="0">
                    <a:pos x="208" y="126"/>
                  </a:cxn>
                  <a:cxn ang="0">
                    <a:pos x="211" y="106"/>
                  </a:cxn>
                  <a:cxn ang="0">
                    <a:pos x="208" y="83"/>
                  </a:cxn>
                  <a:cxn ang="0">
                    <a:pos x="201" y="66"/>
                  </a:cxn>
                  <a:cxn ang="0">
                    <a:pos x="191" y="47"/>
                  </a:cxn>
                  <a:cxn ang="0">
                    <a:pos x="178" y="30"/>
                  </a:cxn>
                  <a:cxn ang="0">
                    <a:pos x="165" y="20"/>
                  </a:cxn>
                  <a:cxn ang="0">
                    <a:pos x="145" y="10"/>
                  </a:cxn>
                  <a:cxn ang="0">
                    <a:pos x="125" y="4"/>
                  </a:cxn>
                  <a:cxn ang="0">
                    <a:pos x="106" y="0"/>
                  </a:cxn>
                  <a:cxn ang="0">
                    <a:pos x="83" y="4"/>
                  </a:cxn>
                  <a:cxn ang="0">
                    <a:pos x="63" y="10"/>
                  </a:cxn>
                  <a:cxn ang="0">
                    <a:pos x="46" y="20"/>
                  </a:cxn>
                  <a:cxn ang="0">
                    <a:pos x="30" y="30"/>
                  </a:cxn>
                  <a:cxn ang="0">
                    <a:pos x="17" y="47"/>
                  </a:cxn>
                  <a:cxn ang="0">
                    <a:pos x="7" y="66"/>
                  </a:cxn>
                  <a:cxn ang="0">
                    <a:pos x="4" y="83"/>
                  </a:cxn>
                  <a:cxn ang="0">
                    <a:pos x="0" y="106"/>
                  </a:cxn>
                  <a:cxn ang="0">
                    <a:pos x="4" y="126"/>
                  </a:cxn>
                  <a:cxn ang="0">
                    <a:pos x="7" y="145"/>
                  </a:cxn>
                  <a:cxn ang="0">
                    <a:pos x="17" y="165"/>
                  </a:cxn>
                  <a:cxn ang="0">
                    <a:pos x="30" y="178"/>
                  </a:cxn>
                  <a:cxn ang="0">
                    <a:pos x="46" y="191"/>
                  </a:cxn>
                  <a:cxn ang="0">
                    <a:pos x="63" y="201"/>
                  </a:cxn>
                  <a:cxn ang="0">
                    <a:pos x="83" y="208"/>
                  </a:cxn>
                  <a:cxn ang="0">
                    <a:pos x="106" y="211"/>
                  </a:cxn>
                </a:cxnLst>
                <a:rect l="0" t="0" r="r" b="b"/>
                <a:pathLst>
                  <a:path w="211" h="211">
                    <a:moveTo>
                      <a:pt x="106" y="211"/>
                    </a:moveTo>
                    <a:lnTo>
                      <a:pt x="125" y="208"/>
                    </a:lnTo>
                    <a:lnTo>
                      <a:pt x="145" y="201"/>
                    </a:lnTo>
                    <a:lnTo>
                      <a:pt x="165" y="191"/>
                    </a:lnTo>
                    <a:lnTo>
                      <a:pt x="178" y="178"/>
                    </a:lnTo>
                    <a:lnTo>
                      <a:pt x="191" y="165"/>
                    </a:lnTo>
                    <a:lnTo>
                      <a:pt x="201" y="145"/>
                    </a:lnTo>
                    <a:lnTo>
                      <a:pt x="208" y="126"/>
                    </a:lnTo>
                    <a:lnTo>
                      <a:pt x="211" y="106"/>
                    </a:lnTo>
                    <a:lnTo>
                      <a:pt x="208" y="83"/>
                    </a:lnTo>
                    <a:lnTo>
                      <a:pt x="201" y="66"/>
                    </a:lnTo>
                    <a:lnTo>
                      <a:pt x="191" y="47"/>
                    </a:lnTo>
                    <a:lnTo>
                      <a:pt x="178" y="30"/>
                    </a:lnTo>
                    <a:lnTo>
                      <a:pt x="165" y="20"/>
                    </a:lnTo>
                    <a:lnTo>
                      <a:pt x="145" y="10"/>
                    </a:lnTo>
                    <a:lnTo>
                      <a:pt x="125" y="4"/>
                    </a:lnTo>
                    <a:lnTo>
                      <a:pt x="106" y="0"/>
                    </a:lnTo>
                    <a:lnTo>
                      <a:pt x="83" y="4"/>
                    </a:lnTo>
                    <a:lnTo>
                      <a:pt x="63" y="10"/>
                    </a:lnTo>
                    <a:lnTo>
                      <a:pt x="46" y="20"/>
                    </a:lnTo>
                    <a:lnTo>
                      <a:pt x="30" y="30"/>
                    </a:lnTo>
                    <a:lnTo>
                      <a:pt x="17" y="47"/>
                    </a:lnTo>
                    <a:lnTo>
                      <a:pt x="7" y="66"/>
                    </a:lnTo>
                    <a:lnTo>
                      <a:pt x="4" y="83"/>
                    </a:lnTo>
                    <a:lnTo>
                      <a:pt x="0" y="106"/>
                    </a:lnTo>
                    <a:lnTo>
                      <a:pt x="4" y="126"/>
                    </a:lnTo>
                    <a:lnTo>
                      <a:pt x="7" y="145"/>
                    </a:lnTo>
                    <a:lnTo>
                      <a:pt x="17" y="165"/>
                    </a:lnTo>
                    <a:lnTo>
                      <a:pt x="30" y="178"/>
                    </a:lnTo>
                    <a:lnTo>
                      <a:pt x="46" y="191"/>
                    </a:lnTo>
                    <a:lnTo>
                      <a:pt x="63" y="201"/>
                    </a:lnTo>
                    <a:lnTo>
                      <a:pt x="83" y="208"/>
                    </a:lnTo>
                    <a:lnTo>
                      <a:pt x="106" y="211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1" name="Freeform 9"/>
              <p:cNvSpPr>
                <a:spLocks/>
              </p:cNvSpPr>
              <p:nvPr/>
            </p:nvSpPr>
            <p:spPr bwMode="auto">
              <a:xfrm>
                <a:off x="1907" y="2581"/>
                <a:ext cx="207" cy="211"/>
              </a:xfrm>
              <a:custGeom>
                <a:avLst/>
                <a:gdLst/>
                <a:ahLst/>
                <a:cxnLst>
                  <a:cxn ang="0">
                    <a:pos x="102" y="211"/>
                  </a:cxn>
                  <a:cxn ang="0">
                    <a:pos x="125" y="208"/>
                  </a:cxn>
                  <a:cxn ang="0">
                    <a:pos x="144" y="201"/>
                  </a:cxn>
                  <a:cxn ang="0">
                    <a:pos x="161" y="191"/>
                  </a:cxn>
                  <a:cxn ang="0">
                    <a:pos x="177" y="178"/>
                  </a:cxn>
                  <a:cxn ang="0">
                    <a:pos x="190" y="165"/>
                  </a:cxn>
                  <a:cxn ang="0">
                    <a:pos x="200" y="145"/>
                  </a:cxn>
                  <a:cxn ang="0">
                    <a:pos x="207" y="126"/>
                  </a:cxn>
                  <a:cxn ang="0">
                    <a:pos x="207" y="106"/>
                  </a:cxn>
                  <a:cxn ang="0">
                    <a:pos x="207" y="83"/>
                  </a:cxn>
                  <a:cxn ang="0">
                    <a:pos x="200" y="66"/>
                  </a:cxn>
                  <a:cxn ang="0">
                    <a:pos x="190" y="47"/>
                  </a:cxn>
                  <a:cxn ang="0">
                    <a:pos x="177" y="30"/>
                  </a:cxn>
                  <a:cxn ang="0">
                    <a:pos x="161" y="20"/>
                  </a:cxn>
                  <a:cxn ang="0">
                    <a:pos x="144" y="10"/>
                  </a:cxn>
                  <a:cxn ang="0">
                    <a:pos x="125" y="4"/>
                  </a:cxn>
                  <a:cxn ang="0">
                    <a:pos x="102" y="0"/>
                  </a:cxn>
                  <a:cxn ang="0">
                    <a:pos x="82" y="4"/>
                  </a:cxn>
                  <a:cxn ang="0">
                    <a:pos x="62" y="10"/>
                  </a:cxn>
                  <a:cxn ang="0">
                    <a:pos x="46" y="20"/>
                  </a:cxn>
                  <a:cxn ang="0">
                    <a:pos x="29" y="30"/>
                  </a:cxn>
                  <a:cxn ang="0">
                    <a:pos x="16" y="47"/>
                  </a:cxn>
                  <a:cxn ang="0">
                    <a:pos x="6" y="66"/>
                  </a:cxn>
                  <a:cxn ang="0">
                    <a:pos x="0" y="83"/>
                  </a:cxn>
                  <a:cxn ang="0">
                    <a:pos x="0" y="106"/>
                  </a:cxn>
                  <a:cxn ang="0">
                    <a:pos x="0" y="126"/>
                  </a:cxn>
                  <a:cxn ang="0">
                    <a:pos x="6" y="145"/>
                  </a:cxn>
                  <a:cxn ang="0">
                    <a:pos x="16" y="165"/>
                  </a:cxn>
                  <a:cxn ang="0">
                    <a:pos x="29" y="178"/>
                  </a:cxn>
                  <a:cxn ang="0">
                    <a:pos x="46" y="191"/>
                  </a:cxn>
                  <a:cxn ang="0">
                    <a:pos x="62" y="201"/>
                  </a:cxn>
                  <a:cxn ang="0">
                    <a:pos x="82" y="208"/>
                  </a:cxn>
                  <a:cxn ang="0">
                    <a:pos x="102" y="211"/>
                  </a:cxn>
                </a:cxnLst>
                <a:rect l="0" t="0" r="r" b="b"/>
                <a:pathLst>
                  <a:path w="207" h="211">
                    <a:moveTo>
                      <a:pt x="102" y="211"/>
                    </a:moveTo>
                    <a:lnTo>
                      <a:pt x="125" y="208"/>
                    </a:lnTo>
                    <a:lnTo>
                      <a:pt x="144" y="201"/>
                    </a:lnTo>
                    <a:lnTo>
                      <a:pt x="161" y="191"/>
                    </a:lnTo>
                    <a:lnTo>
                      <a:pt x="177" y="178"/>
                    </a:lnTo>
                    <a:lnTo>
                      <a:pt x="190" y="165"/>
                    </a:lnTo>
                    <a:lnTo>
                      <a:pt x="200" y="145"/>
                    </a:lnTo>
                    <a:lnTo>
                      <a:pt x="207" y="126"/>
                    </a:lnTo>
                    <a:lnTo>
                      <a:pt x="207" y="106"/>
                    </a:lnTo>
                    <a:lnTo>
                      <a:pt x="207" y="83"/>
                    </a:lnTo>
                    <a:lnTo>
                      <a:pt x="200" y="66"/>
                    </a:lnTo>
                    <a:lnTo>
                      <a:pt x="190" y="47"/>
                    </a:lnTo>
                    <a:lnTo>
                      <a:pt x="177" y="30"/>
                    </a:lnTo>
                    <a:lnTo>
                      <a:pt x="161" y="20"/>
                    </a:lnTo>
                    <a:lnTo>
                      <a:pt x="144" y="10"/>
                    </a:lnTo>
                    <a:lnTo>
                      <a:pt x="125" y="4"/>
                    </a:lnTo>
                    <a:lnTo>
                      <a:pt x="102" y="0"/>
                    </a:lnTo>
                    <a:lnTo>
                      <a:pt x="82" y="4"/>
                    </a:lnTo>
                    <a:lnTo>
                      <a:pt x="62" y="10"/>
                    </a:lnTo>
                    <a:lnTo>
                      <a:pt x="46" y="20"/>
                    </a:lnTo>
                    <a:lnTo>
                      <a:pt x="29" y="30"/>
                    </a:lnTo>
                    <a:lnTo>
                      <a:pt x="16" y="47"/>
                    </a:lnTo>
                    <a:lnTo>
                      <a:pt x="6" y="66"/>
                    </a:lnTo>
                    <a:lnTo>
                      <a:pt x="0" y="83"/>
                    </a:lnTo>
                    <a:lnTo>
                      <a:pt x="0" y="106"/>
                    </a:lnTo>
                    <a:lnTo>
                      <a:pt x="0" y="126"/>
                    </a:lnTo>
                    <a:lnTo>
                      <a:pt x="6" y="145"/>
                    </a:lnTo>
                    <a:lnTo>
                      <a:pt x="16" y="165"/>
                    </a:lnTo>
                    <a:lnTo>
                      <a:pt x="29" y="178"/>
                    </a:lnTo>
                    <a:lnTo>
                      <a:pt x="46" y="191"/>
                    </a:lnTo>
                    <a:lnTo>
                      <a:pt x="62" y="201"/>
                    </a:lnTo>
                    <a:lnTo>
                      <a:pt x="82" y="208"/>
                    </a:lnTo>
                    <a:lnTo>
                      <a:pt x="102" y="211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2" name="Freeform 10"/>
              <p:cNvSpPr>
                <a:spLocks/>
              </p:cNvSpPr>
              <p:nvPr/>
            </p:nvSpPr>
            <p:spPr bwMode="auto">
              <a:xfrm>
                <a:off x="3380" y="2503"/>
                <a:ext cx="66" cy="92"/>
              </a:xfrm>
              <a:custGeom>
                <a:avLst/>
                <a:gdLst/>
                <a:ahLst/>
                <a:cxnLst>
                  <a:cxn ang="0">
                    <a:pos x="30" y="29"/>
                  </a:cxn>
                  <a:cxn ang="0">
                    <a:pos x="46" y="0"/>
                  </a:cxn>
                  <a:cxn ang="0">
                    <a:pos x="46" y="3"/>
                  </a:cxn>
                  <a:cxn ang="0">
                    <a:pos x="53" y="46"/>
                  </a:cxn>
                  <a:cxn ang="0">
                    <a:pos x="66" y="92"/>
                  </a:cxn>
                  <a:cxn ang="0">
                    <a:pos x="37" y="55"/>
                  </a:cxn>
                  <a:cxn ang="0">
                    <a:pos x="0" y="29"/>
                  </a:cxn>
                  <a:cxn ang="0">
                    <a:pos x="0" y="26"/>
                  </a:cxn>
                  <a:cxn ang="0">
                    <a:pos x="30" y="29"/>
                  </a:cxn>
                </a:cxnLst>
                <a:rect l="0" t="0" r="r" b="b"/>
                <a:pathLst>
                  <a:path w="66" h="92">
                    <a:moveTo>
                      <a:pt x="30" y="29"/>
                    </a:moveTo>
                    <a:lnTo>
                      <a:pt x="46" y="0"/>
                    </a:lnTo>
                    <a:lnTo>
                      <a:pt x="46" y="3"/>
                    </a:lnTo>
                    <a:lnTo>
                      <a:pt x="53" y="46"/>
                    </a:lnTo>
                    <a:lnTo>
                      <a:pt x="66" y="92"/>
                    </a:lnTo>
                    <a:lnTo>
                      <a:pt x="37" y="55"/>
                    </a:lnTo>
                    <a:lnTo>
                      <a:pt x="0" y="29"/>
                    </a:lnTo>
                    <a:lnTo>
                      <a:pt x="0" y="26"/>
                    </a:lnTo>
                    <a:lnTo>
                      <a:pt x="30" y="29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3" name="Line 11"/>
              <p:cNvSpPr>
                <a:spLocks noChangeShapeType="1"/>
              </p:cNvSpPr>
              <p:nvPr/>
            </p:nvSpPr>
            <p:spPr bwMode="auto">
              <a:xfrm>
                <a:off x="3308" y="2351"/>
                <a:ext cx="109" cy="184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4" name="Rectangle 12"/>
              <p:cNvSpPr>
                <a:spLocks noChangeArrowheads="1"/>
              </p:cNvSpPr>
              <p:nvPr/>
            </p:nvSpPr>
            <p:spPr bwMode="auto">
              <a:xfrm>
                <a:off x="1967" y="2616"/>
                <a:ext cx="8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D</a:t>
                </a:r>
                <a:endParaRPr lang="en-US" sz="2000"/>
              </a:p>
            </p:txBody>
          </p:sp>
          <p:sp>
            <p:nvSpPr>
              <p:cNvPr id="8205" name="Rectangle 13"/>
              <p:cNvSpPr>
                <a:spLocks noChangeArrowheads="1"/>
              </p:cNvSpPr>
              <p:nvPr/>
            </p:nvSpPr>
            <p:spPr bwMode="auto">
              <a:xfrm>
                <a:off x="2470" y="2616"/>
                <a:ext cx="73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E</a:t>
                </a:r>
                <a:endParaRPr lang="en-US" sz="2000"/>
              </a:p>
            </p:txBody>
          </p:sp>
          <p:sp>
            <p:nvSpPr>
              <p:cNvPr id="8206" name="Freeform 14"/>
              <p:cNvSpPr>
                <a:spLocks/>
              </p:cNvSpPr>
              <p:nvPr/>
            </p:nvSpPr>
            <p:spPr bwMode="auto">
              <a:xfrm>
                <a:off x="2653" y="1733"/>
                <a:ext cx="208" cy="207"/>
              </a:xfrm>
              <a:custGeom>
                <a:avLst/>
                <a:gdLst/>
                <a:ahLst/>
                <a:cxnLst>
                  <a:cxn ang="0">
                    <a:pos x="102" y="207"/>
                  </a:cxn>
                  <a:cxn ang="0">
                    <a:pos x="125" y="207"/>
                  </a:cxn>
                  <a:cxn ang="0">
                    <a:pos x="145" y="200"/>
                  </a:cxn>
                  <a:cxn ang="0">
                    <a:pos x="162" y="190"/>
                  </a:cxn>
                  <a:cxn ang="0">
                    <a:pos x="178" y="177"/>
                  </a:cxn>
                  <a:cxn ang="0">
                    <a:pos x="191" y="161"/>
                  </a:cxn>
                  <a:cxn ang="0">
                    <a:pos x="201" y="144"/>
                  </a:cxn>
                  <a:cxn ang="0">
                    <a:pos x="208" y="125"/>
                  </a:cxn>
                  <a:cxn ang="0">
                    <a:pos x="208" y="102"/>
                  </a:cxn>
                  <a:cxn ang="0">
                    <a:pos x="208" y="82"/>
                  </a:cxn>
                  <a:cxn ang="0">
                    <a:pos x="201" y="62"/>
                  </a:cxn>
                  <a:cxn ang="0">
                    <a:pos x="191" y="46"/>
                  </a:cxn>
                  <a:cxn ang="0">
                    <a:pos x="178" y="29"/>
                  </a:cxn>
                  <a:cxn ang="0">
                    <a:pos x="162" y="16"/>
                  </a:cxn>
                  <a:cxn ang="0">
                    <a:pos x="145" y="6"/>
                  </a:cxn>
                  <a:cxn ang="0">
                    <a:pos x="125" y="0"/>
                  </a:cxn>
                  <a:cxn ang="0">
                    <a:pos x="102" y="0"/>
                  </a:cxn>
                  <a:cxn ang="0">
                    <a:pos x="83" y="0"/>
                  </a:cxn>
                  <a:cxn ang="0">
                    <a:pos x="63" y="6"/>
                  </a:cxn>
                  <a:cxn ang="0">
                    <a:pos x="46" y="16"/>
                  </a:cxn>
                  <a:cxn ang="0">
                    <a:pos x="30" y="29"/>
                  </a:cxn>
                  <a:cxn ang="0">
                    <a:pos x="17" y="46"/>
                  </a:cxn>
                  <a:cxn ang="0">
                    <a:pos x="7" y="62"/>
                  </a:cxn>
                  <a:cxn ang="0">
                    <a:pos x="0" y="82"/>
                  </a:cxn>
                  <a:cxn ang="0">
                    <a:pos x="0" y="102"/>
                  </a:cxn>
                  <a:cxn ang="0">
                    <a:pos x="0" y="125"/>
                  </a:cxn>
                  <a:cxn ang="0">
                    <a:pos x="7" y="144"/>
                  </a:cxn>
                  <a:cxn ang="0">
                    <a:pos x="17" y="161"/>
                  </a:cxn>
                  <a:cxn ang="0">
                    <a:pos x="30" y="177"/>
                  </a:cxn>
                  <a:cxn ang="0">
                    <a:pos x="46" y="190"/>
                  </a:cxn>
                  <a:cxn ang="0">
                    <a:pos x="63" y="200"/>
                  </a:cxn>
                  <a:cxn ang="0">
                    <a:pos x="83" y="207"/>
                  </a:cxn>
                  <a:cxn ang="0">
                    <a:pos x="102" y="207"/>
                  </a:cxn>
                </a:cxnLst>
                <a:rect l="0" t="0" r="r" b="b"/>
                <a:pathLst>
                  <a:path w="208" h="207">
                    <a:moveTo>
                      <a:pt x="102" y="207"/>
                    </a:moveTo>
                    <a:lnTo>
                      <a:pt x="125" y="207"/>
                    </a:lnTo>
                    <a:lnTo>
                      <a:pt x="145" y="200"/>
                    </a:lnTo>
                    <a:lnTo>
                      <a:pt x="162" y="190"/>
                    </a:lnTo>
                    <a:lnTo>
                      <a:pt x="178" y="177"/>
                    </a:lnTo>
                    <a:lnTo>
                      <a:pt x="191" y="161"/>
                    </a:lnTo>
                    <a:lnTo>
                      <a:pt x="201" y="144"/>
                    </a:lnTo>
                    <a:lnTo>
                      <a:pt x="208" y="125"/>
                    </a:lnTo>
                    <a:lnTo>
                      <a:pt x="208" y="102"/>
                    </a:lnTo>
                    <a:lnTo>
                      <a:pt x="208" y="82"/>
                    </a:lnTo>
                    <a:lnTo>
                      <a:pt x="201" y="62"/>
                    </a:lnTo>
                    <a:lnTo>
                      <a:pt x="191" y="46"/>
                    </a:lnTo>
                    <a:lnTo>
                      <a:pt x="178" y="29"/>
                    </a:lnTo>
                    <a:lnTo>
                      <a:pt x="162" y="16"/>
                    </a:lnTo>
                    <a:lnTo>
                      <a:pt x="145" y="6"/>
                    </a:lnTo>
                    <a:lnTo>
                      <a:pt x="125" y="0"/>
                    </a:lnTo>
                    <a:lnTo>
                      <a:pt x="102" y="0"/>
                    </a:lnTo>
                    <a:lnTo>
                      <a:pt x="83" y="0"/>
                    </a:lnTo>
                    <a:lnTo>
                      <a:pt x="63" y="6"/>
                    </a:lnTo>
                    <a:lnTo>
                      <a:pt x="46" y="16"/>
                    </a:lnTo>
                    <a:lnTo>
                      <a:pt x="30" y="29"/>
                    </a:lnTo>
                    <a:lnTo>
                      <a:pt x="17" y="46"/>
                    </a:lnTo>
                    <a:lnTo>
                      <a:pt x="7" y="62"/>
                    </a:lnTo>
                    <a:lnTo>
                      <a:pt x="0" y="82"/>
                    </a:lnTo>
                    <a:lnTo>
                      <a:pt x="0" y="102"/>
                    </a:lnTo>
                    <a:lnTo>
                      <a:pt x="0" y="125"/>
                    </a:lnTo>
                    <a:lnTo>
                      <a:pt x="7" y="144"/>
                    </a:lnTo>
                    <a:lnTo>
                      <a:pt x="17" y="161"/>
                    </a:lnTo>
                    <a:lnTo>
                      <a:pt x="30" y="177"/>
                    </a:lnTo>
                    <a:lnTo>
                      <a:pt x="46" y="190"/>
                    </a:lnTo>
                    <a:lnTo>
                      <a:pt x="63" y="200"/>
                    </a:lnTo>
                    <a:lnTo>
                      <a:pt x="83" y="207"/>
                    </a:lnTo>
                    <a:lnTo>
                      <a:pt x="102" y="207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7" name="Rectangle 15"/>
              <p:cNvSpPr>
                <a:spLocks noChangeArrowheads="1"/>
              </p:cNvSpPr>
              <p:nvPr/>
            </p:nvSpPr>
            <p:spPr bwMode="auto">
              <a:xfrm>
                <a:off x="2970" y="2616"/>
                <a:ext cx="6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F</a:t>
                </a:r>
                <a:endParaRPr lang="en-US" sz="2000"/>
              </a:p>
            </p:txBody>
          </p:sp>
          <p:sp>
            <p:nvSpPr>
              <p:cNvPr id="8208" name="Rectangle 16"/>
              <p:cNvSpPr>
                <a:spLocks noChangeArrowheads="1"/>
              </p:cNvSpPr>
              <p:nvPr/>
            </p:nvSpPr>
            <p:spPr bwMode="auto">
              <a:xfrm>
                <a:off x="3457" y="2616"/>
                <a:ext cx="8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G</a:t>
                </a:r>
                <a:endParaRPr lang="en-US" sz="2000"/>
              </a:p>
            </p:txBody>
          </p:sp>
          <p:sp>
            <p:nvSpPr>
              <p:cNvPr id="8209" name="Freeform 17"/>
              <p:cNvSpPr>
                <a:spLocks/>
              </p:cNvSpPr>
              <p:nvPr/>
            </p:nvSpPr>
            <p:spPr bwMode="auto">
              <a:xfrm>
                <a:off x="3150" y="2157"/>
                <a:ext cx="207" cy="207"/>
              </a:xfrm>
              <a:custGeom>
                <a:avLst/>
                <a:gdLst/>
                <a:ahLst/>
                <a:cxnLst>
                  <a:cxn ang="0">
                    <a:pos x="105" y="207"/>
                  </a:cxn>
                  <a:cxn ang="0">
                    <a:pos x="125" y="207"/>
                  </a:cxn>
                  <a:cxn ang="0">
                    <a:pos x="145" y="201"/>
                  </a:cxn>
                  <a:cxn ang="0">
                    <a:pos x="161" y="191"/>
                  </a:cxn>
                  <a:cxn ang="0">
                    <a:pos x="178" y="178"/>
                  </a:cxn>
                  <a:cxn ang="0">
                    <a:pos x="191" y="161"/>
                  </a:cxn>
                  <a:cxn ang="0">
                    <a:pos x="201" y="145"/>
                  </a:cxn>
                  <a:cxn ang="0">
                    <a:pos x="207" y="125"/>
                  </a:cxn>
                  <a:cxn ang="0">
                    <a:pos x="207" y="102"/>
                  </a:cxn>
                  <a:cxn ang="0">
                    <a:pos x="207" y="82"/>
                  </a:cxn>
                  <a:cxn ang="0">
                    <a:pos x="201" y="63"/>
                  </a:cxn>
                  <a:cxn ang="0">
                    <a:pos x="191" y="46"/>
                  </a:cxn>
                  <a:cxn ang="0">
                    <a:pos x="178" y="30"/>
                  </a:cxn>
                  <a:cxn ang="0">
                    <a:pos x="161" y="17"/>
                  </a:cxn>
                  <a:cxn ang="0">
                    <a:pos x="145" y="7"/>
                  </a:cxn>
                  <a:cxn ang="0">
                    <a:pos x="125" y="0"/>
                  </a:cxn>
                  <a:cxn ang="0">
                    <a:pos x="105" y="0"/>
                  </a:cxn>
                  <a:cxn ang="0">
                    <a:pos x="82" y="0"/>
                  </a:cxn>
                  <a:cxn ang="0">
                    <a:pos x="63" y="7"/>
                  </a:cxn>
                  <a:cxn ang="0">
                    <a:pos x="46" y="17"/>
                  </a:cxn>
                  <a:cxn ang="0">
                    <a:pos x="30" y="30"/>
                  </a:cxn>
                  <a:cxn ang="0">
                    <a:pos x="17" y="46"/>
                  </a:cxn>
                  <a:cxn ang="0">
                    <a:pos x="7" y="63"/>
                  </a:cxn>
                  <a:cxn ang="0">
                    <a:pos x="0" y="82"/>
                  </a:cxn>
                  <a:cxn ang="0">
                    <a:pos x="0" y="102"/>
                  </a:cxn>
                  <a:cxn ang="0">
                    <a:pos x="0" y="125"/>
                  </a:cxn>
                  <a:cxn ang="0">
                    <a:pos x="7" y="145"/>
                  </a:cxn>
                  <a:cxn ang="0">
                    <a:pos x="17" y="161"/>
                  </a:cxn>
                  <a:cxn ang="0">
                    <a:pos x="30" y="178"/>
                  </a:cxn>
                  <a:cxn ang="0">
                    <a:pos x="46" y="191"/>
                  </a:cxn>
                  <a:cxn ang="0">
                    <a:pos x="63" y="201"/>
                  </a:cxn>
                  <a:cxn ang="0">
                    <a:pos x="82" y="207"/>
                  </a:cxn>
                  <a:cxn ang="0">
                    <a:pos x="105" y="207"/>
                  </a:cxn>
                </a:cxnLst>
                <a:rect l="0" t="0" r="r" b="b"/>
                <a:pathLst>
                  <a:path w="207" h="207">
                    <a:moveTo>
                      <a:pt x="105" y="207"/>
                    </a:moveTo>
                    <a:lnTo>
                      <a:pt x="125" y="207"/>
                    </a:lnTo>
                    <a:lnTo>
                      <a:pt x="145" y="201"/>
                    </a:lnTo>
                    <a:lnTo>
                      <a:pt x="161" y="191"/>
                    </a:lnTo>
                    <a:lnTo>
                      <a:pt x="178" y="178"/>
                    </a:lnTo>
                    <a:lnTo>
                      <a:pt x="191" y="161"/>
                    </a:lnTo>
                    <a:lnTo>
                      <a:pt x="201" y="145"/>
                    </a:lnTo>
                    <a:lnTo>
                      <a:pt x="207" y="125"/>
                    </a:lnTo>
                    <a:lnTo>
                      <a:pt x="207" y="102"/>
                    </a:lnTo>
                    <a:lnTo>
                      <a:pt x="207" y="82"/>
                    </a:lnTo>
                    <a:lnTo>
                      <a:pt x="201" y="63"/>
                    </a:lnTo>
                    <a:lnTo>
                      <a:pt x="191" y="46"/>
                    </a:lnTo>
                    <a:lnTo>
                      <a:pt x="178" y="30"/>
                    </a:lnTo>
                    <a:lnTo>
                      <a:pt x="161" y="17"/>
                    </a:lnTo>
                    <a:lnTo>
                      <a:pt x="145" y="7"/>
                    </a:lnTo>
                    <a:lnTo>
                      <a:pt x="125" y="0"/>
                    </a:lnTo>
                    <a:lnTo>
                      <a:pt x="105" y="0"/>
                    </a:lnTo>
                    <a:lnTo>
                      <a:pt x="82" y="0"/>
                    </a:lnTo>
                    <a:lnTo>
                      <a:pt x="63" y="7"/>
                    </a:lnTo>
                    <a:lnTo>
                      <a:pt x="46" y="17"/>
                    </a:lnTo>
                    <a:lnTo>
                      <a:pt x="30" y="30"/>
                    </a:lnTo>
                    <a:lnTo>
                      <a:pt x="17" y="46"/>
                    </a:lnTo>
                    <a:lnTo>
                      <a:pt x="7" y="63"/>
                    </a:lnTo>
                    <a:lnTo>
                      <a:pt x="0" y="82"/>
                    </a:lnTo>
                    <a:lnTo>
                      <a:pt x="0" y="102"/>
                    </a:lnTo>
                    <a:lnTo>
                      <a:pt x="0" y="125"/>
                    </a:lnTo>
                    <a:lnTo>
                      <a:pt x="7" y="145"/>
                    </a:lnTo>
                    <a:lnTo>
                      <a:pt x="17" y="161"/>
                    </a:lnTo>
                    <a:lnTo>
                      <a:pt x="30" y="178"/>
                    </a:lnTo>
                    <a:lnTo>
                      <a:pt x="46" y="191"/>
                    </a:lnTo>
                    <a:lnTo>
                      <a:pt x="63" y="201"/>
                    </a:lnTo>
                    <a:lnTo>
                      <a:pt x="82" y="207"/>
                    </a:lnTo>
                    <a:lnTo>
                      <a:pt x="105" y="207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0" name="Rectangle 18"/>
              <p:cNvSpPr>
                <a:spLocks noChangeArrowheads="1"/>
              </p:cNvSpPr>
              <p:nvPr/>
            </p:nvSpPr>
            <p:spPr bwMode="auto">
              <a:xfrm>
                <a:off x="3217" y="2188"/>
                <a:ext cx="8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C</a:t>
                </a:r>
                <a:endParaRPr lang="en-US" sz="2000"/>
              </a:p>
            </p:txBody>
          </p:sp>
          <p:sp>
            <p:nvSpPr>
              <p:cNvPr id="8211" name="Line 19"/>
              <p:cNvSpPr>
                <a:spLocks noChangeShapeType="1"/>
              </p:cNvSpPr>
              <p:nvPr/>
            </p:nvSpPr>
            <p:spPr bwMode="auto">
              <a:xfrm flipH="1">
                <a:off x="3091" y="2351"/>
                <a:ext cx="108" cy="188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2" name="Freeform 20"/>
              <p:cNvSpPr>
                <a:spLocks/>
              </p:cNvSpPr>
              <p:nvPr/>
            </p:nvSpPr>
            <p:spPr bwMode="auto">
              <a:xfrm>
                <a:off x="3058" y="2506"/>
                <a:ext cx="66" cy="92"/>
              </a:xfrm>
              <a:custGeom>
                <a:avLst/>
                <a:gdLst/>
                <a:ahLst/>
                <a:cxnLst>
                  <a:cxn ang="0">
                    <a:pos x="36" y="29"/>
                  </a:cxn>
                  <a:cxn ang="0">
                    <a:pos x="66" y="26"/>
                  </a:cxn>
                  <a:cxn ang="0">
                    <a:pos x="66" y="29"/>
                  </a:cxn>
                  <a:cxn ang="0">
                    <a:pos x="33" y="56"/>
                  </a:cxn>
                  <a:cxn ang="0">
                    <a:pos x="0" y="92"/>
                  </a:cxn>
                  <a:cxn ang="0">
                    <a:pos x="13" y="46"/>
                  </a:cxn>
                  <a:cxn ang="0">
                    <a:pos x="20" y="3"/>
                  </a:cxn>
                  <a:cxn ang="0">
                    <a:pos x="23" y="0"/>
                  </a:cxn>
                  <a:cxn ang="0">
                    <a:pos x="36" y="29"/>
                  </a:cxn>
                </a:cxnLst>
                <a:rect l="0" t="0" r="r" b="b"/>
                <a:pathLst>
                  <a:path w="66" h="92">
                    <a:moveTo>
                      <a:pt x="36" y="29"/>
                    </a:moveTo>
                    <a:lnTo>
                      <a:pt x="66" y="26"/>
                    </a:lnTo>
                    <a:lnTo>
                      <a:pt x="66" y="29"/>
                    </a:lnTo>
                    <a:lnTo>
                      <a:pt x="33" y="56"/>
                    </a:lnTo>
                    <a:lnTo>
                      <a:pt x="0" y="92"/>
                    </a:lnTo>
                    <a:lnTo>
                      <a:pt x="13" y="46"/>
                    </a:lnTo>
                    <a:lnTo>
                      <a:pt x="20" y="3"/>
                    </a:lnTo>
                    <a:lnTo>
                      <a:pt x="23" y="0"/>
                    </a:lnTo>
                    <a:lnTo>
                      <a:pt x="36" y="29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" name="Freeform 21"/>
              <p:cNvSpPr>
                <a:spLocks/>
              </p:cNvSpPr>
              <p:nvPr/>
            </p:nvSpPr>
            <p:spPr bwMode="auto">
              <a:xfrm>
                <a:off x="2387" y="2506"/>
                <a:ext cx="66" cy="89"/>
              </a:xfrm>
              <a:custGeom>
                <a:avLst/>
                <a:gdLst/>
                <a:ahLst/>
                <a:cxnLst>
                  <a:cxn ang="0">
                    <a:pos x="30" y="26"/>
                  </a:cxn>
                  <a:cxn ang="0">
                    <a:pos x="46" y="0"/>
                  </a:cxn>
                  <a:cxn ang="0">
                    <a:pos x="53" y="46"/>
                  </a:cxn>
                  <a:cxn ang="0">
                    <a:pos x="66" y="89"/>
                  </a:cxn>
                  <a:cxn ang="0">
                    <a:pos x="36" y="56"/>
                  </a:cxn>
                  <a:cxn ang="0">
                    <a:pos x="0" y="26"/>
                  </a:cxn>
                  <a:cxn ang="0">
                    <a:pos x="30" y="26"/>
                  </a:cxn>
                </a:cxnLst>
                <a:rect l="0" t="0" r="r" b="b"/>
                <a:pathLst>
                  <a:path w="66" h="89">
                    <a:moveTo>
                      <a:pt x="30" y="26"/>
                    </a:moveTo>
                    <a:lnTo>
                      <a:pt x="46" y="0"/>
                    </a:lnTo>
                    <a:lnTo>
                      <a:pt x="53" y="46"/>
                    </a:lnTo>
                    <a:lnTo>
                      <a:pt x="66" y="89"/>
                    </a:lnTo>
                    <a:lnTo>
                      <a:pt x="36" y="56"/>
                    </a:lnTo>
                    <a:lnTo>
                      <a:pt x="0" y="26"/>
                    </a:lnTo>
                    <a:lnTo>
                      <a:pt x="30" y="26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4" name="Line 22"/>
              <p:cNvSpPr>
                <a:spLocks noChangeShapeType="1"/>
              </p:cNvSpPr>
              <p:nvPr/>
            </p:nvSpPr>
            <p:spPr bwMode="auto">
              <a:xfrm>
                <a:off x="2315" y="2351"/>
                <a:ext cx="108" cy="188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Line 23"/>
              <p:cNvSpPr>
                <a:spLocks noChangeShapeType="1"/>
              </p:cNvSpPr>
              <p:nvPr/>
            </p:nvSpPr>
            <p:spPr bwMode="auto">
              <a:xfrm flipH="1">
                <a:off x="2097" y="2351"/>
                <a:ext cx="106" cy="188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6" name="Freeform 24"/>
              <p:cNvSpPr>
                <a:spLocks/>
              </p:cNvSpPr>
              <p:nvPr/>
            </p:nvSpPr>
            <p:spPr bwMode="auto">
              <a:xfrm>
                <a:off x="2064" y="2506"/>
                <a:ext cx="66" cy="92"/>
              </a:xfrm>
              <a:custGeom>
                <a:avLst/>
                <a:gdLst/>
                <a:ahLst/>
                <a:cxnLst>
                  <a:cxn ang="0">
                    <a:pos x="37" y="29"/>
                  </a:cxn>
                  <a:cxn ang="0">
                    <a:pos x="66" y="26"/>
                  </a:cxn>
                  <a:cxn ang="0">
                    <a:pos x="66" y="29"/>
                  </a:cxn>
                  <a:cxn ang="0">
                    <a:pos x="33" y="56"/>
                  </a:cxn>
                  <a:cxn ang="0">
                    <a:pos x="0" y="92"/>
                  </a:cxn>
                  <a:cxn ang="0">
                    <a:pos x="14" y="46"/>
                  </a:cxn>
                  <a:cxn ang="0">
                    <a:pos x="20" y="3"/>
                  </a:cxn>
                  <a:cxn ang="0">
                    <a:pos x="24" y="0"/>
                  </a:cxn>
                  <a:cxn ang="0">
                    <a:pos x="37" y="29"/>
                  </a:cxn>
                </a:cxnLst>
                <a:rect l="0" t="0" r="r" b="b"/>
                <a:pathLst>
                  <a:path w="66" h="92">
                    <a:moveTo>
                      <a:pt x="37" y="29"/>
                    </a:moveTo>
                    <a:lnTo>
                      <a:pt x="66" y="26"/>
                    </a:lnTo>
                    <a:lnTo>
                      <a:pt x="66" y="29"/>
                    </a:lnTo>
                    <a:lnTo>
                      <a:pt x="33" y="56"/>
                    </a:lnTo>
                    <a:lnTo>
                      <a:pt x="0" y="92"/>
                    </a:lnTo>
                    <a:lnTo>
                      <a:pt x="14" y="46"/>
                    </a:lnTo>
                    <a:lnTo>
                      <a:pt x="20" y="3"/>
                    </a:lnTo>
                    <a:lnTo>
                      <a:pt x="24" y="0"/>
                    </a:lnTo>
                    <a:lnTo>
                      <a:pt x="37" y="29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7" name="Freeform 25"/>
              <p:cNvSpPr>
                <a:spLocks/>
              </p:cNvSpPr>
              <p:nvPr/>
            </p:nvSpPr>
            <p:spPr bwMode="auto">
              <a:xfrm>
                <a:off x="2153" y="2157"/>
                <a:ext cx="211" cy="207"/>
              </a:xfrm>
              <a:custGeom>
                <a:avLst/>
                <a:gdLst/>
                <a:ahLst/>
                <a:cxnLst>
                  <a:cxn ang="0">
                    <a:pos x="106" y="207"/>
                  </a:cxn>
                  <a:cxn ang="0">
                    <a:pos x="125" y="207"/>
                  </a:cxn>
                  <a:cxn ang="0">
                    <a:pos x="145" y="201"/>
                  </a:cxn>
                  <a:cxn ang="0">
                    <a:pos x="165" y="191"/>
                  </a:cxn>
                  <a:cxn ang="0">
                    <a:pos x="181" y="178"/>
                  </a:cxn>
                  <a:cxn ang="0">
                    <a:pos x="191" y="161"/>
                  </a:cxn>
                  <a:cxn ang="0">
                    <a:pos x="201" y="145"/>
                  </a:cxn>
                  <a:cxn ang="0">
                    <a:pos x="208" y="125"/>
                  </a:cxn>
                  <a:cxn ang="0">
                    <a:pos x="211" y="102"/>
                  </a:cxn>
                  <a:cxn ang="0">
                    <a:pos x="208" y="82"/>
                  </a:cxn>
                  <a:cxn ang="0">
                    <a:pos x="201" y="63"/>
                  </a:cxn>
                  <a:cxn ang="0">
                    <a:pos x="191" y="46"/>
                  </a:cxn>
                  <a:cxn ang="0">
                    <a:pos x="181" y="30"/>
                  </a:cxn>
                  <a:cxn ang="0">
                    <a:pos x="165" y="17"/>
                  </a:cxn>
                  <a:cxn ang="0">
                    <a:pos x="145" y="7"/>
                  </a:cxn>
                  <a:cxn ang="0">
                    <a:pos x="125" y="0"/>
                  </a:cxn>
                  <a:cxn ang="0">
                    <a:pos x="106" y="0"/>
                  </a:cxn>
                  <a:cxn ang="0">
                    <a:pos x="86" y="0"/>
                  </a:cxn>
                  <a:cxn ang="0">
                    <a:pos x="66" y="7"/>
                  </a:cxn>
                  <a:cxn ang="0">
                    <a:pos x="46" y="17"/>
                  </a:cxn>
                  <a:cxn ang="0">
                    <a:pos x="33" y="30"/>
                  </a:cxn>
                  <a:cxn ang="0">
                    <a:pos x="20" y="46"/>
                  </a:cxn>
                  <a:cxn ang="0">
                    <a:pos x="10" y="63"/>
                  </a:cxn>
                  <a:cxn ang="0">
                    <a:pos x="4" y="82"/>
                  </a:cxn>
                  <a:cxn ang="0">
                    <a:pos x="0" y="102"/>
                  </a:cxn>
                  <a:cxn ang="0">
                    <a:pos x="4" y="125"/>
                  </a:cxn>
                  <a:cxn ang="0">
                    <a:pos x="10" y="145"/>
                  </a:cxn>
                  <a:cxn ang="0">
                    <a:pos x="20" y="161"/>
                  </a:cxn>
                  <a:cxn ang="0">
                    <a:pos x="33" y="178"/>
                  </a:cxn>
                  <a:cxn ang="0">
                    <a:pos x="46" y="191"/>
                  </a:cxn>
                  <a:cxn ang="0">
                    <a:pos x="66" y="201"/>
                  </a:cxn>
                  <a:cxn ang="0">
                    <a:pos x="86" y="207"/>
                  </a:cxn>
                  <a:cxn ang="0">
                    <a:pos x="106" y="207"/>
                  </a:cxn>
                </a:cxnLst>
                <a:rect l="0" t="0" r="r" b="b"/>
                <a:pathLst>
                  <a:path w="211" h="207">
                    <a:moveTo>
                      <a:pt x="106" y="207"/>
                    </a:moveTo>
                    <a:lnTo>
                      <a:pt x="125" y="207"/>
                    </a:lnTo>
                    <a:lnTo>
                      <a:pt x="145" y="201"/>
                    </a:lnTo>
                    <a:lnTo>
                      <a:pt x="165" y="191"/>
                    </a:lnTo>
                    <a:lnTo>
                      <a:pt x="181" y="178"/>
                    </a:lnTo>
                    <a:lnTo>
                      <a:pt x="191" y="161"/>
                    </a:lnTo>
                    <a:lnTo>
                      <a:pt x="201" y="145"/>
                    </a:lnTo>
                    <a:lnTo>
                      <a:pt x="208" y="125"/>
                    </a:lnTo>
                    <a:lnTo>
                      <a:pt x="211" y="102"/>
                    </a:lnTo>
                    <a:lnTo>
                      <a:pt x="208" y="82"/>
                    </a:lnTo>
                    <a:lnTo>
                      <a:pt x="201" y="63"/>
                    </a:lnTo>
                    <a:lnTo>
                      <a:pt x="191" y="46"/>
                    </a:lnTo>
                    <a:lnTo>
                      <a:pt x="181" y="30"/>
                    </a:lnTo>
                    <a:lnTo>
                      <a:pt x="165" y="17"/>
                    </a:lnTo>
                    <a:lnTo>
                      <a:pt x="145" y="7"/>
                    </a:lnTo>
                    <a:lnTo>
                      <a:pt x="125" y="0"/>
                    </a:lnTo>
                    <a:lnTo>
                      <a:pt x="106" y="0"/>
                    </a:lnTo>
                    <a:lnTo>
                      <a:pt x="86" y="0"/>
                    </a:lnTo>
                    <a:lnTo>
                      <a:pt x="66" y="7"/>
                    </a:lnTo>
                    <a:lnTo>
                      <a:pt x="46" y="17"/>
                    </a:lnTo>
                    <a:lnTo>
                      <a:pt x="33" y="30"/>
                    </a:lnTo>
                    <a:lnTo>
                      <a:pt x="20" y="46"/>
                    </a:lnTo>
                    <a:lnTo>
                      <a:pt x="10" y="63"/>
                    </a:lnTo>
                    <a:lnTo>
                      <a:pt x="4" y="82"/>
                    </a:lnTo>
                    <a:lnTo>
                      <a:pt x="0" y="102"/>
                    </a:lnTo>
                    <a:lnTo>
                      <a:pt x="4" y="125"/>
                    </a:lnTo>
                    <a:lnTo>
                      <a:pt x="10" y="145"/>
                    </a:lnTo>
                    <a:lnTo>
                      <a:pt x="20" y="161"/>
                    </a:lnTo>
                    <a:lnTo>
                      <a:pt x="33" y="178"/>
                    </a:lnTo>
                    <a:lnTo>
                      <a:pt x="46" y="191"/>
                    </a:lnTo>
                    <a:lnTo>
                      <a:pt x="66" y="201"/>
                    </a:lnTo>
                    <a:lnTo>
                      <a:pt x="86" y="207"/>
                    </a:lnTo>
                    <a:lnTo>
                      <a:pt x="106" y="207"/>
                    </a:lnTo>
                    <a:close/>
                  </a:path>
                </a:pathLst>
              </a:custGeom>
              <a:noFill/>
              <a:ln w="11113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8" name="Rectangle 26"/>
              <p:cNvSpPr>
                <a:spLocks noChangeArrowheads="1"/>
              </p:cNvSpPr>
              <p:nvPr/>
            </p:nvSpPr>
            <p:spPr bwMode="auto">
              <a:xfrm>
                <a:off x="2204" y="2188"/>
                <a:ext cx="8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B</a:t>
                </a:r>
                <a:endParaRPr lang="en-US" sz="2000"/>
              </a:p>
            </p:txBody>
          </p:sp>
          <p:sp>
            <p:nvSpPr>
              <p:cNvPr id="8219" name="Line 27"/>
              <p:cNvSpPr>
                <a:spLocks noChangeShapeType="1"/>
              </p:cNvSpPr>
              <p:nvPr/>
            </p:nvSpPr>
            <p:spPr bwMode="auto">
              <a:xfrm flipH="1">
                <a:off x="2390" y="1907"/>
                <a:ext cx="283" cy="240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0" name="Freeform 28"/>
              <p:cNvSpPr>
                <a:spLocks/>
              </p:cNvSpPr>
              <p:nvPr/>
            </p:nvSpPr>
            <p:spPr bwMode="auto">
              <a:xfrm>
                <a:off x="2341" y="2114"/>
                <a:ext cx="82" cy="76"/>
              </a:xfrm>
              <a:custGeom>
                <a:avLst/>
                <a:gdLst/>
                <a:ahLst/>
                <a:cxnLst>
                  <a:cxn ang="0">
                    <a:pos x="52" y="30"/>
                  </a:cxn>
                  <a:cxn ang="0">
                    <a:pos x="82" y="40"/>
                  </a:cxn>
                  <a:cxn ang="0">
                    <a:pos x="39" y="56"/>
                  </a:cxn>
                  <a:cxn ang="0">
                    <a:pos x="0" y="76"/>
                  </a:cxn>
                  <a:cxn ang="0">
                    <a:pos x="26" y="40"/>
                  </a:cxn>
                  <a:cxn ang="0">
                    <a:pos x="46" y="0"/>
                  </a:cxn>
                  <a:cxn ang="0">
                    <a:pos x="49" y="0"/>
                  </a:cxn>
                  <a:cxn ang="0">
                    <a:pos x="52" y="30"/>
                  </a:cxn>
                </a:cxnLst>
                <a:rect l="0" t="0" r="r" b="b"/>
                <a:pathLst>
                  <a:path w="82" h="76">
                    <a:moveTo>
                      <a:pt x="52" y="30"/>
                    </a:moveTo>
                    <a:lnTo>
                      <a:pt x="82" y="40"/>
                    </a:lnTo>
                    <a:lnTo>
                      <a:pt x="39" y="56"/>
                    </a:lnTo>
                    <a:lnTo>
                      <a:pt x="0" y="76"/>
                    </a:lnTo>
                    <a:lnTo>
                      <a:pt x="26" y="4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2" y="30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1" name="Freeform 29"/>
              <p:cNvSpPr>
                <a:spLocks/>
              </p:cNvSpPr>
              <p:nvPr/>
            </p:nvSpPr>
            <p:spPr bwMode="auto">
              <a:xfrm>
                <a:off x="3088" y="2111"/>
                <a:ext cx="85" cy="79"/>
              </a:xfrm>
              <a:custGeom>
                <a:avLst/>
                <a:gdLst/>
                <a:ahLst/>
                <a:cxnLst>
                  <a:cxn ang="0">
                    <a:pos x="29" y="33"/>
                  </a:cxn>
                  <a:cxn ang="0">
                    <a:pos x="36" y="0"/>
                  </a:cxn>
                  <a:cxn ang="0">
                    <a:pos x="59" y="43"/>
                  </a:cxn>
                  <a:cxn ang="0">
                    <a:pos x="85" y="79"/>
                  </a:cxn>
                  <a:cxn ang="0">
                    <a:pos x="46" y="56"/>
                  </a:cxn>
                  <a:cxn ang="0">
                    <a:pos x="3" y="43"/>
                  </a:cxn>
                  <a:cxn ang="0">
                    <a:pos x="0" y="43"/>
                  </a:cxn>
                  <a:cxn ang="0">
                    <a:pos x="29" y="33"/>
                  </a:cxn>
                </a:cxnLst>
                <a:rect l="0" t="0" r="r" b="b"/>
                <a:pathLst>
                  <a:path w="85" h="79">
                    <a:moveTo>
                      <a:pt x="29" y="33"/>
                    </a:moveTo>
                    <a:lnTo>
                      <a:pt x="36" y="0"/>
                    </a:lnTo>
                    <a:lnTo>
                      <a:pt x="59" y="43"/>
                    </a:lnTo>
                    <a:lnTo>
                      <a:pt x="85" y="79"/>
                    </a:lnTo>
                    <a:lnTo>
                      <a:pt x="46" y="56"/>
                    </a:lnTo>
                    <a:lnTo>
                      <a:pt x="3" y="43"/>
                    </a:lnTo>
                    <a:lnTo>
                      <a:pt x="0" y="43"/>
                    </a:lnTo>
                    <a:lnTo>
                      <a:pt x="29" y="33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2" name="Line 30"/>
              <p:cNvSpPr>
                <a:spLocks noChangeShapeType="1"/>
              </p:cNvSpPr>
              <p:nvPr/>
            </p:nvSpPr>
            <p:spPr bwMode="auto">
              <a:xfrm>
                <a:off x="2838" y="1907"/>
                <a:ext cx="286" cy="240"/>
              </a:xfrm>
              <a:prstGeom prst="line">
                <a:avLst/>
              </a:prstGeom>
              <a:noFill/>
              <a:ln w="20638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3" name="Rectangle 31"/>
              <p:cNvSpPr>
                <a:spLocks noChangeArrowheads="1"/>
              </p:cNvSpPr>
              <p:nvPr/>
            </p:nvSpPr>
            <p:spPr bwMode="auto">
              <a:xfrm>
                <a:off x="2733" y="2639"/>
                <a:ext cx="42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3333CC"/>
                    </a:solidFill>
                  </a:rPr>
                  <a:t>•</a:t>
                </a:r>
                <a:endParaRPr lang="en-US" sz="2000"/>
              </a:p>
            </p:txBody>
          </p:sp>
          <p:sp>
            <p:nvSpPr>
              <p:cNvPr id="8224" name="Rectangle 32"/>
              <p:cNvSpPr>
                <a:spLocks noChangeArrowheads="1"/>
              </p:cNvSpPr>
              <p:nvPr/>
            </p:nvSpPr>
            <p:spPr bwMode="auto">
              <a:xfrm>
                <a:off x="2733" y="2751"/>
                <a:ext cx="42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3333CC"/>
                    </a:solidFill>
                  </a:rPr>
                  <a:t>•</a:t>
                </a:r>
                <a:endParaRPr lang="en-US" sz="2000"/>
              </a:p>
            </p:txBody>
          </p:sp>
          <p:sp>
            <p:nvSpPr>
              <p:cNvPr id="8225" name="Rectangle 33"/>
              <p:cNvSpPr>
                <a:spLocks noChangeArrowheads="1"/>
              </p:cNvSpPr>
              <p:nvPr/>
            </p:nvSpPr>
            <p:spPr bwMode="auto">
              <a:xfrm>
                <a:off x="2710" y="1764"/>
                <a:ext cx="8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A</a:t>
                </a:r>
                <a:endParaRPr lang="en-US" sz="2000"/>
              </a:p>
            </p:txBody>
          </p:sp>
        </p:grpSp>
      </p:grp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999858" y="1752600"/>
            <a:ext cx="774885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If A is the </a:t>
            </a:r>
            <a:r>
              <a:rPr lang="en-US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root</a:t>
            </a:r>
            <a:r>
              <a:rPr lang="en-US" dirty="0">
                <a:latin typeface="Arial" pitchFamily="34" charset="0"/>
                <a:cs typeface="Arial" pitchFamily="34" charset="0"/>
              </a:rPr>
              <a:t> of a binary tree and B is the </a:t>
            </a:r>
            <a:r>
              <a:rPr lang="en-US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root</a:t>
            </a:r>
            <a:r>
              <a:rPr lang="en-US" dirty="0">
                <a:latin typeface="Arial" pitchFamily="34" charset="0"/>
                <a:cs typeface="Arial" pitchFamily="34" charset="0"/>
              </a:rPr>
              <a:t> of its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left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or </a:t>
            </a:r>
            <a:r>
              <a:rPr lang="en-US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right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subtree</a:t>
            </a:r>
            <a:r>
              <a:rPr lang="en-US" dirty="0">
                <a:latin typeface="Arial" pitchFamily="34" charset="0"/>
                <a:cs typeface="Arial" pitchFamily="34" charset="0"/>
              </a:rPr>
              <a:t>, then A is said to be </a:t>
            </a:r>
            <a:r>
              <a:rPr lang="en-US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parent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dirty="0">
                <a:latin typeface="Arial" pitchFamily="34" charset="0"/>
                <a:cs typeface="Arial" pitchFamily="34" charset="0"/>
              </a:rPr>
              <a:t>B, and B is said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be </a:t>
            </a:r>
            <a:r>
              <a:rPr lang="en-US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b="1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left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or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right </a:t>
            </a:r>
            <a:r>
              <a:rPr lang="en-US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child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dirty="0">
                <a:latin typeface="Arial" pitchFamily="34" charset="0"/>
                <a:cs typeface="Arial" pitchFamily="34" charset="0"/>
              </a:rPr>
              <a:t>A.</a:t>
            </a:r>
          </a:p>
        </p:txBody>
      </p:sp>
      <p:sp>
        <p:nvSpPr>
          <p:cNvPr id="8258" name="Text Box 66"/>
          <p:cNvSpPr txBox="1">
            <a:spLocks noChangeArrowheads="1"/>
          </p:cNvSpPr>
          <p:nvPr/>
        </p:nvSpPr>
        <p:spPr bwMode="auto">
          <a:xfrm>
            <a:off x="1663778" y="4090974"/>
            <a:ext cx="136755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B0F0"/>
                </a:solidFill>
              </a:rPr>
              <a:t>left </a:t>
            </a:r>
            <a:r>
              <a:rPr lang="en-US" sz="1600" b="1" dirty="0" smtClean="0">
                <a:solidFill>
                  <a:srgbClr val="00B0F0"/>
                </a:solidFill>
              </a:rPr>
              <a:t>child </a:t>
            </a:r>
            <a:r>
              <a:rPr lang="en-US" sz="1600" b="1" dirty="0">
                <a:solidFill>
                  <a:srgbClr val="00B0F0"/>
                </a:solidFill>
              </a:rPr>
              <a:t>of A</a:t>
            </a:r>
          </a:p>
        </p:txBody>
      </p:sp>
      <p:sp>
        <p:nvSpPr>
          <p:cNvPr id="8259" name="Text Box 67"/>
          <p:cNvSpPr txBox="1">
            <a:spLocks noChangeArrowheads="1"/>
          </p:cNvSpPr>
          <p:nvPr/>
        </p:nvSpPr>
        <p:spPr bwMode="auto">
          <a:xfrm>
            <a:off x="4953000" y="4083050"/>
            <a:ext cx="15150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B0F0"/>
                </a:solidFill>
              </a:rPr>
              <a:t>right </a:t>
            </a:r>
            <a:r>
              <a:rPr lang="en-US" sz="1600" b="1" dirty="0" smtClean="0">
                <a:solidFill>
                  <a:srgbClr val="00B0F0"/>
                </a:solidFill>
              </a:rPr>
              <a:t>child </a:t>
            </a:r>
            <a:r>
              <a:rPr lang="en-US" sz="1600" b="1" dirty="0">
                <a:solidFill>
                  <a:srgbClr val="00B0F0"/>
                </a:solidFill>
              </a:rPr>
              <a:t>of A</a:t>
            </a:r>
          </a:p>
        </p:txBody>
      </p:sp>
      <p:sp>
        <p:nvSpPr>
          <p:cNvPr id="8261" name="Text Box 69"/>
          <p:cNvSpPr txBox="1">
            <a:spLocks noChangeArrowheads="1"/>
          </p:cNvSpPr>
          <p:nvPr/>
        </p:nvSpPr>
        <p:spPr bwMode="auto">
          <a:xfrm>
            <a:off x="1676400" y="5410200"/>
            <a:ext cx="14462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B0F0"/>
                </a:solidFill>
              </a:rPr>
              <a:t>Left child of </a:t>
            </a:r>
            <a:r>
              <a:rPr lang="en-US" sz="1600" b="1" dirty="0">
                <a:solidFill>
                  <a:srgbClr val="00B0F0"/>
                </a:solidFill>
              </a:rPr>
              <a:t>B</a:t>
            </a:r>
          </a:p>
        </p:txBody>
      </p:sp>
      <p:sp>
        <p:nvSpPr>
          <p:cNvPr id="8262" name="Text Box 70"/>
          <p:cNvSpPr txBox="1">
            <a:spLocks noChangeArrowheads="1"/>
          </p:cNvSpPr>
          <p:nvPr/>
        </p:nvSpPr>
        <p:spPr bwMode="auto">
          <a:xfrm>
            <a:off x="3295650" y="5428000"/>
            <a:ext cx="15151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B0F0"/>
                </a:solidFill>
              </a:rPr>
              <a:t>right </a:t>
            </a:r>
            <a:r>
              <a:rPr lang="en-US" sz="1600" b="1" dirty="0" smtClean="0">
                <a:solidFill>
                  <a:srgbClr val="00B0F0"/>
                </a:solidFill>
              </a:rPr>
              <a:t>child </a:t>
            </a:r>
            <a:r>
              <a:rPr lang="en-US" sz="1600" b="1" dirty="0">
                <a:solidFill>
                  <a:srgbClr val="00B0F0"/>
                </a:solidFill>
              </a:rPr>
              <a:t>of B</a:t>
            </a:r>
          </a:p>
        </p:txBody>
      </p:sp>
      <p:sp>
        <p:nvSpPr>
          <p:cNvPr id="8263" name="Line 71"/>
          <p:cNvSpPr>
            <a:spLocks noChangeShapeType="1"/>
          </p:cNvSpPr>
          <p:nvPr/>
        </p:nvSpPr>
        <p:spPr bwMode="auto">
          <a:xfrm flipV="1">
            <a:off x="2590800" y="518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64" name="Line 72"/>
          <p:cNvSpPr>
            <a:spLocks noChangeShapeType="1"/>
          </p:cNvSpPr>
          <p:nvPr/>
        </p:nvSpPr>
        <p:spPr bwMode="auto">
          <a:xfrm flipH="1" flipV="1">
            <a:off x="3657600" y="5195888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249382" y="-6655"/>
            <a:ext cx="8678487" cy="9623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mtClean="0">
                <a:solidFill>
                  <a:schemeClr val="tx2"/>
                </a:solidFill>
              </a:rPr>
              <a:t>1. Binary Trees</a:t>
            </a:r>
            <a:endParaRPr lang="en-US" dirty="0"/>
          </a:p>
        </p:txBody>
      </p:sp>
      <p:sp>
        <p:nvSpPr>
          <p:cNvPr id="43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286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0"/>
            <a:ext cx="7886700" cy="878541"/>
          </a:xfrm>
        </p:spPr>
        <p:txBody>
          <a:bodyPr/>
          <a:lstStyle/>
          <a:p>
            <a:r>
              <a:rPr lang="en-US" dirty="0" smtClean="0"/>
              <a:t>4.2 Tree Traversal (</a:t>
            </a:r>
            <a:r>
              <a:rPr lang="en-US" dirty="0" smtClean="0">
                <a:solidFill>
                  <a:srgbClr val="00B0F0"/>
                </a:solidFill>
              </a:rPr>
              <a:t>Preorder</a:t>
            </a:r>
            <a:r>
              <a:rPr lang="en-US" dirty="0" smtClean="0"/>
              <a:t>)                      (1/8)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7BB-9D3D-455B-9BF0-C5F986BEB79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12377" y="1092029"/>
            <a:ext cx="1758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Preodrder: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66242" y="1711329"/>
            <a:ext cx="55160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>
                <a:latin typeface="Arial" pitchFamily="34" charset="0"/>
                <a:cs typeface="Arial" pitchFamily="34" charset="0"/>
              </a:rPr>
              <a:t>Visit the root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Arial" pitchFamily="34" charset="0"/>
                <a:cs typeface="Arial" pitchFamily="34" charset="0"/>
              </a:rPr>
              <a:t>Traverse the left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subtree</a:t>
            </a:r>
            <a:r>
              <a:rPr lang="en-US" dirty="0">
                <a:latin typeface="Arial" pitchFamily="34" charset="0"/>
                <a:cs typeface="Arial" pitchFamily="34" charset="0"/>
              </a:rPr>
              <a:t> in preorder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Arial" pitchFamily="34" charset="0"/>
                <a:cs typeface="Arial" pitchFamily="34" charset="0"/>
              </a:rPr>
              <a:t>Traverse the right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subtree</a:t>
            </a:r>
            <a:r>
              <a:rPr lang="en-US" dirty="0">
                <a:latin typeface="Arial" pitchFamily="34" charset="0"/>
                <a:cs typeface="Arial" pitchFamily="34" charset="0"/>
              </a:rPr>
              <a:t> in preorder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66242" y="3513613"/>
            <a:ext cx="51283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Also known as </a:t>
            </a:r>
            <a:r>
              <a:rPr lang="en-US" b="1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depth-first</a:t>
            </a:r>
            <a:r>
              <a:rPr lang="en-US" dirty="0">
                <a:latin typeface="Arial" pitchFamily="34" charset="0"/>
                <a:cs typeface="Arial" pitchFamily="34" charset="0"/>
              </a:rPr>
              <a:t> traversal.</a:t>
            </a:r>
          </a:p>
        </p:txBody>
      </p:sp>
      <p:sp>
        <p:nvSpPr>
          <p:cNvPr id="7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0791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utoUpdateAnimBg="0"/>
      <p:bldP spid="22534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7BB-9D3D-455B-9BF0-C5F986BEB794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23581" name="Group 29"/>
          <p:cNvGrpSpPr>
            <a:grpSpLocks/>
          </p:cNvGrpSpPr>
          <p:nvPr/>
        </p:nvGrpSpPr>
        <p:grpSpPr bwMode="auto">
          <a:xfrm>
            <a:off x="2219325" y="1752600"/>
            <a:ext cx="4791075" cy="3386138"/>
            <a:chOff x="1302" y="1152"/>
            <a:chExt cx="3018" cy="2133"/>
          </a:xfrm>
        </p:grpSpPr>
        <p:sp>
          <p:nvSpPr>
            <p:cNvPr id="23556" name="Oval 4"/>
            <p:cNvSpPr>
              <a:spLocks noChangeArrowheads="1"/>
            </p:cNvSpPr>
            <p:nvPr/>
          </p:nvSpPr>
          <p:spPr bwMode="auto">
            <a:xfrm>
              <a:off x="2352" y="1152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57" name="Oval 5"/>
            <p:cNvSpPr>
              <a:spLocks noChangeArrowheads="1"/>
            </p:cNvSpPr>
            <p:nvPr/>
          </p:nvSpPr>
          <p:spPr bwMode="auto">
            <a:xfrm>
              <a:off x="3120" y="2832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58" name="Oval 6"/>
            <p:cNvSpPr>
              <a:spLocks noChangeArrowheads="1"/>
            </p:cNvSpPr>
            <p:nvPr/>
          </p:nvSpPr>
          <p:spPr bwMode="auto">
            <a:xfrm>
              <a:off x="3936" y="2841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59" name="Oval 7"/>
            <p:cNvSpPr>
              <a:spLocks noChangeArrowheads="1"/>
            </p:cNvSpPr>
            <p:nvPr/>
          </p:nvSpPr>
          <p:spPr bwMode="auto">
            <a:xfrm>
              <a:off x="1302" y="2112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60" name="Oval 8"/>
            <p:cNvSpPr>
              <a:spLocks noChangeArrowheads="1"/>
            </p:cNvSpPr>
            <p:nvPr/>
          </p:nvSpPr>
          <p:spPr bwMode="auto">
            <a:xfrm>
              <a:off x="1680" y="2901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61" name="Oval 9"/>
            <p:cNvSpPr>
              <a:spLocks noChangeArrowheads="1"/>
            </p:cNvSpPr>
            <p:nvPr/>
          </p:nvSpPr>
          <p:spPr bwMode="auto">
            <a:xfrm>
              <a:off x="3504" y="2064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65" name="Line 13"/>
            <p:cNvSpPr>
              <a:spLocks noChangeShapeType="1"/>
            </p:cNvSpPr>
            <p:nvPr/>
          </p:nvSpPr>
          <p:spPr bwMode="auto">
            <a:xfrm>
              <a:off x="1590" y="2496"/>
              <a:ext cx="24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 flipH="1">
              <a:off x="3312" y="2448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>
              <a:off x="3792" y="2448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3570" name="Text Box 18"/>
            <p:cNvSpPr txBox="1">
              <a:spLocks noChangeArrowheads="1"/>
            </p:cNvSpPr>
            <p:nvPr/>
          </p:nvSpPr>
          <p:spPr bwMode="auto">
            <a:xfrm>
              <a:off x="2435" y="1248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32</a:t>
              </a:r>
            </a:p>
          </p:txBody>
        </p:sp>
        <p:sp>
          <p:nvSpPr>
            <p:cNvPr id="23571" name="Text Box 19"/>
            <p:cNvSpPr txBox="1">
              <a:spLocks noChangeArrowheads="1"/>
            </p:cNvSpPr>
            <p:nvPr/>
          </p:nvSpPr>
          <p:spPr bwMode="auto">
            <a:xfrm>
              <a:off x="4019" y="2944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16</a:t>
              </a:r>
            </a:p>
          </p:txBody>
        </p:sp>
        <p:sp>
          <p:nvSpPr>
            <p:cNvPr id="23572" name="Text Box 20"/>
            <p:cNvSpPr txBox="1">
              <a:spLocks noChangeArrowheads="1"/>
            </p:cNvSpPr>
            <p:nvPr/>
          </p:nvSpPr>
          <p:spPr bwMode="auto">
            <a:xfrm>
              <a:off x="1760" y="3004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13</a:t>
              </a:r>
            </a:p>
          </p:txBody>
        </p:sp>
        <p:sp>
          <p:nvSpPr>
            <p:cNvPr id="23573" name="Text Box 21"/>
            <p:cNvSpPr txBox="1">
              <a:spLocks noChangeArrowheads="1"/>
            </p:cNvSpPr>
            <p:nvPr/>
          </p:nvSpPr>
          <p:spPr bwMode="auto">
            <a:xfrm>
              <a:off x="3578" y="2169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42</a:t>
              </a:r>
            </a:p>
          </p:txBody>
        </p:sp>
        <p:sp>
          <p:nvSpPr>
            <p:cNvPr id="23574" name="Text Box 22"/>
            <p:cNvSpPr txBox="1">
              <a:spLocks noChangeArrowheads="1"/>
            </p:cNvSpPr>
            <p:nvPr/>
          </p:nvSpPr>
          <p:spPr bwMode="auto">
            <a:xfrm>
              <a:off x="1367" y="2209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79</a:t>
              </a:r>
            </a:p>
          </p:txBody>
        </p:sp>
        <p:sp>
          <p:nvSpPr>
            <p:cNvPr id="23575" name="Text Box 23"/>
            <p:cNvSpPr txBox="1">
              <a:spLocks noChangeArrowheads="1"/>
            </p:cNvSpPr>
            <p:nvPr/>
          </p:nvSpPr>
          <p:spPr bwMode="auto">
            <a:xfrm>
              <a:off x="3194" y="2947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95</a:t>
              </a:r>
            </a:p>
          </p:txBody>
        </p:sp>
        <p:sp>
          <p:nvSpPr>
            <p:cNvPr id="23579" name="Line 27"/>
            <p:cNvSpPr>
              <a:spLocks noChangeShapeType="1"/>
            </p:cNvSpPr>
            <p:nvPr/>
          </p:nvSpPr>
          <p:spPr bwMode="auto">
            <a:xfrm flipH="1">
              <a:off x="1488" y="1488"/>
              <a:ext cx="91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3580" name="Line 28"/>
            <p:cNvSpPr>
              <a:spLocks noChangeShapeType="1"/>
            </p:cNvSpPr>
            <p:nvPr/>
          </p:nvSpPr>
          <p:spPr bwMode="auto">
            <a:xfrm>
              <a:off x="2688" y="1488"/>
              <a:ext cx="100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23582" name="AutoShape 30"/>
          <p:cNvSpPr>
            <a:spLocks noChangeArrowheads="1"/>
          </p:cNvSpPr>
          <p:nvPr/>
        </p:nvSpPr>
        <p:spPr bwMode="auto">
          <a:xfrm>
            <a:off x="685800" y="2590800"/>
            <a:ext cx="3581400" cy="2743200"/>
          </a:xfrm>
          <a:prstGeom prst="flowChartExtract">
            <a:avLst/>
          </a:prstGeom>
          <a:noFill/>
          <a:ln w="28575">
            <a:solidFill>
              <a:srgbClr val="993300"/>
            </a:solidFill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583" name="AutoShape 31"/>
          <p:cNvSpPr>
            <a:spLocks noChangeArrowheads="1"/>
          </p:cNvSpPr>
          <p:nvPr/>
        </p:nvSpPr>
        <p:spPr bwMode="auto">
          <a:xfrm>
            <a:off x="4343400" y="2590800"/>
            <a:ext cx="3581400" cy="2743200"/>
          </a:xfrm>
          <a:prstGeom prst="flowChartExtract">
            <a:avLst/>
          </a:prstGeom>
          <a:noFill/>
          <a:ln w="28575">
            <a:solidFill>
              <a:srgbClr val="993300"/>
            </a:solidFill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669925" y="5486400"/>
            <a:ext cx="116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2"/>
                </a:solidFill>
              </a:rPr>
              <a:t>Output: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1800225" y="5486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338138" y="3397250"/>
            <a:ext cx="1119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rgbClr val="FF0000"/>
                </a:solidFill>
              </a:rPr>
              <a:t>left subtree</a:t>
            </a:r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7086600" y="3397250"/>
            <a:ext cx="125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rgbClr val="FF0000"/>
                </a:solidFill>
              </a:rPr>
              <a:t>right subtree</a:t>
            </a:r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613556" y="5865167"/>
            <a:ext cx="85539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latin typeface="Arial" pitchFamily="34" charset="0"/>
                <a:cs typeface="Arial" pitchFamily="34" charset="0"/>
              </a:rPr>
              <a:t>Problem now reduced to traversal of two smaller binary trees.</a:t>
            </a: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5410200" y="1035369"/>
            <a:ext cx="306513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400" dirty="0">
                <a:latin typeface="Calibri" pitchFamily="34" charset="0"/>
              </a:rPr>
              <a:t>Visit the root</a:t>
            </a:r>
          </a:p>
          <a:p>
            <a:pPr>
              <a:buFont typeface="Wingdings" pitchFamily="2" charset="2"/>
              <a:buChar char="ü"/>
            </a:pPr>
            <a:r>
              <a:rPr lang="en-US" sz="1400" dirty="0">
                <a:latin typeface="Calibri" pitchFamily="34" charset="0"/>
              </a:rPr>
              <a:t>Traverse the left </a:t>
            </a:r>
            <a:r>
              <a:rPr lang="en-US" sz="1400" dirty="0" err="1">
                <a:latin typeface="Calibri" pitchFamily="34" charset="0"/>
              </a:rPr>
              <a:t>subtree</a:t>
            </a:r>
            <a:r>
              <a:rPr lang="en-US" sz="1400" dirty="0">
                <a:latin typeface="Calibri" pitchFamily="34" charset="0"/>
              </a:rPr>
              <a:t> in preorder</a:t>
            </a:r>
          </a:p>
          <a:p>
            <a:pPr>
              <a:buFont typeface="Wingdings" pitchFamily="2" charset="2"/>
              <a:buChar char="ü"/>
            </a:pPr>
            <a:r>
              <a:rPr lang="en-US" sz="1400" dirty="0">
                <a:latin typeface="Calibri" pitchFamily="34" charset="0"/>
              </a:rPr>
              <a:t>Traverse the right </a:t>
            </a:r>
            <a:r>
              <a:rPr lang="en-US" sz="1400" dirty="0" err="1">
                <a:latin typeface="Calibri" pitchFamily="34" charset="0"/>
              </a:rPr>
              <a:t>subtree</a:t>
            </a:r>
            <a:r>
              <a:rPr lang="en-US" sz="1400" dirty="0">
                <a:latin typeface="Calibri" pitchFamily="34" charset="0"/>
              </a:rPr>
              <a:t> in preorder</a:t>
            </a:r>
          </a:p>
        </p:txBody>
      </p:sp>
      <p:sp>
        <p:nvSpPr>
          <p:cNvPr id="31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0"/>
            <a:ext cx="7886700" cy="878541"/>
          </a:xfrm>
        </p:spPr>
        <p:txBody>
          <a:bodyPr/>
          <a:lstStyle/>
          <a:p>
            <a:r>
              <a:rPr lang="en-US" dirty="0" smtClean="0"/>
              <a:t>4.2 Tree Traversal (</a:t>
            </a:r>
            <a:r>
              <a:rPr lang="en-US" dirty="0" smtClean="0">
                <a:solidFill>
                  <a:srgbClr val="00B0F0"/>
                </a:solidFill>
              </a:rPr>
              <a:t>Preorder</a:t>
            </a:r>
            <a:r>
              <a:rPr lang="en-US" dirty="0" smtClean="0"/>
              <a:t>)                      (2/8)</a:t>
            </a:r>
            <a:endParaRPr lang="en-US" dirty="0"/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>
          <a:xfrm>
            <a:off x="613556" y="587375"/>
            <a:ext cx="2039471" cy="8785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Example-1</a:t>
            </a:r>
            <a:endParaRPr lang="en-US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498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2" grpId="0" animBg="1"/>
      <p:bldP spid="23583" grpId="0" animBg="1"/>
      <p:bldP spid="23585" grpId="0" autoUpdateAnimBg="0"/>
      <p:bldP spid="23586" grpId="0" autoUpdateAnimBg="0"/>
      <p:bldP spid="23587" grpId="0" autoUpdateAnimBg="0"/>
      <p:bldP spid="23588" grpId="0" autoUpdateAnimBg="0"/>
      <p:bldP spid="23589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7BB-9D3D-455B-9BF0-C5F986BEB794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1905000" y="2328863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2505075" y="3609975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2362200" y="2924175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2632075" y="3773488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</a:rPr>
              <a:t>13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2008188" y="2482850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</a:rPr>
              <a:t>79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5303141" y="2851476"/>
            <a:ext cx="314964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>
                <a:latin typeface="Calibri" pitchFamily="34" charset="0"/>
              </a:rPr>
              <a:t>Visit root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Calibri" pitchFamily="34" charset="0"/>
              </a:rPr>
              <a:t>Traverse left </a:t>
            </a:r>
            <a:r>
              <a:rPr lang="en-US" dirty="0" err="1">
                <a:latin typeface="Calibri" pitchFamily="34" charset="0"/>
              </a:rPr>
              <a:t>subtree</a:t>
            </a:r>
            <a:endParaRPr lang="en-US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Calibri" pitchFamily="34" charset="0"/>
              </a:rPr>
              <a:t>Traverse right </a:t>
            </a:r>
            <a:r>
              <a:rPr lang="en-US" dirty="0" err="1">
                <a:latin typeface="Calibri" pitchFamily="34" charset="0"/>
              </a:rPr>
              <a:t>subtree</a:t>
            </a:r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24599" name="AutoShape 23"/>
          <p:cNvSpPr>
            <a:spLocks noChangeArrowheads="1"/>
          </p:cNvSpPr>
          <p:nvPr/>
        </p:nvSpPr>
        <p:spPr bwMode="auto">
          <a:xfrm>
            <a:off x="2057400" y="2971800"/>
            <a:ext cx="1524000" cy="1447800"/>
          </a:xfrm>
          <a:prstGeom prst="flowChartExtract">
            <a:avLst/>
          </a:prstGeom>
          <a:noFill/>
          <a:ln w="28575">
            <a:solidFill>
              <a:srgbClr val="CC33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600" name="AutoShape 24"/>
          <p:cNvSpPr>
            <a:spLocks noChangeArrowheads="1"/>
          </p:cNvSpPr>
          <p:nvPr/>
        </p:nvSpPr>
        <p:spPr bwMode="auto">
          <a:xfrm>
            <a:off x="838200" y="2971800"/>
            <a:ext cx="1524000" cy="1447800"/>
          </a:xfrm>
          <a:prstGeom prst="flowChartExtract">
            <a:avLst/>
          </a:prstGeom>
          <a:noFill/>
          <a:ln w="28575">
            <a:solidFill>
              <a:srgbClr val="CC33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 flipH="1">
            <a:off x="1676400" y="2924175"/>
            <a:ext cx="381000" cy="795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746125" y="4648200"/>
            <a:ext cx="162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2"/>
                </a:solidFill>
              </a:rPr>
              <a:t>Output:  </a:t>
            </a:r>
            <a:r>
              <a:rPr lang="en-US" b="1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2330450" y="46497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79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685800" y="5334000"/>
            <a:ext cx="44845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i="1">
                <a:latin typeface="Arial" pitchFamily="34" charset="0"/>
                <a:cs typeface="Arial" pitchFamily="34" charset="0"/>
              </a:rPr>
              <a:t>Left subtree is empty</a:t>
            </a:r>
          </a:p>
          <a:p>
            <a:pPr>
              <a:buFontTx/>
              <a:buChar char="•"/>
            </a:pPr>
            <a:r>
              <a:rPr lang="en-US" i="1">
                <a:latin typeface="Arial" pitchFamily="34" charset="0"/>
                <a:cs typeface="Arial" pitchFamily="34" charset="0"/>
              </a:rPr>
              <a:t>Now, traverse the right subtree</a:t>
            </a: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0"/>
            <a:ext cx="7886700" cy="878541"/>
          </a:xfrm>
        </p:spPr>
        <p:txBody>
          <a:bodyPr/>
          <a:lstStyle/>
          <a:p>
            <a:r>
              <a:rPr lang="en-US" dirty="0" smtClean="0"/>
              <a:t>4.2 Tree Traversal (</a:t>
            </a:r>
            <a:r>
              <a:rPr lang="en-US" dirty="0" smtClean="0">
                <a:solidFill>
                  <a:srgbClr val="00B0F0"/>
                </a:solidFill>
              </a:rPr>
              <a:t>Preorder</a:t>
            </a:r>
            <a:r>
              <a:rPr lang="en-US" dirty="0" smtClean="0"/>
              <a:t>)                      (3/8)</a:t>
            </a:r>
            <a:endParaRPr lang="en-US" dirty="0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13556" y="587375"/>
            <a:ext cx="2039471" cy="8785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Example-1</a:t>
            </a:r>
            <a:endParaRPr lang="en-US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8801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9" grpId="0" animBg="1"/>
      <p:bldP spid="24600" grpId="0" animBg="1"/>
      <p:bldP spid="24603" grpId="0" autoUpdateAnimBg="0"/>
      <p:bldP spid="24604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7BB-9D3D-455B-9BF0-C5F986BEB794}" type="slidenum">
              <a:rPr lang="en-US" smtClean="0"/>
              <a:pPr/>
              <a:t>33</a:t>
            </a:fld>
            <a:endParaRPr lang="en-US"/>
          </a:p>
        </p:txBody>
      </p:sp>
      <p:grpSp>
        <p:nvGrpSpPr>
          <p:cNvPr id="25607" name="Group 7"/>
          <p:cNvGrpSpPr>
            <a:grpSpLocks/>
          </p:cNvGrpSpPr>
          <p:nvPr/>
        </p:nvGrpSpPr>
        <p:grpSpPr bwMode="auto">
          <a:xfrm>
            <a:off x="2024063" y="1981200"/>
            <a:ext cx="1252537" cy="1571625"/>
            <a:chOff x="2169" y="1248"/>
            <a:chExt cx="789" cy="990"/>
          </a:xfrm>
        </p:grpSpPr>
        <p:sp>
          <p:nvSpPr>
            <p:cNvPr id="25603" name="Oval 3"/>
            <p:cNvSpPr>
              <a:spLocks noChangeArrowheads="1"/>
            </p:cNvSpPr>
            <p:nvPr/>
          </p:nvSpPr>
          <p:spPr bwMode="auto">
            <a:xfrm>
              <a:off x="2352" y="1248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604" name="Text Box 4"/>
            <p:cNvSpPr txBox="1">
              <a:spLocks noChangeArrowheads="1"/>
            </p:cNvSpPr>
            <p:nvPr/>
          </p:nvSpPr>
          <p:spPr bwMode="auto">
            <a:xfrm>
              <a:off x="2400" y="1344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13</a:t>
              </a:r>
            </a:p>
          </p:txBody>
        </p:sp>
        <p:sp>
          <p:nvSpPr>
            <p:cNvPr id="25605" name="Line 5"/>
            <p:cNvSpPr>
              <a:spLocks noChangeShapeType="1"/>
            </p:cNvSpPr>
            <p:nvPr/>
          </p:nvSpPr>
          <p:spPr bwMode="auto">
            <a:xfrm flipH="1">
              <a:off x="2169" y="1653"/>
              <a:ext cx="28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606" name="Line 6"/>
            <p:cNvSpPr>
              <a:spLocks noChangeShapeType="1"/>
            </p:cNvSpPr>
            <p:nvPr/>
          </p:nvSpPr>
          <p:spPr bwMode="auto">
            <a:xfrm>
              <a:off x="2670" y="1662"/>
              <a:ext cx="28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029200" y="1981200"/>
            <a:ext cx="314964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>
                <a:latin typeface="Calibri" pitchFamily="34" charset="0"/>
              </a:rPr>
              <a:t>Visit root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Calibri" pitchFamily="34" charset="0"/>
              </a:rPr>
              <a:t>Traverse left </a:t>
            </a:r>
            <a:r>
              <a:rPr lang="en-US" dirty="0" err="1">
                <a:latin typeface="Calibri" pitchFamily="34" charset="0"/>
              </a:rPr>
              <a:t>subtree</a:t>
            </a:r>
            <a:endParaRPr lang="en-US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Calibri" pitchFamily="34" charset="0"/>
              </a:rPr>
              <a:t>Traverse right </a:t>
            </a:r>
            <a:r>
              <a:rPr lang="en-US" dirty="0" err="1">
                <a:latin typeface="Calibri" pitchFamily="34" charset="0"/>
              </a:rPr>
              <a:t>subtree</a:t>
            </a:r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990600" y="4724400"/>
            <a:ext cx="192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2"/>
                </a:solidFill>
              </a:rPr>
              <a:t>Output: </a:t>
            </a:r>
            <a:r>
              <a:rPr lang="en-US" b="1">
                <a:solidFill>
                  <a:srgbClr val="FF0000"/>
                </a:solidFill>
              </a:rPr>
              <a:t>32 79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2819400" y="4724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1600200" y="3048000"/>
            <a:ext cx="990600" cy="1295400"/>
          </a:xfrm>
          <a:prstGeom prst="flowChartExtract">
            <a:avLst/>
          </a:prstGeom>
          <a:noFill/>
          <a:ln w="28575">
            <a:solidFill>
              <a:srgbClr val="CC33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2" name="AutoShape 12"/>
          <p:cNvSpPr>
            <a:spLocks noChangeArrowheads="1"/>
          </p:cNvSpPr>
          <p:nvPr/>
        </p:nvSpPr>
        <p:spPr bwMode="auto">
          <a:xfrm>
            <a:off x="2743200" y="3048000"/>
            <a:ext cx="990600" cy="1295400"/>
          </a:xfrm>
          <a:prstGeom prst="flowChartExtract">
            <a:avLst/>
          </a:prstGeom>
          <a:noFill/>
          <a:ln w="28575">
            <a:solidFill>
              <a:srgbClr val="CC33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0"/>
            <a:ext cx="7886700" cy="878541"/>
          </a:xfrm>
        </p:spPr>
        <p:txBody>
          <a:bodyPr/>
          <a:lstStyle/>
          <a:p>
            <a:r>
              <a:rPr lang="en-US" dirty="0" smtClean="0"/>
              <a:t>4.2 Tree Traversal (</a:t>
            </a:r>
            <a:r>
              <a:rPr lang="en-US" dirty="0" smtClean="0">
                <a:solidFill>
                  <a:srgbClr val="00B0F0"/>
                </a:solidFill>
              </a:rPr>
              <a:t>Preorder</a:t>
            </a:r>
            <a:r>
              <a:rPr lang="en-US" dirty="0" smtClean="0"/>
              <a:t>)                      (4/8)</a:t>
            </a:r>
            <a:endParaRPr lang="en-US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613556" y="587375"/>
            <a:ext cx="2039471" cy="8785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Example-1</a:t>
            </a:r>
            <a:endParaRPr lang="en-US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8271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0" grpId="0" autoUpdateAnimBg="0"/>
      <p:bldP spid="25611" grpId="0" animBg="1"/>
      <p:bldP spid="256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7BB-9D3D-455B-9BF0-C5F986BEB794}" type="slidenum">
              <a:rPr lang="en-US" smtClean="0"/>
              <a:pPr/>
              <a:t>34</a:t>
            </a:fld>
            <a:endParaRPr lang="en-US"/>
          </a:p>
        </p:txBody>
      </p:sp>
      <p:grpSp>
        <p:nvGrpSpPr>
          <p:cNvPr id="26627" name="Group 3"/>
          <p:cNvGrpSpPr>
            <a:grpSpLocks/>
          </p:cNvGrpSpPr>
          <p:nvPr/>
        </p:nvGrpSpPr>
        <p:grpSpPr bwMode="auto">
          <a:xfrm>
            <a:off x="2066925" y="1600200"/>
            <a:ext cx="4791075" cy="3386138"/>
            <a:chOff x="1302" y="1152"/>
            <a:chExt cx="3018" cy="2133"/>
          </a:xfrm>
        </p:grpSpPr>
        <p:sp>
          <p:nvSpPr>
            <p:cNvPr id="26628" name="Oval 4"/>
            <p:cNvSpPr>
              <a:spLocks noChangeArrowheads="1"/>
            </p:cNvSpPr>
            <p:nvPr/>
          </p:nvSpPr>
          <p:spPr bwMode="auto">
            <a:xfrm>
              <a:off x="2352" y="1152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29" name="Oval 5"/>
            <p:cNvSpPr>
              <a:spLocks noChangeArrowheads="1"/>
            </p:cNvSpPr>
            <p:nvPr/>
          </p:nvSpPr>
          <p:spPr bwMode="auto">
            <a:xfrm>
              <a:off x="3120" y="2832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30" name="Oval 6"/>
            <p:cNvSpPr>
              <a:spLocks noChangeArrowheads="1"/>
            </p:cNvSpPr>
            <p:nvPr/>
          </p:nvSpPr>
          <p:spPr bwMode="auto">
            <a:xfrm>
              <a:off x="3936" y="2841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31" name="Oval 7"/>
            <p:cNvSpPr>
              <a:spLocks noChangeArrowheads="1"/>
            </p:cNvSpPr>
            <p:nvPr/>
          </p:nvSpPr>
          <p:spPr bwMode="auto">
            <a:xfrm>
              <a:off x="1302" y="2112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32" name="Oval 8"/>
            <p:cNvSpPr>
              <a:spLocks noChangeArrowheads="1"/>
            </p:cNvSpPr>
            <p:nvPr/>
          </p:nvSpPr>
          <p:spPr bwMode="auto">
            <a:xfrm>
              <a:off x="1680" y="2901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33" name="Oval 9"/>
            <p:cNvSpPr>
              <a:spLocks noChangeArrowheads="1"/>
            </p:cNvSpPr>
            <p:nvPr/>
          </p:nvSpPr>
          <p:spPr bwMode="auto">
            <a:xfrm>
              <a:off x="3504" y="2064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34" name="Line 10"/>
            <p:cNvSpPr>
              <a:spLocks noChangeShapeType="1"/>
            </p:cNvSpPr>
            <p:nvPr/>
          </p:nvSpPr>
          <p:spPr bwMode="auto">
            <a:xfrm>
              <a:off x="1590" y="2496"/>
              <a:ext cx="24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35" name="Line 11"/>
            <p:cNvSpPr>
              <a:spLocks noChangeShapeType="1"/>
            </p:cNvSpPr>
            <p:nvPr/>
          </p:nvSpPr>
          <p:spPr bwMode="auto">
            <a:xfrm flipH="1">
              <a:off x="3312" y="2448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36" name="Line 12"/>
            <p:cNvSpPr>
              <a:spLocks noChangeShapeType="1"/>
            </p:cNvSpPr>
            <p:nvPr/>
          </p:nvSpPr>
          <p:spPr bwMode="auto">
            <a:xfrm>
              <a:off x="3792" y="2448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37" name="Text Box 13"/>
            <p:cNvSpPr txBox="1">
              <a:spLocks noChangeArrowheads="1"/>
            </p:cNvSpPr>
            <p:nvPr/>
          </p:nvSpPr>
          <p:spPr bwMode="auto">
            <a:xfrm>
              <a:off x="2435" y="1248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32</a:t>
              </a:r>
            </a:p>
          </p:txBody>
        </p:sp>
        <p:sp>
          <p:nvSpPr>
            <p:cNvPr id="26638" name="Text Box 14"/>
            <p:cNvSpPr txBox="1">
              <a:spLocks noChangeArrowheads="1"/>
            </p:cNvSpPr>
            <p:nvPr/>
          </p:nvSpPr>
          <p:spPr bwMode="auto">
            <a:xfrm>
              <a:off x="4019" y="2944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16</a:t>
              </a:r>
            </a:p>
          </p:txBody>
        </p:sp>
        <p:sp>
          <p:nvSpPr>
            <p:cNvPr id="26639" name="Text Box 15"/>
            <p:cNvSpPr txBox="1">
              <a:spLocks noChangeArrowheads="1"/>
            </p:cNvSpPr>
            <p:nvPr/>
          </p:nvSpPr>
          <p:spPr bwMode="auto">
            <a:xfrm>
              <a:off x="1760" y="3004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13</a:t>
              </a:r>
            </a:p>
          </p:txBody>
        </p:sp>
        <p:sp>
          <p:nvSpPr>
            <p:cNvPr id="26640" name="Text Box 16"/>
            <p:cNvSpPr txBox="1">
              <a:spLocks noChangeArrowheads="1"/>
            </p:cNvSpPr>
            <p:nvPr/>
          </p:nvSpPr>
          <p:spPr bwMode="auto">
            <a:xfrm>
              <a:off x="3578" y="2169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42</a:t>
              </a:r>
            </a:p>
          </p:txBody>
        </p:sp>
        <p:sp>
          <p:nvSpPr>
            <p:cNvPr id="26641" name="Text Box 17"/>
            <p:cNvSpPr txBox="1">
              <a:spLocks noChangeArrowheads="1"/>
            </p:cNvSpPr>
            <p:nvPr/>
          </p:nvSpPr>
          <p:spPr bwMode="auto">
            <a:xfrm>
              <a:off x="1367" y="2209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79</a:t>
              </a:r>
            </a:p>
          </p:txBody>
        </p:sp>
        <p:sp>
          <p:nvSpPr>
            <p:cNvPr id="26642" name="Text Box 18"/>
            <p:cNvSpPr txBox="1">
              <a:spLocks noChangeArrowheads="1"/>
            </p:cNvSpPr>
            <p:nvPr/>
          </p:nvSpPr>
          <p:spPr bwMode="auto">
            <a:xfrm>
              <a:off x="3194" y="2947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95</a:t>
              </a:r>
            </a:p>
          </p:txBody>
        </p:sp>
        <p:sp>
          <p:nvSpPr>
            <p:cNvPr id="26643" name="Line 19"/>
            <p:cNvSpPr>
              <a:spLocks noChangeShapeType="1"/>
            </p:cNvSpPr>
            <p:nvPr/>
          </p:nvSpPr>
          <p:spPr bwMode="auto">
            <a:xfrm flipH="1">
              <a:off x="1488" y="1488"/>
              <a:ext cx="91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44" name="Line 20"/>
            <p:cNvSpPr>
              <a:spLocks noChangeShapeType="1"/>
            </p:cNvSpPr>
            <p:nvPr/>
          </p:nvSpPr>
          <p:spPr bwMode="auto">
            <a:xfrm>
              <a:off x="2688" y="1488"/>
              <a:ext cx="100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26645" name="AutoShape 21"/>
          <p:cNvSpPr>
            <a:spLocks noChangeArrowheads="1"/>
          </p:cNvSpPr>
          <p:nvPr/>
        </p:nvSpPr>
        <p:spPr bwMode="auto">
          <a:xfrm>
            <a:off x="457200" y="2362200"/>
            <a:ext cx="3581400" cy="2743200"/>
          </a:xfrm>
          <a:prstGeom prst="flowChartExtract">
            <a:avLst/>
          </a:prstGeom>
          <a:noFill/>
          <a:ln w="28575">
            <a:solidFill>
              <a:srgbClr val="993300"/>
            </a:solidFill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46" name="AutoShape 22"/>
          <p:cNvSpPr>
            <a:spLocks noChangeArrowheads="1"/>
          </p:cNvSpPr>
          <p:nvPr/>
        </p:nvSpPr>
        <p:spPr bwMode="auto">
          <a:xfrm>
            <a:off x="4191000" y="2362200"/>
            <a:ext cx="3581400" cy="2743200"/>
          </a:xfrm>
          <a:prstGeom prst="flowChartExtract">
            <a:avLst/>
          </a:prstGeom>
          <a:noFill/>
          <a:ln w="28575">
            <a:solidFill>
              <a:srgbClr val="993300"/>
            </a:solidFill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990600" y="5715000"/>
            <a:ext cx="2309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2"/>
                </a:solidFill>
              </a:rPr>
              <a:t>Output: </a:t>
            </a:r>
            <a:r>
              <a:rPr lang="en-US" b="1">
                <a:solidFill>
                  <a:srgbClr val="FF0000"/>
                </a:solidFill>
              </a:rPr>
              <a:t>32 79 13</a:t>
            </a:r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0"/>
            <a:ext cx="7886700" cy="878541"/>
          </a:xfrm>
        </p:spPr>
        <p:txBody>
          <a:bodyPr/>
          <a:lstStyle/>
          <a:p>
            <a:r>
              <a:rPr lang="en-US" dirty="0" smtClean="0"/>
              <a:t>4.2 Tree Traversal (</a:t>
            </a:r>
            <a:r>
              <a:rPr lang="en-US" dirty="0" smtClean="0">
                <a:solidFill>
                  <a:srgbClr val="00B0F0"/>
                </a:solidFill>
              </a:rPr>
              <a:t>Preorder</a:t>
            </a:r>
            <a:r>
              <a:rPr lang="en-US" dirty="0" smtClean="0"/>
              <a:t>)                      (5/8)</a:t>
            </a:r>
            <a:endParaRPr lang="en-US" dirty="0"/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613556" y="587375"/>
            <a:ext cx="2039471" cy="8785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Example-1</a:t>
            </a:r>
            <a:endParaRPr lang="en-US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838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5" grpId="0" animBg="1"/>
      <p:bldP spid="2664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7BB-9D3D-455B-9BF0-C5F986BEB794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990600" y="3109913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2286000" y="3124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1600200" y="1890713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H="1">
            <a:off x="1295400" y="2500313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2057400" y="2500313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2417763" y="3287713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</a:rPr>
              <a:t>16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1717675" y="2057400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</a:rPr>
              <a:t>42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1108075" y="3292475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</a:rPr>
              <a:t>95</a:t>
            </a:r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3733800" y="2057400"/>
            <a:ext cx="2309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2"/>
                </a:solidFill>
              </a:rPr>
              <a:t>Output: </a:t>
            </a:r>
            <a:r>
              <a:rPr lang="en-US" b="1">
                <a:solidFill>
                  <a:srgbClr val="FF0000"/>
                </a:solidFill>
              </a:rPr>
              <a:t>32 79 13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5943600" y="2057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42</a:t>
            </a:r>
          </a:p>
        </p:txBody>
      </p:sp>
      <p:sp>
        <p:nvSpPr>
          <p:cNvPr id="27671" name="AutoShape 23"/>
          <p:cNvSpPr>
            <a:spLocks noChangeArrowheads="1"/>
          </p:cNvSpPr>
          <p:nvPr/>
        </p:nvSpPr>
        <p:spPr bwMode="auto">
          <a:xfrm>
            <a:off x="533400" y="2590800"/>
            <a:ext cx="1447800" cy="1371600"/>
          </a:xfrm>
          <a:prstGeom prst="flowChartExtract">
            <a:avLst/>
          </a:prstGeom>
          <a:noFill/>
          <a:ln w="28575">
            <a:solidFill>
              <a:srgbClr val="CC33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7678" name="Group 30"/>
          <p:cNvGrpSpPr>
            <a:grpSpLocks/>
          </p:cNvGrpSpPr>
          <p:nvPr/>
        </p:nvGrpSpPr>
        <p:grpSpPr bwMode="auto">
          <a:xfrm>
            <a:off x="1419225" y="4495800"/>
            <a:ext cx="1214438" cy="1281113"/>
            <a:chOff x="894" y="2976"/>
            <a:chExt cx="765" cy="807"/>
          </a:xfrm>
        </p:grpSpPr>
        <p:grpSp>
          <p:nvGrpSpPr>
            <p:cNvPr id="27674" name="Group 26"/>
            <p:cNvGrpSpPr>
              <a:grpSpLocks/>
            </p:cNvGrpSpPr>
            <p:nvPr/>
          </p:nvGrpSpPr>
          <p:grpSpPr bwMode="auto">
            <a:xfrm>
              <a:off x="1056" y="2976"/>
              <a:ext cx="384" cy="384"/>
              <a:chOff x="1056" y="2976"/>
              <a:chExt cx="384" cy="384"/>
            </a:xfrm>
          </p:grpSpPr>
          <p:sp>
            <p:nvSpPr>
              <p:cNvPr id="27672" name="Oval 24"/>
              <p:cNvSpPr>
                <a:spLocks noChangeArrowheads="1"/>
              </p:cNvSpPr>
              <p:nvPr/>
            </p:nvSpPr>
            <p:spPr bwMode="auto">
              <a:xfrm>
                <a:off x="1056" y="2976"/>
                <a:ext cx="384" cy="3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673" name="Text Box 25"/>
              <p:cNvSpPr txBox="1">
                <a:spLocks noChangeArrowheads="1"/>
              </p:cNvSpPr>
              <p:nvPr/>
            </p:nvSpPr>
            <p:spPr bwMode="auto">
              <a:xfrm>
                <a:off x="1139" y="3061"/>
                <a:ext cx="24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chemeClr val="accent2"/>
                    </a:solidFill>
                  </a:rPr>
                  <a:t>95</a:t>
                </a:r>
              </a:p>
            </p:txBody>
          </p:sp>
        </p:grpSp>
        <p:sp>
          <p:nvSpPr>
            <p:cNvPr id="27676" name="Line 28"/>
            <p:cNvSpPr>
              <a:spLocks noChangeShapeType="1"/>
            </p:cNvSpPr>
            <p:nvPr/>
          </p:nvSpPr>
          <p:spPr bwMode="auto">
            <a:xfrm flipH="1">
              <a:off x="894" y="3351"/>
              <a:ext cx="28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7677" name="Line 29"/>
            <p:cNvSpPr>
              <a:spLocks noChangeShapeType="1"/>
            </p:cNvSpPr>
            <p:nvPr/>
          </p:nvSpPr>
          <p:spPr bwMode="auto">
            <a:xfrm>
              <a:off x="1332" y="3351"/>
              <a:ext cx="327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3757613" y="2590800"/>
            <a:ext cx="269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2"/>
                </a:solidFill>
              </a:rPr>
              <a:t>Output: </a:t>
            </a:r>
            <a:r>
              <a:rPr lang="en-US" b="1">
                <a:solidFill>
                  <a:srgbClr val="FF0000"/>
                </a:solidFill>
              </a:rPr>
              <a:t>32 79 13 42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6324600" y="2590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95</a:t>
            </a:r>
          </a:p>
        </p:txBody>
      </p:sp>
      <p:sp>
        <p:nvSpPr>
          <p:cNvPr id="27681" name="AutoShape 33"/>
          <p:cNvSpPr>
            <a:spLocks noChangeArrowheads="1"/>
          </p:cNvSpPr>
          <p:nvPr/>
        </p:nvSpPr>
        <p:spPr bwMode="auto">
          <a:xfrm>
            <a:off x="685800" y="5181600"/>
            <a:ext cx="1447800" cy="1371600"/>
          </a:xfrm>
          <a:prstGeom prst="flowChartExtract">
            <a:avLst/>
          </a:prstGeom>
          <a:noFill/>
          <a:ln w="28575">
            <a:solidFill>
              <a:srgbClr val="CC33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82" name="AutoShape 34"/>
          <p:cNvSpPr>
            <a:spLocks noChangeArrowheads="1"/>
          </p:cNvSpPr>
          <p:nvPr/>
        </p:nvSpPr>
        <p:spPr bwMode="auto">
          <a:xfrm>
            <a:off x="1828800" y="5181600"/>
            <a:ext cx="1447800" cy="1371600"/>
          </a:xfrm>
          <a:prstGeom prst="flowChartExtract">
            <a:avLst/>
          </a:prstGeom>
          <a:noFill/>
          <a:ln w="28575">
            <a:solidFill>
              <a:srgbClr val="CC33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7683" name="Group 35"/>
          <p:cNvGrpSpPr>
            <a:grpSpLocks/>
          </p:cNvGrpSpPr>
          <p:nvPr/>
        </p:nvGrpSpPr>
        <p:grpSpPr bwMode="auto">
          <a:xfrm>
            <a:off x="5257800" y="4495800"/>
            <a:ext cx="1214438" cy="1281113"/>
            <a:chOff x="894" y="2976"/>
            <a:chExt cx="765" cy="807"/>
          </a:xfrm>
        </p:grpSpPr>
        <p:grpSp>
          <p:nvGrpSpPr>
            <p:cNvPr id="27684" name="Group 36"/>
            <p:cNvGrpSpPr>
              <a:grpSpLocks/>
            </p:cNvGrpSpPr>
            <p:nvPr/>
          </p:nvGrpSpPr>
          <p:grpSpPr bwMode="auto">
            <a:xfrm>
              <a:off x="1056" y="2976"/>
              <a:ext cx="384" cy="384"/>
              <a:chOff x="1056" y="2976"/>
              <a:chExt cx="384" cy="384"/>
            </a:xfrm>
          </p:grpSpPr>
          <p:sp>
            <p:nvSpPr>
              <p:cNvPr id="27685" name="Oval 37"/>
              <p:cNvSpPr>
                <a:spLocks noChangeArrowheads="1"/>
              </p:cNvSpPr>
              <p:nvPr/>
            </p:nvSpPr>
            <p:spPr bwMode="auto">
              <a:xfrm>
                <a:off x="1056" y="2976"/>
                <a:ext cx="384" cy="3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686" name="Text Box 38"/>
              <p:cNvSpPr txBox="1">
                <a:spLocks noChangeArrowheads="1"/>
              </p:cNvSpPr>
              <p:nvPr/>
            </p:nvSpPr>
            <p:spPr bwMode="auto">
              <a:xfrm>
                <a:off x="1139" y="3061"/>
                <a:ext cx="24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chemeClr val="accent2"/>
                    </a:solidFill>
                  </a:rPr>
                  <a:t>16</a:t>
                </a:r>
              </a:p>
            </p:txBody>
          </p:sp>
        </p:grpSp>
        <p:sp>
          <p:nvSpPr>
            <p:cNvPr id="27687" name="Line 39"/>
            <p:cNvSpPr>
              <a:spLocks noChangeShapeType="1"/>
            </p:cNvSpPr>
            <p:nvPr/>
          </p:nvSpPr>
          <p:spPr bwMode="auto">
            <a:xfrm flipH="1">
              <a:off x="894" y="3351"/>
              <a:ext cx="28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7688" name="Line 40"/>
            <p:cNvSpPr>
              <a:spLocks noChangeShapeType="1"/>
            </p:cNvSpPr>
            <p:nvPr/>
          </p:nvSpPr>
          <p:spPr bwMode="auto">
            <a:xfrm>
              <a:off x="1332" y="3351"/>
              <a:ext cx="327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3786188" y="3124200"/>
            <a:ext cx="3071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2"/>
                </a:solidFill>
              </a:rPr>
              <a:t>Output: </a:t>
            </a:r>
            <a:r>
              <a:rPr lang="en-US" b="1">
                <a:solidFill>
                  <a:srgbClr val="FF0000"/>
                </a:solidFill>
              </a:rPr>
              <a:t>32 79 13 42 95</a:t>
            </a:r>
          </a:p>
        </p:txBody>
      </p:sp>
      <p:sp>
        <p:nvSpPr>
          <p:cNvPr id="27690" name="Text Box 42"/>
          <p:cNvSpPr txBox="1">
            <a:spLocks noChangeArrowheads="1"/>
          </p:cNvSpPr>
          <p:nvPr/>
        </p:nvSpPr>
        <p:spPr bwMode="auto">
          <a:xfrm>
            <a:off x="6750050" y="310991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27691" name="AutoShape 43"/>
          <p:cNvSpPr>
            <a:spLocks noChangeArrowheads="1"/>
          </p:cNvSpPr>
          <p:nvPr/>
        </p:nvSpPr>
        <p:spPr bwMode="auto">
          <a:xfrm>
            <a:off x="4419600" y="5105400"/>
            <a:ext cx="1447800" cy="1371600"/>
          </a:xfrm>
          <a:prstGeom prst="flowChartExtract">
            <a:avLst/>
          </a:prstGeom>
          <a:noFill/>
          <a:ln w="28575">
            <a:solidFill>
              <a:srgbClr val="CC33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92" name="AutoShape 44"/>
          <p:cNvSpPr>
            <a:spLocks noChangeArrowheads="1"/>
          </p:cNvSpPr>
          <p:nvPr/>
        </p:nvSpPr>
        <p:spPr bwMode="auto">
          <a:xfrm>
            <a:off x="5715000" y="5105400"/>
            <a:ext cx="1447800" cy="1371600"/>
          </a:xfrm>
          <a:prstGeom prst="flowChartExtract">
            <a:avLst/>
          </a:prstGeom>
          <a:noFill/>
          <a:ln w="28575">
            <a:solidFill>
              <a:srgbClr val="CC33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0"/>
            <a:ext cx="7886700" cy="878541"/>
          </a:xfrm>
        </p:spPr>
        <p:txBody>
          <a:bodyPr/>
          <a:lstStyle/>
          <a:p>
            <a:r>
              <a:rPr lang="en-US" dirty="0" smtClean="0"/>
              <a:t>4.2 Tree Traversal (</a:t>
            </a:r>
            <a:r>
              <a:rPr lang="en-US" dirty="0" smtClean="0">
                <a:solidFill>
                  <a:srgbClr val="00B0F0"/>
                </a:solidFill>
              </a:rPr>
              <a:t>Preorder</a:t>
            </a:r>
            <a:r>
              <a:rPr lang="en-US" dirty="0" smtClean="0"/>
              <a:t>)                      (6/8)</a:t>
            </a:r>
            <a:endParaRPr lang="en-US" dirty="0"/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613556" y="587375"/>
            <a:ext cx="2039471" cy="8785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Example-1</a:t>
            </a:r>
            <a:endParaRPr lang="en-US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9380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0" grpId="0" autoUpdateAnimBg="0"/>
      <p:bldP spid="27671" grpId="0" animBg="1"/>
      <p:bldP spid="27679" grpId="0" autoUpdateAnimBg="0"/>
      <p:bldP spid="27680" grpId="0" autoUpdateAnimBg="0"/>
      <p:bldP spid="27681" grpId="0" animBg="1"/>
      <p:bldP spid="27682" grpId="0" animBg="1"/>
      <p:bldP spid="27689" grpId="0" autoUpdateAnimBg="0"/>
      <p:bldP spid="27690" grpId="0" autoUpdateAnimBg="0"/>
      <p:bldP spid="27691" grpId="0" animBg="1"/>
      <p:bldP spid="2769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7BB-9D3D-455B-9BF0-C5F986BEB794}" type="slidenum">
              <a:rPr lang="en-US" smtClean="0"/>
              <a:pPr/>
              <a:t>36</a:t>
            </a:fld>
            <a:endParaRPr lang="en-US"/>
          </a:p>
        </p:txBody>
      </p:sp>
      <p:grpSp>
        <p:nvGrpSpPr>
          <p:cNvPr id="28675" name="Group 3"/>
          <p:cNvGrpSpPr>
            <a:grpSpLocks/>
          </p:cNvGrpSpPr>
          <p:nvPr/>
        </p:nvGrpSpPr>
        <p:grpSpPr bwMode="auto">
          <a:xfrm>
            <a:off x="1981200" y="1752600"/>
            <a:ext cx="4791075" cy="3386138"/>
            <a:chOff x="1302" y="1152"/>
            <a:chExt cx="3018" cy="2133"/>
          </a:xfrm>
        </p:grpSpPr>
        <p:sp>
          <p:nvSpPr>
            <p:cNvPr id="28676" name="Oval 4"/>
            <p:cNvSpPr>
              <a:spLocks noChangeArrowheads="1"/>
            </p:cNvSpPr>
            <p:nvPr/>
          </p:nvSpPr>
          <p:spPr bwMode="auto">
            <a:xfrm>
              <a:off x="2352" y="1152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77" name="Oval 5"/>
            <p:cNvSpPr>
              <a:spLocks noChangeArrowheads="1"/>
            </p:cNvSpPr>
            <p:nvPr/>
          </p:nvSpPr>
          <p:spPr bwMode="auto">
            <a:xfrm>
              <a:off x="3120" y="2832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78" name="Oval 6"/>
            <p:cNvSpPr>
              <a:spLocks noChangeArrowheads="1"/>
            </p:cNvSpPr>
            <p:nvPr/>
          </p:nvSpPr>
          <p:spPr bwMode="auto">
            <a:xfrm>
              <a:off x="3936" y="2841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79" name="Oval 7"/>
            <p:cNvSpPr>
              <a:spLocks noChangeArrowheads="1"/>
            </p:cNvSpPr>
            <p:nvPr/>
          </p:nvSpPr>
          <p:spPr bwMode="auto">
            <a:xfrm>
              <a:off x="1302" y="2112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80" name="Oval 8"/>
            <p:cNvSpPr>
              <a:spLocks noChangeArrowheads="1"/>
            </p:cNvSpPr>
            <p:nvPr/>
          </p:nvSpPr>
          <p:spPr bwMode="auto">
            <a:xfrm>
              <a:off x="1680" y="2901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3504" y="2064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82" name="Line 10"/>
            <p:cNvSpPr>
              <a:spLocks noChangeShapeType="1"/>
            </p:cNvSpPr>
            <p:nvPr/>
          </p:nvSpPr>
          <p:spPr bwMode="auto">
            <a:xfrm>
              <a:off x="1590" y="2496"/>
              <a:ext cx="24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8683" name="Line 11"/>
            <p:cNvSpPr>
              <a:spLocks noChangeShapeType="1"/>
            </p:cNvSpPr>
            <p:nvPr/>
          </p:nvSpPr>
          <p:spPr bwMode="auto">
            <a:xfrm flipH="1">
              <a:off x="3312" y="2448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8684" name="Line 12"/>
            <p:cNvSpPr>
              <a:spLocks noChangeShapeType="1"/>
            </p:cNvSpPr>
            <p:nvPr/>
          </p:nvSpPr>
          <p:spPr bwMode="auto">
            <a:xfrm>
              <a:off x="3792" y="2448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8685" name="Text Box 13"/>
            <p:cNvSpPr txBox="1">
              <a:spLocks noChangeArrowheads="1"/>
            </p:cNvSpPr>
            <p:nvPr/>
          </p:nvSpPr>
          <p:spPr bwMode="auto">
            <a:xfrm>
              <a:off x="2435" y="1248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32</a:t>
              </a:r>
            </a:p>
          </p:txBody>
        </p:sp>
        <p:sp>
          <p:nvSpPr>
            <p:cNvPr id="28686" name="Text Box 14"/>
            <p:cNvSpPr txBox="1">
              <a:spLocks noChangeArrowheads="1"/>
            </p:cNvSpPr>
            <p:nvPr/>
          </p:nvSpPr>
          <p:spPr bwMode="auto">
            <a:xfrm>
              <a:off x="4019" y="2944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16</a:t>
              </a:r>
            </a:p>
          </p:txBody>
        </p:sp>
        <p:sp>
          <p:nvSpPr>
            <p:cNvPr id="28687" name="Text Box 15"/>
            <p:cNvSpPr txBox="1">
              <a:spLocks noChangeArrowheads="1"/>
            </p:cNvSpPr>
            <p:nvPr/>
          </p:nvSpPr>
          <p:spPr bwMode="auto">
            <a:xfrm>
              <a:off x="1760" y="3004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13</a:t>
              </a:r>
            </a:p>
          </p:txBody>
        </p:sp>
        <p:sp>
          <p:nvSpPr>
            <p:cNvPr id="28688" name="Text Box 16"/>
            <p:cNvSpPr txBox="1">
              <a:spLocks noChangeArrowheads="1"/>
            </p:cNvSpPr>
            <p:nvPr/>
          </p:nvSpPr>
          <p:spPr bwMode="auto">
            <a:xfrm>
              <a:off x="3578" y="2169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42</a:t>
              </a:r>
            </a:p>
          </p:txBody>
        </p:sp>
        <p:sp>
          <p:nvSpPr>
            <p:cNvPr id="28689" name="Text Box 17"/>
            <p:cNvSpPr txBox="1">
              <a:spLocks noChangeArrowheads="1"/>
            </p:cNvSpPr>
            <p:nvPr/>
          </p:nvSpPr>
          <p:spPr bwMode="auto">
            <a:xfrm>
              <a:off x="1367" y="2209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79</a:t>
              </a:r>
            </a:p>
          </p:txBody>
        </p:sp>
        <p:sp>
          <p:nvSpPr>
            <p:cNvPr id="28690" name="Text Box 18"/>
            <p:cNvSpPr txBox="1">
              <a:spLocks noChangeArrowheads="1"/>
            </p:cNvSpPr>
            <p:nvPr/>
          </p:nvSpPr>
          <p:spPr bwMode="auto">
            <a:xfrm>
              <a:off x="3194" y="2947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95</a:t>
              </a:r>
            </a:p>
          </p:txBody>
        </p:sp>
        <p:sp>
          <p:nvSpPr>
            <p:cNvPr id="28691" name="Line 19"/>
            <p:cNvSpPr>
              <a:spLocks noChangeShapeType="1"/>
            </p:cNvSpPr>
            <p:nvPr/>
          </p:nvSpPr>
          <p:spPr bwMode="auto">
            <a:xfrm flipH="1">
              <a:off x="1488" y="1488"/>
              <a:ext cx="91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8692" name="Line 20"/>
            <p:cNvSpPr>
              <a:spLocks noChangeShapeType="1"/>
            </p:cNvSpPr>
            <p:nvPr/>
          </p:nvSpPr>
          <p:spPr bwMode="auto">
            <a:xfrm>
              <a:off x="2688" y="1488"/>
              <a:ext cx="100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2514600" y="5638800"/>
            <a:ext cx="3452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2"/>
                </a:solidFill>
              </a:rPr>
              <a:t>Output: </a:t>
            </a:r>
            <a:r>
              <a:rPr lang="en-US" b="1">
                <a:solidFill>
                  <a:srgbClr val="FF0000"/>
                </a:solidFill>
              </a:rPr>
              <a:t>32 79 13 42 95 16</a:t>
            </a:r>
          </a:p>
        </p:txBody>
      </p:sp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0"/>
            <a:ext cx="7886700" cy="878541"/>
          </a:xfrm>
        </p:spPr>
        <p:txBody>
          <a:bodyPr/>
          <a:lstStyle/>
          <a:p>
            <a:r>
              <a:rPr lang="en-US" dirty="0" smtClean="0"/>
              <a:t>4.2 Tree Traversal (</a:t>
            </a:r>
            <a:r>
              <a:rPr lang="en-US" dirty="0" smtClean="0">
                <a:solidFill>
                  <a:srgbClr val="00B0F0"/>
                </a:solidFill>
              </a:rPr>
              <a:t>Preorder</a:t>
            </a:r>
            <a:r>
              <a:rPr lang="en-US" dirty="0" smtClean="0"/>
              <a:t>)                      (7/8)</a:t>
            </a:r>
            <a:endParaRPr lang="en-US" dirty="0"/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613556" y="587375"/>
            <a:ext cx="2039471" cy="8785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Example-1</a:t>
            </a:r>
            <a:endParaRPr lang="en-US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4403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3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7BB-9D3D-455B-9BF0-C5F986BEB794}" type="slidenum">
              <a:rPr lang="en-US" smtClean="0"/>
              <a:pPr/>
              <a:t>37</a:t>
            </a:fld>
            <a:endParaRPr lang="en-US"/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1981200" y="1905000"/>
            <a:ext cx="4791075" cy="3386138"/>
            <a:chOff x="1302" y="1152"/>
            <a:chExt cx="3018" cy="2133"/>
          </a:xfrm>
        </p:grpSpPr>
        <p:sp>
          <p:nvSpPr>
            <p:cNvPr id="29700" name="Oval 4"/>
            <p:cNvSpPr>
              <a:spLocks noChangeArrowheads="1"/>
            </p:cNvSpPr>
            <p:nvPr/>
          </p:nvSpPr>
          <p:spPr bwMode="auto">
            <a:xfrm>
              <a:off x="2352" y="1152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701" name="Oval 5"/>
            <p:cNvSpPr>
              <a:spLocks noChangeArrowheads="1"/>
            </p:cNvSpPr>
            <p:nvPr/>
          </p:nvSpPr>
          <p:spPr bwMode="auto">
            <a:xfrm>
              <a:off x="3120" y="2832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702" name="Oval 6"/>
            <p:cNvSpPr>
              <a:spLocks noChangeArrowheads="1"/>
            </p:cNvSpPr>
            <p:nvPr/>
          </p:nvSpPr>
          <p:spPr bwMode="auto">
            <a:xfrm>
              <a:off x="3936" y="2841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703" name="Oval 7"/>
            <p:cNvSpPr>
              <a:spLocks noChangeArrowheads="1"/>
            </p:cNvSpPr>
            <p:nvPr/>
          </p:nvSpPr>
          <p:spPr bwMode="auto">
            <a:xfrm>
              <a:off x="1302" y="2112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704" name="Oval 8"/>
            <p:cNvSpPr>
              <a:spLocks noChangeArrowheads="1"/>
            </p:cNvSpPr>
            <p:nvPr/>
          </p:nvSpPr>
          <p:spPr bwMode="auto">
            <a:xfrm>
              <a:off x="1680" y="2901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705" name="Oval 9"/>
            <p:cNvSpPr>
              <a:spLocks noChangeArrowheads="1"/>
            </p:cNvSpPr>
            <p:nvPr/>
          </p:nvSpPr>
          <p:spPr bwMode="auto">
            <a:xfrm>
              <a:off x="3504" y="2064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706" name="Line 10"/>
            <p:cNvSpPr>
              <a:spLocks noChangeShapeType="1"/>
            </p:cNvSpPr>
            <p:nvPr/>
          </p:nvSpPr>
          <p:spPr bwMode="auto">
            <a:xfrm>
              <a:off x="1590" y="2496"/>
              <a:ext cx="24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9707" name="Line 11"/>
            <p:cNvSpPr>
              <a:spLocks noChangeShapeType="1"/>
            </p:cNvSpPr>
            <p:nvPr/>
          </p:nvSpPr>
          <p:spPr bwMode="auto">
            <a:xfrm flipH="1">
              <a:off x="3312" y="2448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>
              <a:off x="3792" y="2448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9709" name="Text Box 13"/>
            <p:cNvSpPr txBox="1">
              <a:spLocks noChangeArrowheads="1"/>
            </p:cNvSpPr>
            <p:nvPr/>
          </p:nvSpPr>
          <p:spPr bwMode="auto">
            <a:xfrm>
              <a:off x="2435" y="1248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32</a:t>
              </a:r>
            </a:p>
          </p:txBody>
        </p:sp>
        <p:sp>
          <p:nvSpPr>
            <p:cNvPr id="29710" name="Text Box 14"/>
            <p:cNvSpPr txBox="1">
              <a:spLocks noChangeArrowheads="1"/>
            </p:cNvSpPr>
            <p:nvPr/>
          </p:nvSpPr>
          <p:spPr bwMode="auto">
            <a:xfrm>
              <a:off x="4019" y="2944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16</a:t>
              </a:r>
            </a:p>
          </p:txBody>
        </p:sp>
        <p:sp>
          <p:nvSpPr>
            <p:cNvPr id="29711" name="Text Box 15"/>
            <p:cNvSpPr txBox="1">
              <a:spLocks noChangeArrowheads="1"/>
            </p:cNvSpPr>
            <p:nvPr/>
          </p:nvSpPr>
          <p:spPr bwMode="auto">
            <a:xfrm>
              <a:off x="1760" y="3004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13</a:t>
              </a:r>
            </a:p>
          </p:txBody>
        </p:sp>
        <p:sp>
          <p:nvSpPr>
            <p:cNvPr id="29712" name="Text Box 16"/>
            <p:cNvSpPr txBox="1">
              <a:spLocks noChangeArrowheads="1"/>
            </p:cNvSpPr>
            <p:nvPr/>
          </p:nvSpPr>
          <p:spPr bwMode="auto">
            <a:xfrm>
              <a:off x="3578" y="2169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42</a:t>
              </a:r>
            </a:p>
          </p:txBody>
        </p:sp>
        <p:sp>
          <p:nvSpPr>
            <p:cNvPr id="29713" name="Text Box 17"/>
            <p:cNvSpPr txBox="1">
              <a:spLocks noChangeArrowheads="1"/>
            </p:cNvSpPr>
            <p:nvPr/>
          </p:nvSpPr>
          <p:spPr bwMode="auto">
            <a:xfrm>
              <a:off x="1367" y="2209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79</a:t>
              </a:r>
            </a:p>
          </p:txBody>
        </p:sp>
        <p:sp>
          <p:nvSpPr>
            <p:cNvPr id="29714" name="Text Box 18"/>
            <p:cNvSpPr txBox="1">
              <a:spLocks noChangeArrowheads="1"/>
            </p:cNvSpPr>
            <p:nvPr/>
          </p:nvSpPr>
          <p:spPr bwMode="auto">
            <a:xfrm>
              <a:off x="3194" y="2947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95</a:t>
              </a:r>
            </a:p>
          </p:txBody>
        </p:sp>
        <p:sp>
          <p:nvSpPr>
            <p:cNvPr id="29715" name="Line 19"/>
            <p:cNvSpPr>
              <a:spLocks noChangeShapeType="1"/>
            </p:cNvSpPr>
            <p:nvPr/>
          </p:nvSpPr>
          <p:spPr bwMode="auto">
            <a:xfrm flipH="1">
              <a:off x="1488" y="1488"/>
              <a:ext cx="91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9716" name="Line 20"/>
            <p:cNvSpPr>
              <a:spLocks noChangeShapeType="1"/>
            </p:cNvSpPr>
            <p:nvPr/>
          </p:nvSpPr>
          <p:spPr bwMode="auto">
            <a:xfrm>
              <a:off x="2688" y="1488"/>
              <a:ext cx="100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29717" name="Line 21"/>
          <p:cNvSpPr>
            <a:spLocks noChangeShapeType="1"/>
          </p:cNvSpPr>
          <p:nvPr/>
        </p:nvSpPr>
        <p:spPr bwMode="auto">
          <a:xfrm flipH="1">
            <a:off x="2057400" y="2286000"/>
            <a:ext cx="1371600" cy="914400"/>
          </a:xfrm>
          <a:prstGeom prst="line">
            <a:avLst/>
          </a:prstGeom>
          <a:noFill/>
          <a:ln w="28575">
            <a:solidFill>
              <a:srgbClr val="CC3300"/>
            </a:solidFill>
            <a:prstDash val="dash"/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1828800" y="3962400"/>
            <a:ext cx="685800" cy="1295400"/>
          </a:xfrm>
          <a:prstGeom prst="line">
            <a:avLst/>
          </a:prstGeom>
          <a:noFill/>
          <a:ln w="28575">
            <a:solidFill>
              <a:srgbClr val="CC3300"/>
            </a:solidFill>
            <a:prstDash val="dash"/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 flipV="1">
            <a:off x="3200400" y="3429000"/>
            <a:ext cx="2209800" cy="1371600"/>
          </a:xfrm>
          <a:prstGeom prst="line">
            <a:avLst/>
          </a:prstGeom>
          <a:noFill/>
          <a:ln w="28575">
            <a:solidFill>
              <a:srgbClr val="CC3300"/>
            </a:solidFill>
            <a:prstDash val="dash"/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722" name="Line 26"/>
          <p:cNvSpPr>
            <a:spLocks noChangeShapeType="1"/>
          </p:cNvSpPr>
          <p:nvPr/>
        </p:nvSpPr>
        <p:spPr bwMode="auto">
          <a:xfrm flipH="1">
            <a:off x="4495800" y="4038600"/>
            <a:ext cx="762000" cy="914400"/>
          </a:xfrm>
          <a:prstGeom prst="line">
            <a:avLst/>
          </a:prstGeom>
          <a:noFill/>
          <a:ln w="28575">
            <a:solidFill>
              <a:srgbClr val="CC3300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725" name="Line 29"/>
          <p:cNvSpPr>
            <a:spLocks noChangeShapeType="1"/>
          </p:cNvSpPr>
          <p:nvPr/>
        </p:nvSpPr>
        <p:spPr bwMode="auto">
          <a:xfrm>
            <a:off x="5562600" y="4953000"/>
            <a:ext cx="533400" cy="0"/>
          </a:xfrm>
          <a:prstGeom prst="line">
            <a:avLst/>
          </a:prstGeom>
          <a:noFill/>
          <a:ln w="28575">
            <a:solidFill>
              <a:srgbClr val="CC3300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2406650" y="5791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32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2971800" y="5791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79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3473450" y="5791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13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4006850" y="5791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42</a:t>
            </a:r>
          </a:p>
        </p:txBody>
      </p:sp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5029200" y="5791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16</a:t>
            </a:r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4540250" y="5791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95</a:t>
            </a:r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0"/>
            <a:ext cx="7886700" cy="878541"/>
          </a:xfrm>
        </p:spPr>
        <p:txBody>
          <a:bodyPr/>
          <a:lstStyle/>
          <a:p>
            <a:r>
              <a:rPr lang="en-US" dirty="0" smtClean="0"/>
              <a:t>4.2 Tree Traversal (</a:t>
            </a:r>
            <a:r>
              <a:rPr lang="en-US" dirty="0" smtClean="0">
                <a:solidFill>
                  <a:srgbClr val="00B0F0"/>
                </a:solidFill>
              </a:rPr>
              <a:t>Preorder</a:t>
            </a:r>
            <a:r>
              <a:rPr lang="en-US" dirty="0" smtClean="0"/>
              <a:t>)                      (8/8)</a:t>
            </a:r>
            <a:endParaRPr lang="en-US" dirty="0"/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>
          <a:xfrm>
            <a:off x="613556" y="587375"/>
            <a:ext cx="2039471" cy="8785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Example-1</a:t>
            </a:r>
            <a:endParaRPr lang="en-US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415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7" grpId="0" animBg="1"/>
      <p:bldP spid="29718" grpId="0" animBg="1"/>
      <p:bldP spid="29721" grpId="0" animBg="1"/>
      <p:bldP spid="29722" grpId="0" animBg="1"/>
      <p:bldP spid="29725" grpId="0" animBg="1"/>
      <p:bldP spid="29726" grpId="0" autoUpdateAnimBg="0"/>
      <p:bldP spid="29727" grpId="0" autoUpdateAnimBg="0"/>
      <p:bldP spid="29728" grpId="0" autoUpdateAnimBg="0"/>
      <p:bldP spid="29729" grpId="0" autoUpdateAnimBg="0"/>
      <p:bldP spid="29730" grpId="0" autoUpdateAnimBg="0"/>
      <p:bldP spid="29731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7BB-9D3D-455B-9BF0-C5F986BEB794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0"/>
            <a:ext cx="7886700" cy="878541"/>
          </a:xfrm>
        </p:spPr>
        <p:txBody>
          <a:bodyPr/>
          <a:lstStyle/>
          <a:p>
            <a:r>
              <a:rPr lang="en-US" dirty="0" smtClean="0"/>
              <a:t>4.2 Tree Traversal (</a:t>
            </a:r>
            <a:r>
              <a:rPr lang="en-US" dirty="0" smtClean="0">
                <a:solidFill>
                  <a:srgbClr val="00B0F0"/>
                </a:solidFill>
              </a:rPr>
              <a:t>Class Participation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433160" y="1182789"/>
            <a:ext cx="75488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Design a preorder tree traversal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following compete tree as;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649506" y="2061882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1183341" y="2781173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2286000" y="2781173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896470" y="3527358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433160" y="4273543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2017059" y="3527358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2752165" y="3527358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1819835" y="4288235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2761130" y="4757637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>
            <a:stCxn id="2" idx="4"/>
            <a:endCxn id="35" idx="7"/>
          </p:cNvCxnSpPr>
          <p:nvPr/>
        </p:nvCxnSpPr>
        <p:spPr>
          <a:xfrm flipH="1">
            <a:off x="1581238" y="2545976"/>
            <a:ext cx="301351" cy="306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4"/>
            <a:endCxn id="36" idx="1"/>
          </p:cNvCxnSpPr>
          <p:nvPr/>
        </p:nvCxnSpPr>
        <p:spPr>
          <a:xfrm>
            <a:off x="1882589" y="2545976"/>
            <a:ext cx="471679" cy="306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35" idx="3"/>
            <a:endCxn id="37" idx="0"/>
          </p:cNvCxnSpPr>
          <p:nvPr/>
        </p:nvCxnSpPr>
        <p:spPr>
          <a:xfrm flipH="1">
            <a:off x="1129553" y="3194373"/>
            <a:ext cx="122056" cy="3329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7" idx="3"/>
            <a:endCxn id="38" idx="0"/>
          </p:cNvCxnSpPr>
          <p:nvPr/>
        </p:nvCxnSpPr>
        <p:spPr>
          <a:xfrm flipH="1">
            <a:off x="666243" y="3940558"/>
            <a:ext cx="298495" cy="3329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36" idx="4"/>
            <a:endCxn id="39" idx="0"/>
          </p:cNvCxnSpPr>
          <p:nvPr/>
        </p:nvCxnSpPr>
        <p:spPr>
          <a:xfrm flipH="1">
            <a:off x="2250142" y="3265267"/>
            <a:ext cx="268941" cy="262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36" idx="4"/>
            <a:endCxn id="40" idx="1"/>
          </p:cNvCxnSpPr>
          <p:nvPr/>
        </p:nvCxnSpPr>
        <p:spPr>
          <a:xfrm>
            <a:off x="2519083" y="3265267"/>
            <a:ext cx="301350" cy="3329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39" idx="4"/>
            <a:endCxn id="41" idx="0"/>
          </p:cNvCxnSpPr>
          <p:nvPr/>
        </p:nvCxnSpPr>
        <p:spPr>
          <a:xfrm flipH="1">
            <a:off x="2052918" y="4011452"/>
            <a:ext cx="197224" cy="276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1" idx="5"/>
            <a:endCxn id="42" idx="2"/>
          </p:cNvCxnSpPr>
          <p:nvPr/>
        </p:nvCxnSpPr>
        <p:spPr>
          <a:xfrm>
            <a:off x="2217732" y="4701435"/>
            <a:ext cx="543398" cy="298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1516356" y="5343390"/>
            <a:ext cx="4972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(a)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6660777" y="2048435"/>
            <a:ext cx="600636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15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6090486" y="2767726"/>
            <a:ext cx="570291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7297271" y="2767726"/>
            <a:ext cx="684750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20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5570533" y="3513911"/>
            <a:ext cx="593736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6961096" y="3513911"/>
            <a:ext cx="668816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18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7763436" y="3513911"/>
            <a:ext cx="663303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25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67" name="Straight Connector 66"/>
          <p:cNvCxnSpPr>
            <a:stCxn id="61" idx="4"/>
            <a:endCxn id="62" idx="7"/>
          </p:cNvCxnSpPr>
          <p:nvPr/>
        </p:nvCxnSpPr>
        <p:spPr>
          <a:xfrm flipH="1">
            <a:off x="6577260" y="2532529"/>
            <a:ext cx="383835" cy="306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1" idx="4"/>
            <a:endCxn id="63" idx="1"/>
          </p:cNvCxnSpPr>
          <p:nvPr/>
        </p:nvCxnSpPr>
        <p:spPr>
          <a:xfrm>
            <a:off x="6961095" y="2532529"/>
            <a:ext cx="436455" cy="306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2" idx="3"/>
            <a:endCxn id="64" idx="0"/>
          </p:cNvCxnSpPr>
          <p:nvPr/>
        </p:nvCxnSpPr>
        <p:spPr>
          <a:xfrm flipH="1">
            <a:off x="5867401" y="3180926"/>
            <a:ext cx="306602" cy="3329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3" idx="4"/>
            <a:endCxn id="65" idx="0"/>
          </p:cNvCxnSpPr>
          <p:nvPr/>
        </p:nvCxnSpPr>
        <p:spPr>
          <a:xfrm flipH="1">
            <a:off x="7295504" y="3251820"/>
            <a:ext cx="344142" cy="262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3" idx="4"/>
            <a:endCxn id="66" idx="1"/>
          </p:cNvCxnSpPr>
          <p:nvPr/>
        </p:nvCxnSpPr>
        <p:spPr>
          <a:xfrm>
            <a:off x="7639646" y="3251820"/>
            <a:ext cx="220928" cy="3329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6297793" y="3525457"/>
            <a:ext cx="593736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14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/>
          <p:cNvCxnSpPr>
            <a:stCxn id="62" idx="3"/>
            <a:endCxn id="84" idx="0"/>
          </p:cNvCxnSpPr>
          <p:nvPr/>
        </p:nvCxnSpPr>
        <p:spPr>
          <a:xfrm>
            <a:off x="6174003" y="3180926"/>
            <a:ext cx="420658" cy="344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 Box 6"/>
          <p:cNvSpPr txBox="1">
            <a:spLocks noChangeArrowheads="1"/>
          </p:cNvSpPr>
          <p:nvPr/>
        </p:nvSpPr>
        <p:spPr bwMode="auto">
          <a:xfrm>
            <a:off x="6961095" y="5398565"/>
            <a:ext cx="4972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(b)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3580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utoUpdateAnimBg="0"/>
      <p:bldP spid="60" grpId="0" autoUpdateAnimBg="0"/>
      <p:bldP spid="87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7BB-9D3D-455B-9BF0-C5F986BEB794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11528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Inorder</a:t>
            </a:r>
            <a:r>
              <a:rPr lang="en-US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270125" y="2784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055372" y="2383303"/>
            <a:ext cx="531087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>
                <a:latin typeface="Arial" pitchFamily="34" charset="0"/>
                <a:cs typeface="Arial" pitchFamily="34" charset="0"/>
              </a:rPr>
              <a:t>Traverse the left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subtree</a:t>
            </a:r>
            <a:r>
              <a:rPr lang="en-US" dirty="0">
                <a:latin typeface="Arial" pitchFamily="34" charset="0"/>
                <a:cs typeface="Arial" pitchFamily="34" charset="0"/>
              </a:rPr>
              <a:t> in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inorder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Arial" pitchFamily="34" charset="0"/>
                <a:cs typeface="Arial" pitchFamily="34" charset="0"/>
              </a:rPr>
              <a:t>Visit the root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Arial" pitchFamily="34" charset="0"/>
                <a:cs typeface="Arial" pitchFamily="34" charset="0"/>
              </a:rPr>
              <a:t>Traverse the right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subtree</a:t>
            </a:r>
            <a:r>
              <a:rPr lang="en-US" dirty="0">
                <a:latin typeface="Arial" pitchFamily="34" charset="0"/>
                <a:cs typeface="Arial" pitchFamily="34" charset="0"/>
              </a:rPr>
              <a:t> in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inorder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717176" y="4002733"/>
            <a:ext cx="47714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latin typeface="Arial" pitchFamily="34" charset="0"/>
                <a:cs typeface="Arial" pitchFamily="34" charset="0"/>
              </a:rPr>
              <a:t>Also known as </a:t>
            </a:r>
            <a:r>
              <a:rPr lang="en-US" b="1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Symmetric order.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28650" y="0"/>
            <a:ext cx="7886700" cy="8785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4.3 Tree Traversal (</a:t>
            </a:r>
            <a:r>
              <a:rPr lang="en-US" dirty="0" err="1" smtClean="0">
                <a:solidFill>
                  <a:srgbClr val="00B0F0"/>
                </a:solidFill>
              </a:rPr>
              <a:t>Inorder</a:t>
            </a:r>
            <a:r>
              <a:rPr lang="en-US" dirty="0" smtClean="0"/>
              <a:t>)                        (1/4)</a:t>
            </a:r>
            <a:endParaRPr lang="en-US" dirty="0"/>
          </a:p>
        </p:txBody>
      </p:sp>
      <p:sp>
        <p:nvSpPr>
          <p:cNvPr id="9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8256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utoUpdateAnimBg="0"/>
      <p:bldP spid="3175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294" y="0"/>
            <a:ext cx="8336056" cy="645459"/>
          </a:xfrm>
        </p:spPr>
        <p:txBody>
          <a:bodyPr/>
          <a:lstStyle/>
          <a:p>
            <a:r>
              <a:rPr lang="en-US" dirty="0" smtClean="0"/>
              <a:t>1. Binary Tree [</a:t>
            </a:r>
            <a:r>
              <a:rPr lang="en-US" dirty="0" smtClean="0">
                <a:solidFill>
                  <a:srgbClr val="00B0F0"/>
                </a:solidFill>
              </a:rPr>
              <a:t>Examples</a:t>
            </a:r>
            <a:r>
              <a:rPr lang="en-US" dirty="0" smtClean="0"/>
              <a:t>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371F-6454-4CB7-8FFF-DC13FB98195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3460" y="1641723"/>
            <a:ext cx="7162800" cy="4348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5328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7BB-9D3D-455B-9BF0-C5F986BEB794}" type="slidenum">
              <a:rPr lang="en-US" smtClean="0"/>
              <a:pPr/>
              <a:t>40</a:t>
            </a:fld>
            <a:endParaRPr lang="en-US"/>
          </a:p>
        </p:txBody>
      </p:sp>
      <p:grpSp>
        <p:nvGrpSpPr>
          <p:cNvPr id="32771" name="Group 3"/>
          <p:cNvGrpSpPr>
            <a:grpSpLocks/>
          </p:cNvGrpSpPr>
          <p:nvPr/>
        </p:nvGrpSpPr>
        <p:grpSpPr bwMode="auto">
          <a:xfrm>
            <a:off x="1076325" y="2010404"/>
            <a:ext cx="4791075" cy="3386138"/>
            <a:chOff x="1302" y="1152"/>
            <a:chExt cx="3018" cy="2133"/>
          </a:xfrm>
        </p:grpSpPr>
        <p:sp>
          <p:nvSpPr>
            <p:cNvPr id="32772" name="Oval 4"/>
            <p:cNvSpPr>
              <a:spLocks noChangeArrowheads="1"/>
            </p:cNvSpPr>
            <p:nvPr/>
          </p:nvSpPr>
          <p:spPr bwMode="auto">
            <a:xfrm>
              <a:off x="2352" y="1152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773" name="Oval 5"/>
            <p:cNvSpPr>
              <a:spLocks noChangeArrowheads="1"/>
            </p:cNvSpPr>
            <p:nvPr/>
          </p:nvSpPr>
          <p:spPr bwMode="auto">
            <a:xfrm>
              <a:off x="3120" y="2832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774" name="Oval 6"/>
            <p:cNvSpPr>
              <a:spLocks noChangeArrowheads="1"/>
            </p:cNvSpPr>
            <p:nvPr/>
          </p:nvSpPr>
          <p:spPr bwMode="auto">
            <a:xfrm>
              <a:off x="3936" y="2841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775" name="Oval 7"/>
            <p:cNvSpPr>
              <a:spLocks noChangeArrowheads="1"/>
            </p:cNvSpPr>
            <p:nvPr/>
          </p:nvSpPr>
          <p:spPr bwMode="auto">
            <a:xfrm>
              <a:off x="1302" y="2112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776" name="Oval 8"/>
            <p:cNvSpPr>
              <a:spLocks noChangeArrowheads="1"/>
            </p:cNvSpPr>
            <p:nvPr/>
          </p:nvSpPr>
          <p:spPr bwMode="auto">
            <a:xfrm>
              <a:off x="1680" y="2901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777" name="Oval 9"/>
            <p:cNvSpPr>
              <a:spLocks noChangeArrowheads="1"/>
            </p:cNvSpPr>
            <p:nvPr/>
          </p:nvSpPr>
          <p:spPr bwMode="auto">
            <a:xfrm>
              <a:off x="3504" y="2064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778" name="Line 10"/>
            <p:cNvSpPr>
              <a:spLocks noChangeShapeType="1"/>
            </p:cNvSpPr>
            <p:nvPr/>
          </p:nvSpPr>
          <p:spPr bwMode="auto">
            <a:xfrm>
              <a:off x="1590" y="2496"/>
              <a:ext cx="24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2779" name="Line 11"/>
            <p:cNvSpPr>
              <a:spLocks noChangeShapeType="1"/>
            </p:cNvSpPr>
            <p:nvPr/>
          </p:nvSpPr>
          <p:spPr bwMode="auto">
            <a:xfrm flipH="1">
              <a:off x="3312" y="2448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2780" name="Line 12"/>
            <p:cNvSpPr>
              <a:spLocks noChangeShapeType="1"/>
            </p:cNvSpPr>
            <p:nvPr/>
          </p:nvSpPr>
          <p:spPr bwMode="auto">
            <a:xfrm>
              <a:off x="3792" y="2448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2781" name="Text Box 13"/>
            <p:cNvSpPr txBox="1">
              <a:spLocks noChangeArrowheads="1"/>
            </p:cNvSpPr>
            <p:nvPr/>
          </p:nvSpPr>
          <p:spPr bwMode="auto">
            <a:xfrm>
              <a:off x="2435" y="1248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32</a:t>
              </a:r>
            </a:p>
          </p:txBody>
        </p:sp>
        <p:sp>
          <p:nvSpPr>
            <p:cNvPr id="32782" name="Text Box 14"/>
            <p:cNvSpPr txBox="1">
              <a:spLocks noChangeArrowheads="1"/>
            </p:cNvSpPr>
            <p:nvPr/>
          </p:nvSpPr>
          <p:spPr bwMode="auto">
            <a:xfrm>
              <a:off x="4019" y="2944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16</a:t>
              </a:r>
            </a:p>
          </p:txBody>
        </p:sp>
        <p:sp>
          <p:nvSpPr>
            <p:cNvPr id="32783" name="Text Box 15"/>
            <p:cNvSpPr txBox="1">
              <a:spLocks noChangeArrowheads="1"/>
            </p:cNvSpPr>
            <p:nvPr/>
          </p:nvSpPr>
          <p:spPr bwMode="auto">
            <a:xfrm>
              <a:off x="1760" y="3004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13</a:t>
              </a:r>
            </a:p>
          </p:txBody>
        </p:sp>
        <p:sp>
          <p:nvSpPr>
            <p:cNvPr id="32784" name="Text Box 16"/>
            <p:cNvSpPr txBox="1">
              <a:spLocks noChangeArrowheads="1"/>
            </p:cNvSpPr>
            <p:nvPr/>
          </p:nvSpPr>
          <p:spPr bwMode="auto">
            <a:xfrm>
              <a:off x="3578" y="2169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42</a:t>
              </a:r>
            </a:p>
          </p:txBody>
        </p:sp>
        <p:sp>
          <p:nvSpPr>
            <p:cNvPr id="32785" name="Text Box 17"/>
            <p:cNvSpPr txBox="1">
              <a:spLocks noChangeArrowheads="1"/>
            </p:cNvSpPr>
            <p:nvPr/>
          </p:nvSpPr>
          <p:spPr bwMode="auto">
            <a:xfrm>
              <a:off x="1367" y="2209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79</a:t>
              </a:r>
            </a:p>
          </p:txBody>
        </p:sp>
        <p:sp>
          <p:nvSpPr>
            <p:cNvPr id="32786" name="Text Box 18"/>
            <p:cNvSpPr txBox="1">
              <a:spLocks noChangeArrowheads="1"/>
            </p:cNvSpPr>
            <p:nvPr/>
          </p:nvSpPr>
          <p:spPr bwMode="auto">
            <a:xfrm>
              <a:off x="3194" y="2947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95</a:t>
              </a:r>
            </a:p>
          </p:txBody>
        </p:sp>
        <p:sp>
          <p:nvSpPr>
            <p:cNvPr id="32787" name="Line 19"/>
            <p:cNvSpPr>
              <a:spLocks noChangeShapeType="1"/>
            </p:cNvSpPr>
            <p:nvPr/>
          </p:nvSpPr>
          <p:spPr bwMode="auto">
            <a:xfrm flipH="1">
              <a:off x="1488" y="1488"/>
              <a:ext cx="91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2788" name="Line 20"/>
            <p:cNvSpPr>
              <a:spLocks noChangeShapeType="1"/>
            </p:cNvSpPr>
            <p:nvPr/>
          </p:nvSpPr>
          <p:spPr bwMode="auto">
            <a:xfrm>
              <a:off x="2688" y="1488"/>
              <a:ext cx="100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5867400" y="2585505"/>
            <a:ext cx="24856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600" dirty="0">
                <a:latin typeface="Calibri" pitchFamily="34" charset="0"/>
              </a:rPr>
              <a:t>Traverse the left </a:t>
            </a:r>
            <a:r>
              <a:rPr lang="en-US" sz="1600" dirty="0" err="1">
                <a:latin typeface="Calibri" pitchFamily="34" charset="0"/>
              </a:rPr>
              <a:t>subtree</a:t>
            </a:r>
            <a:endParaRPr lang="en-US" sz="1600" dirty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1600" dirty="0">
                <a:latin typeface="Calibri" pitchFamily="34" charset="0"/>
              </a:rPr>
              <a:t>Visit the root</a:t>
            </a:r>
          </a:p>
          <a:p>
            <a:pPr>
              <a:buFont typeface="Wingdings" pitchFamily="2" charset="2"/>
              <a:buChar char="ü"/>
            </a:pPr>
            <a:r>
              <a:rPr lang="en-US" sz="1600" dirty="0">
                <a:latin typeface="Calibri" pitchFamily="34" charset="0"/>
              </a:rPr>
              <a:t>Traverse the right </a:t>
            </a:r>
            <a:r>
              <a:rPr lang="en-US" sz="1600" dirty="0" err="1">
                <a:latin typeface="Calibri" pitchFamily="34" charset="0"/>
              </a:rPr>
              <a:t>subtree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2025650" y="5715000"/>
            <a:ext cx="5052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79 </a:t>
            </a:r>
            <a:endParaRPr lang="en-US" b="1" dirty="0">
              <a:solidFill>
                <a:srgbClr val="00B0F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442126" y="571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13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2807191" y="5704318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32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3191912" y="5704318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95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3585092" y="5704318"/>
            <a:ext cx="5052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42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3983201" y="5704318"/>
            <a:ext cx="4411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16</a:t>
            </a:r>
            <a:endParaRPr lang="en-US" b="1" dirty="0">
              <a:solidFill>
                <a:srgbClr val="00B0F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>
          <a:xfrm>
            <a:off x="628650" y="0"/>
            <a:ext cx="7886700" cy="8785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4.3 Tree Traversal (</a:t>
            </a:r>
            <a:r>
              <a:rPr lang="en-US" dirty="0" err="1" smtClean="0">
                <a:solidFill>
                  <a:srgbClr val="00B0F0"/>
                </a:solidFill>
              </a:rPr>
              <a:t>Inorder</a:t>
            </a:r>
            <a:r>
              <a:rPr lang="en-US" dirty="0" smtClean="0"/>
              <a:t>)                        (2/4)</a:t>
            </a:r>
            <a:endParaRPr lang="en-US" dirty="0"/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>
          <a:xfrm>
            <a:off x="613556" y="587375"/>
            <a:ext cx="2039471" cy="8785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Example-1</a:t>
            </a:r>
            <a:endParaRPr lang="en-US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0785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9" grpId="0" autoUpdateAnimBg="0"/>
      <p:bldP spid="32790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7BB-9D3D-455B-9BF0-C5F986BEB794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5867400" y="2585505"/>
            <a:ext cx="24856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600" dirty="0">
                <a:latin typeface="Calibri" pitchFamily="34" charset="0"/>
              </a:rPr>
              <a:t>Traverse the left </a:t>
            </a:r>
            <a:r>
              <a:rPr lang="en-US" sz="1600" dirty="0" err="1">
                <a:latin typeface="Calibri" pitchFamily="34" charset="0"/>
              </a:rPr>
              <a:t>subtree</a:t>
            </a:r>
            <a:endParaRPr lang="en-US" sz="1600" dirty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1600" dirty="0">
                <a:latin typeface="Calibri" pitchFamily="34" charset="0"/>
              </a:rPr>
              <a:t>Visit the root</a:t>
            </a:r>
          </a:p>
          <a:p>
            <a:pPr>
              <a:buFont typeface="Wingdings" pitchFamily="2" charset="2"/>
              <a:buChar char="ü"/>
            </a:pPr>
            <a:r>
              <a:rPr lang="en-US" sz="1600" dirty="0">
                <a:latin typeface="Calibri" pitchFamily="34" charset="0"/>
              </a:rPr>
              <a:t>Traverse the right </a:t>
            </a:r>
            <a:r>
              <a:rPr lang="en-US" sz="1600" dirty="0" err="1">
                <a:latin typeface="Calibri" pitchFamily="34" charset="0"/>
              </a:rPr>
              <a:t>subtree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2025650" y="5715000"/>
            <a:ext cx="279191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D, B, G, I</a:t>
            </a:r>
            <a:r>
              <a:rPr lang="en-US" b="1" dirty="0">
                <a:solidFill>
                  <a:srgbClr val="00B0F0"/>
                </a:solidFill>
              </a:rPr>
              <a:t>, E, A</a:t>
            </a:r>
            <a:r>
              <a:rPr lang="en-US" b="1" dirty="0" smtClean="0">
                <a:solidFill>
                  <a:srgbClr val="00B0F0"/>
                </a:solidFill>
              </a:rPr>
              <a:t>, F, H, C </a:t>
            </a:r>
            <a:endParaRPr lang="en-US" b="1" dirty="0">
              <a:solidFill>
                <a:srgbClr val="00B0F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>
          <a:xfrm>
            <a:off x="628650" y="0"/>
            <a:ext cx="7886700" cy="8785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4.3 Tree Traversal (</a:t>
            </a:r>
            <a:r>
              <a:rPr lang="en-US" dirty="0" err="1" smtClean="0">
                <a:solidFill>
                  <a:srgbClr val="00B0F0"/>
                </a:solidFill>
              </a:rPr>
              <a:t>Inorder</a:t>
            </a:r>
            <a:r>
              <a:rPr lang="en-US" dirty="0" smtClean="0"/>
              <a:t>)                        (3/4)</a:t>
            </a:r>
            <a:endParaRPr lang="en-US" dirty="0"/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>
          <a:xfrm>
            <a:off x="613556" y="587375"/>
            <a:ext cx="2039471" cy="8785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Example-2</a:t>
            </a:r>
            <a:endParaRPr lang="en-US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Oval 29"/>
          <p:cNvSpPr/>
          <p:nvPr/>
        </p:nvSpPr>
        <p:spPr>
          <a:xfrm>
            <a:off x="1649506" y="2061882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1183341" y="2781173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286000" y="2781173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741015" y="3527358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1400208" y="3526103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2017059" y="3527358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848889" y="4306686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2644770" y="4064639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1649506" y="4722031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Connector 39"/>
          <p:cNvCxnSpPr>
            <a:stCxn id="30" idx="4"/>
            <a:endCxn id="32" idx="7"/>
          </p:cNvCxnSpPr>
          <p:nvPr/>
        </p:nvCxnSpPr>
        <p:spPr>
          <a:xfrm flipH="1">
            <a:off x="1581238" y="2545976"/>
            <a:ext cx="301351" cy="306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0" idx="4"/>
            <a:endCxn id="33" idx="1"/>
          </p:cNvCxnSpPr>
          <p:nvPr/>
        </p:nvCxnSpPr>
        <p:spPr>
          <a:xfrm>
            <a:off x="1882589" y="2545976"/>
            <a:ext cx="471679" cy="306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2" idx="3"/>
            <a:endCxn id="34" idx="0"/>
          </p:cNvCxnSpPr>
          <p:nvPr/>
        </p:nvCxnSpPr>
        <p:spPr>
          <a:xfrm flipH="1">
            <a:off x="974098" y="3194373"/>
            <a:ext cx="277511" cy="3329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3" idx="4"/>
            <a:endCxn id="36" idx="0"/>
          </p:cNvCxnSpPr>
          <p:nvPr/>
        </p:nvCxnSpPr>
        <p:spPr>
          <a:xfrm flipH="1">
            <a:off x="2250142" y="3265267"/>
            <a:ext cx="268941" cy="262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36" idx="5"/>
            <a:endCxn id="38" idx="1"/>
          </p:cNvCxnSpPr>
          <p:nvPr/>
        </p:nvCxnSpPr>
        <p:spPr>
          <a:xfrm>
            <a:off x="2414956" y="3940558"/>
            <a:ext cx="298082" cy="194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2" idx="4"/>
            <a:endCxn id="35" idx="0"/>
          </p:cNvCxnSpPr>
          <p:nvPr/>
        </p:nvCxnSpPr>
        <p:spPr>
          <a:xfrm>
            <a:off x="1416424" y="3265267"/>
            <a:ext cx="216867" cy="260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35" idx="3"/>
            <a:endCxn id="37" idx="7"/>
          </p:cNvCxnSpPr>
          <p:nvPr/>
        </p:nvCxnSpPr>
        <p:spPr>
          <a:xfrm flipH="1">
            <a:off x="1246786" y="3939303"/>
            <a:ext cx="221690" cy="438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7" idx="6"/>
            <a:endCxn id="39" idx="1"/>
          </p:cNvCxnSpPr>
          <p:nvPr/>
        </p:nvCxnSpPr>
        <p:spPr>
          <a:xfrm>
            <a:off x="1315054" y="4548733"/>
            <a:ext cx="402720" cy="244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7163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9" grpId="0" autoUpdateAnimBg="0"/>
      <p:bldP spid="32790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7BB-9D3D-455B-9BF0-C5F986BEB794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0"/>
            <a:ext cx="7886700" cy="878541"/>
          </a:xfrm>
        </p:spPr>
        <p:txBody>
          <a:bodyPr>
            <a:normAutofit/>
          </a:bodyPr>
          <a:lstStyle/>
          <a:p>
            <a:r>
              <a:rPr lang="en-US" dirty="0" smtClean="0"/>
              <a:t>4.3 Tree Traversal (</a:t>
            </a:r>
            <a:r>
              <a:rPr lang="en-US" dirty="0" smtClean="0">
                <a:solidFill>
                  <a:srgbClr val="00B0F0"/>
                </a:solidFill>
              </a:rPr>
              <a:t>Class Participation</a:t>
            </a:r>
            <a:r>
              <a:rPr lang="en-US" dirty="0" smtClean="0"/>
              <a:t>)     (4/4)</a:t>
            </a:r>
            <a:endParaRPr lang="en-US" dirty="0"/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433160" y="1182789"/>
            <a:ext cx="73212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Design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Inorder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tree traversal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following compete tree as;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649506" y="2061882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1183341" y="2781173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2286000" y="2781173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625200" y="3431759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1298817" y="3431759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1998064" y="3527358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2752165" y="3527358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3218330" y="4136117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2299015" y="4193327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>
            <a:stCxn id="2" idx="4"/>
            <a:endCxn id="35" idx="7"/>
          </p:cNvCxnSpPr>
          <p:nvPr/>
        </p:nvCxnSpPr>
        <p:spPr>
          <a:xfrm flipH="1">
            <a:off x="1581238" y="2545976"/>
            <a:ext cx="301351" cy="306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4"/>
            <a:endCxn id="36" idx="1"/>
          </p:cNvCxnSpPr>
          <p:nvPr/>
        </p:nvCxnSpPr>
        <p:spPr>
          <a:xfrm>
            <a:off x="1882589" y="2545976"/>
            <a:ext cx="471679" cy="306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35" idx="3"/>
            <a:endCxn id="37" idx="0"/>
          </p:cNvCxnSpPr>
          <p:nvPr/>
        </p:nvCxnSpPr>
        <p:spPr>
          <a:xfrm flipH="1">
            <a:off x="858283" y="3194373"/>
            <a:ext cx="393326" cy="237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36" idx="4"/>
            <a:endCxn id="39" idx="0"/>
          </p:cNvCxnSpPr>
          <p:nvPr/>
        </p:nvCxnSpPr>
        <p:spPr>
          <a:xfrm flipH="1">
            <a:off x="2231147" y="3265267"/>
            <a:ext cx="287936" cy="262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36" idx="4"/>
            <a:endCxn id="40" idx="1"/>
          </p:cNvCxnSpPr>
          <p:nvPr/>
        </p:nvCxnSpPr>
        <p:spPr>
          <a:xfrm>
            <a:off x="2519083" y="3265267"/>
            <a:ext cx="301350" cy="3329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1516356" y="5343390"/>
            <a:ext cx="4972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(a)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889229" y="4136117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882588" y="4788402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stCxn id="35" idx="4"/>
            <a:endCxn id="38" idx="0"/>
          </p:cNvCxnSpPr>
          <p:nvPr/>
        </p:nvCxnSpPr>
        <p:spPr>
          <a:xfrm>
            <a:off x="1416424" y="3265267"/>
            <a:ext cx="115476" cy="166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8" idx="4"/>
            <a:endCxn id="25" idx="7"/>
          </p:cNvCxnSpPr>
          <p:nvPr/>
        </p:nvCxnSpPr>
        <p:spPr>
          <a:xfrm flipH="1">
            <a:off x="1287126" y="3915853"/>
            <a:ext cx="244774" cy="291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0" idx="4"/>
            <a:endCxn id="42" idx="7"/>
          </p:cNvCxnSpPr>
          <p:nvPr/>
        </p:nvCxnSpPr>
        <p:spPr>
          <a:xfrm flipH="1">
            <a:off x="2696912" y="4011452"/>
            <a:ext cx="288336" cy="2527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0" idx="4"/>
            <a:endCxn id="41" idx="1"/>
          </p:cNvCxnSpPr>
          <p:nvPr/>
        </p:nvCxnSpPr>
        <p:spPr>
          <a:xfrm>
            <a:off x="2985248" y="4011452"/>
            <a:ext cx="301350" cy="195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2" idx="3"/>
            <a:endCxn id="30" idx="0"/>
          </p:cNvCxnSpPr>
          <p:nvPr/>
        </p:nvCxnSpPr>
        <p:spPr>
          <a:xfrm flipH="1">
            <a:off x="2115671" y="4606527"/>
            <a:ext cx="251612" cy="181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6804212" y="1957497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6338047" y="2676788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7440706" y="2676788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5779906" y="3327374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6453523" y="3327374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7906871" y="3422973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7453721" y="4088942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0" name="Straight Connector 49"/>
          <p:cNvCxnSpPr>
            <a:stCxn id="43" idx="4"/>
            <a:endCxn id="44" idx="7"/>
          </p:cNvCxnSpPr>
          <p:nvPr/>
        </p:nvCxnSpPr>
        <p:spPr>
          <a:xfrm flipH="1">
            <a:off x="6735944" y="2441591"/>
            <a:ext cx="301351" cy="306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3" idx="4"/>
            <a:endCxn id="45" idx="1"/>
          </p:cNvCxnSpPr>
          <p:nvPr/>
        </p:nvCxnSpPr>
        <p:spPr>
          <a:xfrm>
            <a:off x="7037295" y="2441591"/>
            <a:ext cx="471679" cy="306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4" idx="3"/>
            <a:endCxn id="46" idx="0"/>
          </p:cNvCxnSpPr>
          <p:nvPr/>
        </p:nvCxnSpPr>
        <p:spPr>
          <a:xfrm flipH="1">
            <a:off x="6012989" y="3089988"/>
            <a:ext cx="393326" cy="237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5" idx="4"/>
            <a:endCxn id="48" idx="1"/>
          </p:cNvCxnSpPr>
          <p:nvPr/>
        </p:nvCxnSpPr>
        <p:spPr>
          <a:xfrm>
            <a:off x="7673789" y="3160882"/>
            <a:ext cx="301350" cy="3329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6043935" y="4031732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>
            <a:stCxn id="47" idx="4"/>
            <a:endCxn id="54" idx="7"/>
          </p:cNvCxnSpPr>
          <p:nvPr/>
        </p:nvCxnSpPr>
        <p:spPr>
          <a:xfrm flipH="1">
            <a:off x="6441832" y="3811468"/>
            <a:ext cx="244774" cy="291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8" idx="4"/>
            <a:endCxn id="49" idx="7"/>
          </p:cNvCxnSpPr>
          <p:nvPr/>
        </p:nvCxnSpPr>
        <p:spPr>
          <a:xfrm flipH="1">
            <a:off x="7851618" y="3907067"/>
            <a:ext cx="288336" cy="2527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754474" y="4022174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>
            <a:stCxn id="44" idx="4"/>
            <a:endCxn id="47" idx="7"/>
          </p:cNvCxnSpPr>
          <p:nvPr/>
        </p:nvCxnSpPr>
        <p:spPr>
          <a:xfrm>
            <a:off x="6571130" y="3160882"/>
            <a:ext cx="280290" cy="237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7" idx="4"/>
            <a:endCxn id="57" idx="0"/>
          </p:cNvCxnSpPr>
          <p:nvPr/>
        </p:nvCxnSpPr>
        <p:spPr>
          <a:xfrm>
            <a:off x="6686606" y="3811468"/>
            <a:ext cx="300951" cy="210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 Box 6"/>
          <p:cNvSpPr txBox="1">
            <a:spLocks noChangeArrowheads="1"/>
          </p:cNvSpPr>
          <p:nvPr/>
        </p:nvSpPr>
        <p:spPr bwMode="auto">
          <a:xfrm>
            <a:off x="6919688" y="5296666"/>
            <a:ext cx="4972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(b)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994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utoUpdateAnimBg="0"/>
      <p:bldP spid="60" grpId="0" autoUpdateAnimBg="0"/>
      <p:bldP spid="61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7BB-9D3D-455B-9BF0-C5F986BEB794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466165" y="1062318"/>
            <a:ext cx="14814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Postorder</a:t>
            </a:r>
            <a:r>
              <a:rPr lang="en-US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40659" y="1803221"/>
            <a:ext cx="565231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>
                <a:latin typeface="Arial" pitchFamily="34" charset="0"/>
                <a:cs typeface="Arial" pitchFamily="34" charset="0"/>
              </a:rPr>
              <a:t>Traverse the left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subtree</a:t>
            </a:r>
            <a:r>
              <a:rPr lang="en-US" dirty="0">
                <a:latin typeface="Arial" pitchFamily="34" charset="0"/>
                <a:cs typeface="Arial" pitchFamily="34" charset="0"/>
              </a:rPr>
              <a:t> in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postorder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Arial" pitchFamily="34" charset="0"/>
                <a:cs typeface="Arial" pitchFamily="34" charset="0"/>
              </a:rPr>
              <a:t>Traverse the right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subtree</a:t>
            </a:r>
            <a:r>
              <a:rPr lang="en-US" dirty="0">
                <a:latin typeface="Arial" pitchFamily="34" charset="0"/>
                <a:cs typeface="Arial" pitchFamily="34" charset="0"/>
              </a:rPr>
              <a:t> in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postorder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Arial" pitchFamily="34" charset="0"/>
                <a:cs typeface="Arial" pitchFamily="34" charset="0"/>
              </a:rPr>
              <a:t>Visit the root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40659" y="1"/>
            <a:ext cx="8174691" cy="851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4.4 Tree Traversal (</a:t>
            </a:r>
            <a:r>
              <a:rPr lang="en-US" dirty="0" err="1" smtClean="0">
                <a:solidFill>
                  <a:srgbClr val="00B0F0"/>
                </a:solidFill>
              </a:rPr>
              <a:t>Postorder</a:t>
            </a:r>
            <a:r>
              <a:rPr lang="en-US" dirty="0" smtClean="0"/>
              <a:t>)                             (1/4)</a:t>
            </a:r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8384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7BB-9D3D-455B-9BF0-C5F986BEB794}" type="slidenum">
              <a:rPr lang="en-US" smtClean="0"/>
              <a:pPr/>
              <a:t>44</a:t>
            </a:fld>
            <a:endParaRPr lang="en-US"/>
          </a:p>
        </p:txBody>
      </p:sp>
      <p:grpSp>
        <p:nvGrpSpPr>
          <p:cNvPr id="34819" name="Group 3"/>
          <p:cNvGrpSpPr>
            <a:grpSpLocks/>
          </p:cNvGrpSpPr>
          <p:nvPr/>
        </p:nvGrpSpPr>
        <p:grpSpPr bwMode="auto">
          <a:xfrm>
            <a:off x="827087" y="2405062"/>
            <a:ext cx="4791075" cy="3386138"/>
            <a:chOff x="1302" y="1152"/>
            <a:chExt cx="3018" cy="2133"/>
          </a:xfrm>
        </p:grpSpPr>
        <p:sp>
          <p:nvSpPr>
            <p:cNvPr id="34820" name="Oval 4"/>
            <p:cNvSpPr>
              <a:spLocks noChangeArrowheads="1"/>
            </p:cNvSpPr>
            <p:nvPr/>
          </p:nvSpPr>
          <p:spPr bwMode="auto">
            <a:xfrm>
              <a:off x="2352" y="1152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21" name="Oval 5"/>
            <p:cNvSpPr>
              <a:spLocks noChangeArrowheads="1"/>
            </p:cNvSpPr>
            <p:nvPr/>
          </p:nvSpPr>
          <p:spPr bwMode="auto">
            <a:xfrm>
              <a:off x="3120" y="2832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22" name="Oval 6"/>
            <p:cNvSpPr>
              <a:spLocks noChangeArrowheads="1"/>
            </p:cNvSpPr>
            <p:nvPr/>
          </p:nvSpPr>
          <p:spPr bwMode="auto">
            <a:xfrm>
              <a:off x="3936" y="2841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23" name="Oval 7"/>
            <p:cNvSpPr>
              <a:spLocks noChangeArrowheads="1"/>
            </p:cNvSpPr>
            <p:nvPr/>
          </p:nvSpPr>
          <p:spPr bwMode="auto">
            <a:xfrm>
              <a:off x="1302" y="2112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24" name="Oval 8"/>
            <p:cNvSpPr>
              <a:spLocks noChangeArrowheads="1"/>
            </p:cNvSpPr>
            <p:nvPr/>
          </p:nvSpPr>
          <p:spPr bwMode="auto">
            <a:xfrm>
              <a:off x="1680" y="2901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25" name="Oval 9"/>
            <p:cNvSpPr>
              <a:spLocks noChangeArrowheads="1"/>
            </p:cNvSpPr>
            <p:nvPr/>
          </p:nvSpPr>
          <p:spPr bwMode="auto">
            <a:xfrm>
              <a:off x="3504" y="2064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26" name="Line 10"/>
            <p:cNvSpPr>
              <a:spLocks noChangeShapeType="1"/>
            </p:cNvSpPr>
            <p:nvPr/>
          </p:nvSpPr>
          <p:spPr bwMode="auto">
            <a:xfrm>
              <a:off x="1590" y="2496"/>
              <a:ext cx="24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827" name="Line 11"/>
            <p:cNvSpPr>
              <a:spLocks noChangeShapeType="1"/>
            </p:cNvSpPr>
            <p:nvPr/>
          </p:nvSpPr>
          <p:spPr bwMode="auto">
            <a:xfrm flipH="1">
              <a:off x="3312" y="2448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828" name="Line 12"/>
            <p:cNvSpPr>
              <a:spLocks noChangeShapeType="1"/>
            </p:cNvSpPr>
            <p:nvPr/>
          </p:nvSpPr>
          <p:spPr bwMode="auto">
            <a:xfrm>
              <a:off x="3792" y="2448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829" name="Text Box 13"/>
            <p:cNvSpPr txBox="1">
              <a:spLocks noChangeArrowheads="1"/>
            </p:cNvSpPr>
            <p:nvPr/>
          </p:nvSpPr>
          <p:spPr bwMode="auto">
            <a:xfrm>
              <a:off x="2435" y="1248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32</a:t>
              </a:r>
            </a:p>
          </p:txBody>
        </p:sp>
        <p:sp>
          <p:nvSpPr>
            <p:cNvPr id="34830" name="Text Box 14"/>
            <p:cNvSpPr txBox="1">
              <a:spLocks noChangeArrowheads="1"/>
            </p:cNvSpPr>
            <p:nvPr/>
          </p:nvSpPr>
          <p:spPr bwMode="auto">
            <a:xfrm>
              <a:off x="4019" y="2944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16</a:t>
              </a:r>
            </a:p>
          </p:txBody>
        </p:sp>
        <p:sp>
          <p:nvSpPr>
            <p:cNvPr id="34831" name="Text Box 15"/>
            <p:cNvSpPr txBox="1">
              <a:spLocks noChangeArrowheads="1"/>
            </p:cNvSpPr>
            <p:nvPr/>
          </p:nvSpPr>
          <p:spPr bwMode="auto">
            <a:xfrm>
              <a:off x="1760" y="3004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13</a:t>
              </a:r>
            </a:p>
          </p:txBody>
        </p:sp>
        <p:sp>
          <p:nvSpPr>
            <p:cNvPr id="34832" name="Text Box 16"/>
            <p:cNvSpPr txBox="1">
              <a:spLocks noChangeArrowheads="1"/>
            </p:cNvSpPr>
            <p:nvPr/>
          </p:nvSpPr>
          <p:spPr bwMode="auto">
            <a:xfrm>
              <a:off x="3578" y="2169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42</a:t>
              </a:r>
            </a:p>
          </p:txBody>
        </p:sp>
        <p:sp>
          <p:nvSpPr>
            <p:cNvPr id="34833" name="Text Box 17"/>
            <p:cNvSpPr txBox="1">
              <a:spLocks noChangeArrowheads="1"/>
            </p:cNvSpPr>
            <p:nvPr/>
          </p:nvSpPr>
          <p:spPr bwMode="auto">
            <a:xfrm>
              <a:off x="1367" y="2209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79</a:t>
              </a:r>
            </a:p>
          </p:txBody>
        </p:sp>
        <p:sp>
          <p:nvSpPr>
            <p:cNvPr id="34834" name="Text Box 18"/>
            <p:cNvSpPr txBox="1">
              <a:spLocks noChangeArrowheads="1"/>
            </p:cNvSpPr>
            <p:nvPr/>
          </p:nvSpPr>
          <p:spPr bwMode="auto">
            <a:xfrm>
              <a:off x="3194" y="2947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95</a:t>
              </a:r>
            </a:p>
          </p:txBody>
        </p:sp>
        <p:sp>
          <p:nvSpPr>
            <p:cNvPr id="34835" name="Line 19"/>
            <p:cNvSpPr>
              <a:spLocks noChangeShapeType="1"/>
            </p:cNvSpPr>
            <p:nvPr/>
          </p:nvSpPr>
          <p:spPr bwMode="auto">
            <a:xfrm flipH="1">
              <a:off x="1488" y="1488"/>
              <a:ext cx="91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836" name="Line 20"/>
            <p:cNvSpPr>
              <a:spLocks noChangeShapeType="1"/>
            </p:cNvSpPr>
            <p:nvPr/>
          </p:nvSpPr>
          <p:spPr bwMode="auto">
            <a:xfrm>
              <a:off x="2688" y="1488"/>
              <a:ext cx="100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5491163" y="2154238"/>
            <a:ext cx="24856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600">
                <a:latin typeface="Calibri" pitchFamily="34" charset="0"/>
              </a:rPr>
              <a:t>Traverse the left subtree</a:t>
            </a:r>
          </a:p>
          <a:p>
            <a:pPr>
              <a:buFont typeface="Wingdings" pitchFamily="2" charset="2"/>
              <a:buChar char="ü"/>
            </a:pPr>
            <a:r>
              <a:rPr lang="en-US" sz="1600">
                <a:latin typeface="Calibri" pitchFamily="34" charset="0"/>
              </a:rPr>
              <a:t>Traverse the right subtree</a:t>
            </a:r>
          </a:p>
          <a:p>
            <a:pPr>
              <a:buFont typeface="Wingdings" pitchFamily="2" charset="2"/>
              <a:buChar char="ü"/>
            </a:pPr>
            <a:r>
              <a:rPr lang="en-US" sz="1600">
                <a:latin typeface="Calibri" pitchFamily="34" charset="0"/>
              </a:rPr>
              <a:t>Visit the root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2025650" y="5791200"/>
            <a:ext cx="20441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13 79 95 16 42 32</a:t>
            </a: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340659" y="1"/>
            <a:ext cx="8174691" cy="851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4.4 Tree Traversal (</a:t>
            </a:r>
            <a:r>
              <a:rPr lang="en-US" dirty="0" err="1" smtClean="0">
                <a:solidFill>
                  <a:srgbClr val="00B0F0"/>
                </a:solidFill>
              </a:rPr>
              <a:t>Postorder</a:t>
            </a:r>
            <a:r>
              <a:rPr lang="en-US" dirty="0" smtClean="0"/>
              <a:t>)                             (2/4)</a:t>
            </a:r>
            <a:endParaRPr lang="en-US" dirty="0"/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613556" y="587375"/>
            <a:ext cx="2039471" cy="8785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Example-1</a:t>
            </a:r>
            <a:endParaRPr lang="en-US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777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7" grpId="0" autoUpdateAnimBg="0"/>
      <p:bldP spid="34838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7BB-9D3D-455B-9BF0-C5F986BEB794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5491163" y="2154238"/>
            <a:ext cx="24856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600">
                <a:latin typeface="Calibri" pitchFamily="34" charset="0"/>
              </a:rPr>
              <a:t>Traverse the left subtree</a:t>
            </a:r>
          </a:p>
          <a:p>
            <a:pPr>
              <a:buFont typeface="Wingdings" pitchFamily="2" charset="2"/>
              <a:buChar char="ü"/>
            </a:pPr>
            <a:r>
              <a:rPr lang="en-US" sz="1600">
                <a:latin typeface="Calibri" pitchFamily="34" charset="0"/>
              </a:rPr>
              <a:t>Traverse the right subtree</a:t>
            </a:r>
          </a:p>
          <a:p>
            <a:pPr>
              <a:buFont typeface="Wingdings" pitchFamily="2" charset="2"/>
              <a:buChar char="ü"/>
            </a:pPr>
            <a:r>
              <a:rPr lang="en-US" sz="1600">
                <a:latin typeface="Calibri" pitchFamily="34" charset="0"/>
              </a:rPr>
              <a:t>Visit the root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2025650" y="5791200"/>
            <a:ext cx="29842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I, G, D, B, E, J, H, F, C, A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340659" y="1"/>
            <a:ext cx="8174691" cy="851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4.4 Tree Traversal (</a:t>
            </a:r>
            <a:r>
              <a:rPr lang="en-US" dirty="0" err="1" smtClean="0">
                <a:solidFill>
                  <a:srgbClr val="00B0F0"/>
                </a:solidFill>
              </a:rPr>
              <a:t>Postorder</a:t>
            </a:r>
            <a:r>
              <a:rPr lang="en-US" dirty="0" smtClean="0"/>
              <a:t>)                             (3/4)</a:t>
            </a:r>
            <a:endParaRPr lang="en-US" dirty="0"/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613556" y="587375"/>
            <a:ext cx="2039471" cy="8785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Example-2</a:t>
            </a:r>
            <a:endParaRPr lang="en-US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Oval 24"/>
          <p:cNvSpPr/>
          <p:nvPr/>
        </p:nvSpPr>
        <p:spPr>
          <a:xfrm>
            <a:off x="1649506" y="2061882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183341" y="2781173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2286000" y="2781173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625200" y="3431759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998064" y="3527358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2752165" y="3527358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2299015" y="4193327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>
            <a:stCxn id="25" idx="4"/>
            <a:endCxn id="27" idx="7"/>
          </p:cNvCxnSpPr>
          <p:nvPr/>
        </p:nvCxnSpPr>
        <p:spPr>
          <a:xfrm flipH="1">
            <a:off x="1581238" y="2545976"/>
            <a:ext cx="301351" cy="306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5" idx="4"/>
            <a:endCxn id="28" idx="1"/>
          </p:cNvCxnSpPr>
          <p:nvPr/>
        </p:nvCxnSpPr>
        <p:spPr>
          <a:xfrm>
            <a:off x="1882589" y="2545976"/>
            <a:ext cx="471679" cy="306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7" idx="3"/>
            <a:endCxn id="29" idx="0"/>
          </p:cNvCxnSpPr>
          <p:nvPr/>
        </p:nvCxnSpPr>
        <p:spPr>
          <a:xfrm flipH="1">
            <a:off x="858283" y="3194373"/>
            <a:ext cx="393326" cy="237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8" idx="4"/>
            <a:endCxn id="30" idx="0"/>
          </p:cNvCxnSpPr>
          <p:nvPr/>
        </p:nvCxnSpPr>
        <p:spPr>
          <a:xfrm flipH="1">
            <a:off x="2231147" y="3265267"/>
            <a:ext cx="287936" cy="262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8" idx="4"/>
            <a:endCxn id="31" idx="1"/>
          </p:cNvCxnSpPr>
          <p:nvPr/>
        </p:nvCxnSpPr>
        <p:spPr>
          <a:xfrm>
            <a:off x="2519083" y="3265267"/>
            <a:ext cx="301350" cy="3329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950258" y="4122433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2859009" y="4788402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Connector 39"/>
          <p:cNvCxnSpPr>
            <a:stCxn id="31" idx="4"/>
            <a:endCxn id="32" idx="7"/>
          </p:cNvCxnSpPr>
          <p:nvPr/>
        </p:nvCxnSpPr>
        <p:spPr>
          <a:xfrm flipH="1">
            <a:off x="2696912" y="4011452"/>
            <a:ext cx="288336" cy="2527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423064" y="4788402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>
            <a:stCxn id="29" idx="4"/>
            <a:endCxn id="38" idx="0"/>
          </p:cNvCxnSpPr>
          <p:nvPr/>
        </p:nvCxnSpPr>
        <p:spPr>
          <a:xfrm>
            <a:off x="858283" y="3915853"/>
            <a:ext cx="325058" cy="206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38" idx="4"/>
            <a:endCxn id="42" idx="7"/>
          </p:cNvCxnSpPr>
          <p:nvPr/>
        </p:nvCxnSpPr>
        <p:spPr>
          <a:xfrm flipH="1">
            <a:off x="820961" y="4606527"/>
            <a:ext cx="362380" cy="2527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660189" y="4606527"/>
            <a:ext cx="325058" cy="206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8614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7" grpId="0" autoUpdateAnimBg="0"/>
      <p:bldP spid="34838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7BB-9D3D-455B-9BF0-C5F986BEB794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0"/>
            <a:ext cx="7886700" cy="878541"/>
          </a:xfrm>
        </p:spPr>
        <p:txBody>
          <a:bodyPr>
            <a:normAutofit/>
          </a:bodyPr>
          <a:lstStyle/>
          <a:p>
            <a:r>
              <a:rPr lang="en-US" dirty="0" smtClean="0"/>
              <a:t>4.4 Tree Traversal (</a:t>
            </a:r>
            <a:r>
              <a:rPr lang="en-US" dirty="0" smtClean="0">
                <a:solidFill>
                  <a:srgbClr val="00B0F0"/>
                </a:solidFill>
              </a:rPr>
              <a:t>Class Participation</a:t>
            </a:r>
            <a:r>
              <a:rPr lang="en-US" dirty="0" smtClean="0"/>
              <a:t>)     (4/4)</a:t>
            </a:r>
            <a:endParaRPr lang="en-US" dirty="0"/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433160" y="1182789"/>
            <a:ext cx="75504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Design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Postorder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tree traversal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following compete tree as;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1516356" y="5343390"/>
            <a:ext cx="4972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(a)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6839207" y="1971043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6338047" y="2676788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7440706" y="2676788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6453523" y="3327374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7906871" y="3422973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7139755" y="3407257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0" name="Straight Connector 49"/>
          <p:cNvCxnSpPr>
            <a:stCxn id="43" idx="4"/>
            <a:endCxn id="44" idx="7"/>
          </p:cNvCxnSpPr>
          <p:nvPr/>
        </p:nvCxnSpPr>
        <p:spPr>
          <a:xfrm flipH="1">
            <a:off x="6735944" y="2455137"/>
            <a:ext cx="336346" cy="292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3" idx="4"/>
            <a:endCxn id="45" idx="1"/>
          </p:cNvCxnSpPr>
          <p:nvPr/>
        </p:nvCxnSpPr>
        <p:spPr>
          <a:xfrm>
            <a:off x="7072290" y="2455137"/>
            <a:ext cx="436684" cy="292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5" idx="4"/>
            <a:endCxn id="48" idx="1"/>
          </p:cNvCxnSpPr>
          <p:nvPr/>
        </p:nvCxnSpPr>
        <p:spPr>
          <a:xfrm>
            <a:off x="7673789" y="3160882"/>
            <a:ext cx="301350" cy="3329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6043935" y="4031732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>
            <a:stCxn id="47" idx="4"/>
            <a:endCxn id="54" idx="7"/>
          </p:cNvCxnSpPr>
          <p:nvPr/>
        </p:nvCxnSpPr>
        <p:spPr>
          <a:xfrm flipH="1">
            <a:off x="6441832" y="3811468"/>
            <a:ext cx="244774" cy="291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754474" y="4022174"/>
            <a:ext cx="4661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>
            <a:stCxn id="44" idx="4"/>
            <a:endCxn id="47" idx="7"/>
          </p:cNvCxnSpPr>
          <p:nvPr/>
        </p:nvCxnSpPr>
        <p:spPr>
          <a:xfrm>
            <a:off x="6571130" y="3160882"/>
            <a:ext cx="280290" cy="237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7" idx="4"/>
            <a:endCxn id="57" idx="0"/>
          </p:cNvCxnSpPr>
          <p:nvPr/>
        </p:nvCxnSpPr>
        <p:spPr>
          <a:xfrm>
            <a:off x="6686606" y="3811468"/>
            <a:ext cx="300951" cy="210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 Box 6"/>
          <p:cNvSpPr txBox="1">
            <a:spLocks noChangeArrowheads="1"/>
          </p:cNvSpPr>
          <p:nvPr/>
        </p:nvSpPr>
        <p:spPr bwMode="auto">
          <a:xfrm>
            <a:off x="6919688" y="5296666"/>
            <a:ext cx="4972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(b)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1687951" y="2407387"/>
            <a:ext cx="601499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15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1094815" y="3113132"/>
            <a:ext cx="558141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2289450" y="3113132"/>
            <a:ext cx="618565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20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509826" y="3763718"/>
            <a:ext cx="584990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1302267" y="3763718"/>
            <a:ext cx="589287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14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2846125" y="3763718"/>
            <a:ext cx="615114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25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67" name="Straight Connector 66"/>
          <p:cNvCxnSpPr>
            <a:stCxn id="59" idx="4"/>
            <a:endCxn id="62" idx="7"/>
          </p:cNvCxnSpPr>
          <p:nvPr/>
        </p:nvCxnSpPr>
        <p:spPr>
          <a:xfrm flipH="1">
            <a:off x="1571218" y="2891481"/>
            <a:ext cx="417483" cy="292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59" idx="4"/>
            <a:endCxn id="63" idx="1"/>
          </p:cNvCxnSpPr>
          <p:nvPr/>
        </p:nvCxnSpPr>
        <p:spPr>
          <a:xfrm>
            <a:off x="1988701" y="2891481"/>
            <a:ext cx="391336" cy="292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2" idx="3"/>
            <a:endCxn id="64" idx="0"/>
          </p:cNvCxnSpPr>
          <p:nvPr/>
        </p:nvCxnSpPr>
        <p:spPr>
          <a:xfrm flipH="1">
            <a:off x="802321" y="3526332"/>
            <a:ext cx="374232" cy="237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3" idx="4"/>
            <a:endCxn id="66" idx="1"/>
          </p:cNvCxnSpPr>
          <p:nvPr/>
        </p:nvCxnSpPr>
        <p:spPr>
          <a:xfrm>
            <a:off x="2598733" y="3597226"/>
            <a:ext cx="337473" cy="237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2" idx="4"/>
            <a:endCxn id="65" idx="7"/>
          </p:cNvCxnSpPr>
          <p:nvPr/>
        </p:nvCxnSpPr>
        <p:spPr>
          <a:xfrm>
            <a:off x="1373886" y="3597226"/>
            <a:ext cx="431369" cy="237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1975687" y="3789685"/>
            <a:ext cx="615114" cy="4840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18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flipH="1">
            <a:off x="2245301" y="3569421"/>
            <a:ext cx="374232" cy="237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7405711" y="3130161"/>
            <a:ext cx="336346" cy="292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2119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utoUpdateAnimBg="0"/>
      <p:bldP spid="60" grpId="0" autoUpdateAnimBg="0"/>
      <p:bldP spid="61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0"/>
            <a:ext cx="7886700" cy="706139"/>
          </a:xfrm>
        </p:spPr>
        <p:txBody>
          <a:bodyPr/>
          <a:lstStyle/>
          <a:p>
            <a:r>
              <a:rPr lang="en-US" dirty="0" smtClean="0"/>
              <a:t>5. Tree </a:t>
            </a:r>
            <a:r>
              <a:rPr lang="en-US" dirty="0"/>
              <a:t>Traversal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7BB-9D3D-455B-9BF0-C5F986BEB794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219200" y="1905000"/>
            <a:ext cx="15712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Preorder: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282825" y="2590800"/>
            <a:ext cx="26949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root – left – right 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238250" y="3276600"/>
            <a:ext cx="17411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Postorder: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2282825" y="3962400"/>
            <a:ext cx="26949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left – right – root 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1219200" y="4724400"/>
            <a:ext cx="13468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Inorder: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2286000" y="5257800"/>
            <a:ext cx="26949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left – root – right </a:t>
            </a:r>
          </a:p>
        </p:txBody>
      </p:sp>
      <p:sp>
        <p:nvSpPr>
          <p:cNvPr id="10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6053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7BB-9D3D-455B-9BF0-C5F986BEB794}" type="slidenum">
              <a:rPr lang="en-US" smtClean="0"/>
              <a:pPr/>
              <a:t>48</a:t>
            </a:fld>
            <a:endParaRPr lang="en-US"/>
          </a:p>
        </p:txBody>
      </p:sp>
      <p:grpSp>
        <p:nvGrpSpPr>
          <p:cNvPr id="39957" name="Group 21"/>
          <p:cNvGrpSpPr>
            <a:grpSpLocks/>
          </p:cNvGrpSpPr>
          <p:nvPr/>
        </p:nvGrpSpPr>
        <p:grpSpPr bwMode="auto">
          <a:xfrm>
            <a:off x="304800" y="1828800"/>
            <a:ext cx="4953000" cy="4495800"/>
            <a:chOff x="960" y="1152"/>
            <a:chExt cx="3120" cy="2832"/>
          </a:xfrm>
        </p:grpSpPr>
        <p:sp>
          <p:nvSpPr>
            <p:cNvPr id="39939" name="Oval 3"/>
            <p:cNvSpPr>
              <a:spLocks noChangeArrowheads="1"/>
            </p:cNvSpPr>
            <p:nvPr/>
          </p:nvSpPr>
          <p:spPr bwMode="auto">
            <a:xfrm>
              <a:off x="2898" y="1938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40" name="Oval 4"/>
            <p:cNvSpPr>
              <a:spLocks noChangeArrowheads="1"/>
            </p:cNvSpPr>
            <p:nvPr/>
          </p:nvSpPr>
          <p:spPr bwMode="auto">
            <a:xfrm>
              <a:off x="1716" y="1911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41" name="Oval 5"/>
            <p:cNvSpPr>
              <a:spLocks noChangeArrowheads="1"/>
            </p:cNvSpPr>
            <p:nvPr/>
          </p:nvSpPr>
          <p:spPr bwMode="auto">
            <a:xfrm>
              <a:off x="2976" y="3552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43" name="Oval 7"/>
            <p:cNvSpPr>
              <a:spLocks noChangeArrowheads="1"/>
            </p:cNvSpPr>
            <p:nvPr/>
          </p:nvSpPr>
          <p:spPr bwMode="auto">
            <a:xfrm>
              <a:off x="3648" y="2832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44" name="Oval 8"/>
            <p:cNvSpPr>
              <a:spLocks noChangeArrowheads="1"/>
            </p:cNvSpPr>
            <p:nvPr/>
          </p:nvSpPr>
          <p:spPr bwMode="auto">
            <a:xfrm>
              <a:off x="2256" y="2784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45" name="Oval 9"/>
            <p:cNvSpPr>
              <a:spLocks noChangeArrowheads="1"/>
            </p:cNvSpPr>
            <p:nvPr/>
          </p:nvSpPr>
          <p:spPr bwMode="auto">
            <a:xfrm>
              <a:off x="1632" y="3504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46" name="Oval 10"/>
            <p:cNvSpPr>
              <a:spLocks noChangeArrowheads="1"/>
            </p:cNvSpPr>
            <p:nvPr/>
          </p:nvSpPr>
          <p:spPr bwMode="auto">
            <a:xfrm>
              <a:off x="960" y="2688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47" name="Oval 11"/>
            <p:cNvSpPr>
              <a:spLocks noChangeArrowheads="1"/>
            </p:cNvSpPr>
            <p:nvPr/>
          </p:nvSpPr>
          <p:spPr bwMode="auto">
            <a:xfrm>
              <a:off x="2304" y="1152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48" name="Line 12"/>
            <p:cNvSpPr>
              <a:spLocks noChangeShapeType="1"/>
            </p:cNvSpPr>
            <p:nvPr/>
          </p:nvSpPr>
          <p:spPr bwMode="auto">
            <a:xfrm flipH="1">
              <a:off x="2034" y="1536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9949" name="Line 13"/>
            <p:cNvSpPr>
              <a:spLocks noChangeShapeType="1"/>
            </p:cNvSpPr>
            <p:nvPr/>
          </p:nvSpPr>
          <p:spPr bwMode="auto">
            <a:xfrm>
              <a:off x="2670" y="1536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9950" name="Line 14"/>
            <p:cNvSpPr>
              <a:spLocks noChangeShapeType="1"/>
            </p:cNvSpPr>
            <p:nvPr/>
          </p:nvSpPr>
          <p:spPr bwMode="auto">
            <a:xfrm flipH="1">
              <a:off x="1350" y="2295"/>
              <a:ext cx="43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9951" name="Line 15"/>
            <p:cNvSpPr>
              <a:spLocks noChangeShapeType="1"/>
            </p:cNvSpPr>
            <p:nvPr/>
          </p:nvSpPr>
          <p:spPr bwMode="auto">
            <a:xfrm>
              <a:off x="1344" y="3072"/>
              <a:ext cx="4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9954" name="Line 18"/>
            <p:cNvSpPr>
              <a:spLocks noChangeShapeType="1"/>
            </p:cNvSpPr>
            <p:nvPr/>
          </p:nvSpPr>
          <p:spPr bwMode="auto">
            <a:xfrm flipH="1">
              <a:off x="2544" y="2304"/>
              <a:ext cx="43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9955" name="Line 19"/>
            <p:cNvSpPr>
              <a:spLocks noChangeShapeType="1"/>
            </p:cNvSpPr>
            <p:nvPr/>
          </p:nvSpPr>
          <p:spPr bwMode="auto">
            <a:xfrm>
              <a:off x="3264" y="2313"/>
              <a:ext cx="480" cy="5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9956" name="Line 20"/>
            <p:cNvSpPr>
              <a:spLocks noChangeShapeType="1"/>
            </p:cNvSpPr>
            <p:nvPr/>
          </p:nvSpPr>
          <p:spPr bwMode="auto">
            <a:xfrm flipH="1">
              <a:off x="3312" y="3216"/>
              <a:ext cx="43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2581275" y="189865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1524000" y="5638800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G</a:t>
            </a: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4740275" y="45720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F</a:t>
            </a:r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2514600" y="4495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3529013" y="313848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457200" y="43434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D</a:t>
            </a: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1670050" y="31242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3648075" y="5791200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4632325" y="2251075"/>
            <a:ext cx="374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accent2"/>
                </a:solidFill>
              </a:rPr>
              <a:t>Preorder: </a:t>
            </a:r>
            <a:r>
              <a:rPr lang="en-US" b="1">
                <a:solidFill>
                  <a:srgbClr val="FF0000"/>
                </a:solidFill>
              </a:rPr>
              <a:t>A B D G C E F H</a:t>
            </a:r>
          </a:p>
        </p:txBody>
      </p:sp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4648200" y="2819400"/>
            <a:ext cx="370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 err="1">
                <a:solidFill>
                  <a:schemeClr val="accent2"/>
                </a:solidFill>
              </a:rPr>
              <a:t>Inorder</a:t>
            </a:r>
            <a:r>
              <a:rPr lang="en-US" i="1" dirty="0">
                <a:solidFill>
                  <a:schemeClr val="accent2"/>
                </a:solidFill>
              </a:rPr>
              <a:t>:   </a:t>
            </a:r>
            <a:r>
              <a:rPr lang="en-US" b="1" dirty="0">
                <a:solidFill>
                  <a:srgbClr val="FF0000"/>
                </a:solidFill>
              </a:rPr>
              <a:t>D G B A E C H F</a:t>
            </a:r>
          </a:p>
        </p:txBody>
      </p: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4648200" y="3381375"/>
            <a:ext cx="1841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i="1">
              <a:solidFill>
                <a:schemeClr val="accent2"/>
              </a:solidFill>
            </a:endParaRPr>
          </a:p>
          <a:p>
            <a:endParaRPr lang="en-US" i="1">
              <a:solidFill>
                <a:schemeClr val="accent2"/>
              </a:solidFill>
            </a:endParaRPr>
          </a:p>
          <a:p>
            <a:endParaRPr lang="en-US" i="1">
              <a:solidFill>
                <a:schemeClr val="accent2"/>
              </a:solidFill>
            </a:endParaRPr>
          </a:p>
          <a:p>
            <a:endParaRPr lang="en-US" i="1">
              <a:solidFill>
                <a:schemeClr val="accent2"/>
              </a:solidFill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4395524" y="3348335"/>
            <a:ext cx="39920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 err="1" smtClean="0">
                <a:solidFill>
                  <a:schemeClr val="accent2"/>
                </a:solidFill>
              </a:rPr>
              <a:t>Postorder</a:t>
            </a:r>
            <a:r>
              <a:rPr lang="en-US" i="1" dirty="0">
                <a:solidFill>
                  <a:schemeClr val="accent2"/>
                </a:solidFill>
              </a:rPr>
              <a:t>:   </a:t>
            </a:r>
            <a:r>
              <a:rPr lang="en-US" b="1" dirty="0" smtClean="0">
                <a:solidFill>
                  <a:srgbClr val="FF0000"/>
                </a:solidFill>
              </a:rPr>
              <a:t>G D B E H F C 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>
          <a:xfrm>
            <a:off x="628650" y="0"/>
            <a:ext cx="7886700" cy="7061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5. Tree Traversal [</a:t>
            </a:r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Example-1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4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5812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6" grpId="0" autoUpdateAnimBg="0"/>
      <p:bldP spid="39967" grpId="0" autoUpdateAnimBg="0"/>
      <p:bldP spid="32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958975" y="1828800"/>
            <a:ext cx="4365625" cy="2667000"/>
            <a:chOff x="1008" y="2352"/>
            <a:chExt cx="2832" cy="1728"/>
          </a:xfrm>
        </p:grpSpPr>
        <p:sp>
          <p:nvSpPr>
            <p:cNvPr id="17416" name="Oval 6"/>
            <p:cNvSpPr>
              <a:spLocks noChangeArrowheads="1"/>
            </p:cNvSpPr>
            <p:nvPr/>
          </p:nvSpPr>
          <p:spPr bwMode="auto">
            <a:xfrm>
              <a:off x="2208" y="2352"/>
              <a:ext cx="240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ko-KR" sz="2000">
                  <a:latin typeface="Times New Roman" pitchFamily="18" charset="0"/>
                  <a:ea typeface="굴림" pitchFamily="34" charset="-127"/>
                </a:rPr>
                <a:t>15</a:t>
              </a:r>
            </a:p>
          </p:txBody>
        </p:sp>
        <p:sp>
          <p:nvSpPr>
            <p:cNvPr id="17417" name="Oval 7"/>
            <p:cNvSpPr>
              <a:spLocks noChangeArrowheads="1"/>
            </p:cNvSpPr>
            <p:nvPr/>
          </p:nvSpPr>
          <p:spPr bwMode="auto">
            <a:xfrm>
              <a:off x="2640" y="2544"/>
              <a:ext cx="240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ko-KR" sz="2000">
                  <a:latin typeface="Times New Roman" pitchFamily="18" charset="0"/>
                  <a:ea typeface="굴림" pitchFamily="34" charset="-127"/>
                </a:rPr>
                <a:t>16</a:t>
              </a:r>
            </a:p>
          </p:txBody>
        </p:sp>
        <p:sp>
          <p:nvSpPr>
            <p:cNvPr id="17418" name="Oval 8"/>
            <p:cNvSpPr>
              <a:spLocks noChangeArrowheads="1"/>
            </p:cNvSpPr>
            <p:nvPr/>
          </p:nvSpPr>
          <p:spPr bwMode="auto">
            <a:xfrm>
              <a:off x="1536" y="2640"/>
              <a:ext cx="240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ko-KR" sz="2000">
                  <a:latin typeface="Times New Roman" pitchFamily="18" charset="0"/>
                  <a:ea typeface="굴림" pitchFamily="34" charset="-127"/>
                </a:rPr>
                <a:t>5</a:t>
              </a:r>
            </a:p>
          </p:txBody>
        </p:sp>
        <p:sp>
          <p:nvSpPr>
            <p:cNvPr id="17419" name="Oval 9"/>
            <p:cNvSpPr>
              <a:spLocks noChangeArrowheads="1"/>
            </p:cNvSpPr>
            <p:nvPr/>
          </p:nvSpPr>
          <p:spPr bwMode="auto">
            <a:xfrm>
              <a:off x="1872" y="2928"/>
              <a:ext cx="240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ko-KR" sz="2000" dirty="0">
                  <a:latin typeface="Times New Roman" pitchFamily="18" charset="0"/>
                  <a:ea typeface="굴림" pitchFamily="34" charset="-127"/>
                </a:rPr>
                <a:t>12</a:t>
              </a:r>
            </a:p>
          </p:txBody>
        </p:sp>
        <p:sp>
          <p:nvSpPr>
            <p:cNvPr id="17420" name="Oval 10"/>
            <p:cNvSpPr>
              <a:spLocks noChangeArrowheads="1"/>
            </p:cNvSpPr>
            <p:nvPr/>
          </p:nvSpPr>
          <p:spPr bwMode="auto">
            <a:xfrm>
              <a:off x="1008" y="2880"/>
              <a:ext cx="240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ko-KR" sz="2000">
                  <a:latin typeface="Times New Roman" pitchFamily="18" charset="0"/>
                  <a:ea typeface="굴림" pitchFamily="34" charset="-127"/>
                </a:rPr>
                <a:t>3</a:t>
              </a:r>
            </a:p>
          </p:txBody>
        </p:sp>
        <p:sp>
          <p:nvSpPr>
            <p:cNvPr id="17421" name="Line 11"/>
            <p:cNvSpPr>
              <a:spLocks noChangeShapeType="1"/>
            </p:cNvSpPr>
            <p:nvPr/>
          </p:nvSpPr>
          <p:spPr bwMode="auto">
            <a:xfrm>
              <a:off x="2448" y="2496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2" name="Line 12"/>
            <p:cNvSpPr>
              <a:spLocks noChangeShapeType="1"/>
            </p:cNvSpPr>
            <p:nvPr/>
          </p:nvSpPr>
          <p:spPr bwMode="auto">
            <a:xfrm>
              <a:off x="1728" y="2832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3" name="Line 13"/>
            <p:cNvSpPr>
              <a:spLocks noChangeShapeType="1"/>
            </p:cNvSpPr>
            <p:nvPr/>
          </p:nvSpPr>
          <p:spPr bwMode="auto">
            <a:xfrm flipH="1">
              <a:off x="1248" y="2784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4" name="Line 14"/>
            <p:cNvSpPr>
              <a:spLocks noChangeShapeType="1"/>
            </p:cNvSpPr>
            <p:nvPr/>
          </p:nvSpPr>
          <p:spPr bwMode="auto">
            <a:xfrm>
              <a:off x="2832" y="2688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3120" y="2832"/>
              <a:ext cx="720" cy="528"/>
              <a:chOff x="3168" y="2880"/>
              <a:chExt cx="720" cy="528"/>
            </a:xfrm>
          </p:grpSpPr>
          <p:sp>
            <p:nvSpPr>
              <p:cNvPr id="17437" name="Oval 16"/>
              <p:cNvSpPr>
                <a:spLocks noChangeArrowheads="1"/>
              </p:cNvSpPr>
              <p:nvPr/>
            </p:nvSpPr>
            <p:spPr bwMode="auto">
              <a:xfrm>
                <a:off x="3168" y="2880"/>
                <a:ext cx="240" cy="19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2000">
                    <a:latin typeface="Times New Roman" pitchFamily="18" charset="0"/>
                    <a:ea typeface="굴림" pitchFamily="34" charset="-127"/>
                  </a:rPr>
                  <a:t>20</a:t>
                </a:r>
              </a:p>
            </p:txBody>
          </p:sp>
          <p:sp>
            <p:nvSpPr>
              <p:cNvPr id="17438" name="Oval 17"/>
              <p:cNvSpPr>
                <a:spLocks noChangeArrowheads="1"/>
              </p:cNvSpPr>
              <p:nvPr/>
            </p:nvSpPr>
            <p:spPr bwMode="auto">
              <a:xfrm>
                <a:off x="3648" y="3216"/>
                <a:ext cx="240" cy="19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2000">
                    <a:latin typeface="Times New Roman" pitchFamily="18" charset="0"/>
                    <a:ea typeface="굴림" pitchFamily="34" charset="-127"/>
                  </a:rPr>
                  <a:t>23</a:t>
                </a:r>
              </a:p>
            </p:txBody>
          </p:sp>
          <p:sp>
            <p:nvSpPr>
              <p:cNvPr id="17439" name="Line 18"/>
              <p:cNvSpPr>
                <a:spLocks noChangeShapeType="1"/>
              </p:cNvSpPr>
              <p:nvPr/>
            </p:nvSpPr>
            <p:spPr bwMode="auto">
              <a:xfrm>
                <a:off x="3360" y="3024"/>
                <a:ext cx="336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26" name="Line 19"/>
            <p:cNvSpPr>
              <a:spLocks noChangeShapeType="1"/>
            </p:cNvSpPr>
            <p:nvPr/>
          </p:nvSpPr>
          <p:spPr bwMode="auto">
            <a:xfrm flipH="1">
              <a:off x="1728" y="2448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7" name="Line 20"/>
            <p:cNvSpPr>
              <a:spLocks noChangeShapeType="1"/>
            </p:cNvSpPr>
            <p:nvPr/>
          </p:nvSpPr>
          <p:spPr bwMode="auto">
            <a:xfrm flipH="1">
              <a:off x="2928" y="2976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8" name="Oval 21"/>
            <p:cNvSpPr>
              <a:spLocks noChangeArrowheads="1"/>
            </p:cNvSpPr>
            <p:nvPr/>
          </p:nvSpPr>
          <p:spPr bwMode="auto">
            <a:xfrm>
              <a:off x="2736" y="3264"/>
              <a:ext cx="240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ko-KR" sz="2000">
                  <a:latin typeface="Times New Roman" pitchFamily="18" charset="0"/>
                  <a:ea typeface="굴림" pitchFamily="34" charset="-127"/>
                </a:rPr>
                <a:t>18</a:t>
              </a:r>
            </a:p>
          </p:txBody>
        </p:sp>
        <p:sp>
          <p:nvSpPr>
            <p:cNvPr id="17429" name="Line 25"/>
            <p:cNvSpPr>
              <a:spLocks noChangeShapeType="1"/>
            </p:cNvSpPr>
            <p:nvPr/>
          </p:nvSpPr>
          <p:spPr bwMode="auto">
            <a:xfrm>
              <a:off x="2016" y="312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0" name="Oval 26"/>
            <p:cNvSpPr>
              <a:spLocks noChangeArrowheads="1"/>
            </p:cNvSpPr>
            <p:nvPr/>
          </p:nvSpPr>
          <p:spPr bwMode="auto">
            <a:xfrm>
              <a:off x="2112" y="3312"/>
              <a:ext cx="240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ko-KR" sz="2000">
                  <a:latin typeface="Times New Roman" pitchFamily="18" charset="0"/>
                  <a:ea typeface="굴림" pitchFamily="34" charset="-127"/>
                </a:rPr>
                <a:t>13</a:t>
              </a:r>
            </a:p>
          </p:txBody>
        </p:sp>
        <p:sp>
          <p:nvSpPr>
            <p:cNvPr id="17431" name="Oval 27"/>
            <p:cNvSpPr>
              <a:spLocks noChangeArrowheads="1"/>
            </p:cNvSpPr>
            <p:nvPr/>
          </p:nvSpPr>
          <p:spPr bwMode="auto">
            <a:xfrm>
              <a:off x="1440" y="3312"/>
              <a:ext cx="240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ko-KR" sz="2000">
                  <a:latin typeface="Times New Roman" pitchFamily="18" charset="0"/>
                  <a:ea typeface="굴림" pitchFamily="34" charset="-127"/>
                </a:rPr>
                <a:t>10</a:t>
              </a:r>
            </a:p>
          </p:txBody>
        </p:sp>
        <p:sp>
          <p:nvSpPr>
            <p:cNvPr id="17432" name="Oval 28"/>
            <p:cNvSpPr>
              <a:spLocks noChangeArrowheads="1"/>
            </p:cNvSpPr>
            <p:nvPr/>
          </p:nvSpPr>
          <p:spPr bwMode="auto">
            <a:xfrm>
              <a:off x="1008" y="3552"/>
              <a:ext cx="240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ko-KR" sz="2000">
                  <a:latin typeface="Times New Roman" pitchFamily="18" charset="0"/>
                  <a:ea typeface="굴림" pitchFamily="34" charset="-127"/>
                </a:rPr>
                <a:t>6</a:t>
              </a:r>
            </a:p>
          </p:txBody>
        </p:sp>
        <p:sp>
          <p:nvSpPr>
            <p:cNvPr id="17433" name="Oval 30"/>
            <p:cNvSpPr>
              <a:spLocks noChangeArrowheads="1"/>
            </p:cNvSpPr>
            <p:nvPr/>
          </p:nvSpPr>
          <p:spPr bwMode="auto">
            <a:xfrm>
              <a:off x="1296" y="3888"/>
              <a:ext cx="240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ko-KR" sz="2000">
                  <a:latin typeface="Times New Roman" pitchFamily="18" charset="0"/>
                  <a:ea typeface="굴림" pitchFamily="34" charset="-127"/>
                </a:rPr>
                <a:t>7</a:t>
              </a:r>
            </a:p>
          </p:txBody>
        </p:sp>
        <p:sp>
          <p:nvSpPr>
            <p:cNvPr id="17434" name="Line 31"/>
            <p:cNvSpPr>
              <a:spLocks noChangeShapeType="1"/>
            </p:cNvSpPr>
            <p:nvPr/>
          </p:nvSpPr>
          <p:spPr bwMode="auto">
            <a:xfrm flipH="1">
              <a:off x="1632" y="3072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5" name="Line 32"/>
            <p:cNvSpPr>
              <a:spLocks noChangeShapeType="1"/>
            </p:cNvSpPr>
            <p:nvPr/>
          </p:nvSpPr>
          <p:spPr bwMode="auto">
            <a:xfrm flipH="1">
              <a:off x="1200" y="3456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6" name="Line 34"/>
            <p:cNvSpPr>
              <a:spLocks noChangeShapeType="1"/>
            </p:cNvSpPr>
            <p:nvPr/>
          </p:nvSpPr>
          <p:spPr bwMode="auto">
            <a:xfrm>
              <a:off x="1200" y="369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3" name="Text Box 36"/>
          <p:cNvSpPr txBox="1">
            <a:spLocks noChangeArrowheads="1"/>
          </p:cNvSpPr>
          <p:nvPr/>
        </p:nvSpPr>
        <p:spPr bwMode="auto">
          <a:xfrm>
            <a:off x="990600" y="4876800"/>
            <a:ext cx="7086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35000"/>
              </a:spcBef>
            </a:pPr>
            <a:r>
              <a:rPr lang="en-US" altLang="ko-KR" sz="2000" dirty="0">
                <a:solidFill>
                  <a:srgbClr val="C00000"/>
                </a:solidFill>
                <a:latin typeface="Times New Roman" pitchFamily="18" charset="0"/>
                <a:ea typeface="굴림" pitchFamily="34" charset="-127"/>
              </a:rPr>
              <a:t>Pre-order: 15, 5, 3, 12, 10, 6, 7, 13, 16, 20, 18, 23 </a:t>
            </a:r>
          </a:p>
          <a:p>
            <a:pPr algn="ctr" eaLnBrk="0" hangingPunct="0">
              <a:lnSpc>
                <a:spcPct val="80000"/>
              </a:lnSpc>
              <a:spcBef>
                <a:spcPct val="35000"/>
              </a:spcBef>
            </a:pPr>
            <a:r>
              <a:rPr lang="en-US" altLang="ko-KR" sz="2000" dirty="0">
                <a:solidFill>
                  <a:srgbClr val="C00000"/>
                </a:solidFill>
                <a:latin typeface="Times New Roman" pitchFamily="18" charset="0"/>
                <a:ea typeface="굴림" pitchFamily="34" charset="-127"/>
              </a:rPr>
              <a:t>  Post-order: 3, 7, 6, 10, 13, 12, 5, 18, 23, 20, 16, </a:t>
            </a:r>
            <a:r>
              <a:rPr lang="en-US" altLang="ko-KR" sz="2000" dirty="0" smtClean="0">
                <a:solidFill>
                  <a:srgbClr val="C00000"/>
                </a:solidFill>
                <a:latin typeface="Times New Roman" pitchFamily="18" charset="0"/>
                <a:ea typeface="굴림" pitchFamily="34" charset="-127"/>
              </a:rPr>
              <a:t>15</a:t>
            </a:r>
          </a:p>
          <a:p>
            <a:pPr algn="ctr" eaLnBrk="0" hangingPunct="0">
              <a:lnSpc>
                <a:spcPct val="80000"/>
              </a:lnSpc>
              <a:spcBef>
                <a:spcPct val="35000"/>
              </a:spcBef>
            </a:pPr>
            <a:r>
              <a:rPr lang="en-US" altLang="ko-KR" sz="2000" dirty="0" smtClean="0">
                <a:solidFill>
                  <a:srgbClr val="C00000"/>
                </a:solidFill>
                <a:latin typeface="Times New Roman" pitchFamily="18" charset="0"/>
                <a:ea typeface="굴림" pitchFamily="34" charset="-127"/>
              </a:rPr>
              <a:t>In-order</a:t>
            </a:r>
            <a:r>
              <a:rPr lang="en-US" altLang="ko-KR" sz="2000" dirty="0">
                <a:solidFill>
                  <a:srgbClr val="C00000"/>
                </a:solidFill>
                <a:latin typeface="Times New Roman" pitchFamily="18" charset="0"/>
                <a:ea typeface="굴림" pitchFamily="34" charset="-127"/>
              </a:rPr>
              <a:t>: 3, 5, 6, 7, 10, 12, 13, 15, 16, 18, 20, 23   </a:t>
            </a: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>
          <a:xfrm>
            <a:off x="628650" y="0"/>
            <a:ext cx="7886700" cy="7061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5. Tree Traversal [</a:t>
            </a:r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Example-2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0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907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4624"/>
            <a:ext cx="7886700" cy="831414"/>
          </a:xfrm>
        </p:spPr>
        <p:txBody>
          <a:bodyPr/>
          <a:lstStyle/>
          <a:p>
            <a:r>
              <a:rPr lang="en-US" dirty="0" smtClean="0"/>
              <a:t>1. Binary Trees</a:t>
            </a:r>
            <a:endParaRPr lang="en-US" dirty="0"/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7BB-9D3D-455B-9BF0-C5F986BEB79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922946" y="1009336"/>
            <a:ext cx="1371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Level: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40" name="Text Box 4"/>
              <p:cNvSpPr txBox="1">
                <a:spLocks noChangeArrowheads="1"/>
              </p:cNvSpPr>
              <p:nvPr/>
            </p:nvSpPr>
            <p:spPr bwMode="auto">
              <a:xfrm>
                <a:off x="792467" y="1452309"/>
                <a:ext cx="7840054" cy="1333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The </a:t>
                </a:r>
                <a:r>
                  <a:rPr lang="en-US" i="1" dirty="0">
                    <a:solidFill>
                      <a:schemeClr val="accent2"/>
                    </a:solidFill>
                    <a:latin typeface="Arial" pitchFamily="34" charset="0"/>
                    <a:cs typeface="Arial" pitchFamily="34" charset="0"/>
                  </a:rPr>
                  <a:t>root</a:t>
                </a:r>
                <a:r>
                  <a:rPr lang="en-US" i="1" dirty="0">
                    <a:latin typeface="Arial" pitchFamily="34" charset="0"/>
                    <a:cs typeface="Arial" pitchFamily="34" charset="0"/>
                  </a:rPr>
                  <a:t> of the tree has level 0, and the level of any other </a:t>
                </a:r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node in </a:t>
                </a:r>
                <a:r>
                  <a:rPr lang="en-US" i="1" dirty="0">
                    <a:latin typeface="Arial" pitchFamily="34" charset="0"/>
                    <a:cs typeface="Arial" pitchFamily="34" charset="0"/>
                  </a:rPr>
                  <a:t>the tree is one more than the level of its father</a:t>
                </a:r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 marL="342900" indent="-342900">
                  <a:buFont typeface="Wingdings" panose="05000000000000000000" pitchFamily="2" charset="2"/>
                  <a:buChar char="ü"/>
                </a:pPr>
                <a:endParaRPr lang="en-US" i="1" dirty="0"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Max. number of nodes possible at any level </a:t>
                </a:r>
                <a:r>
                  <a:rPr lang="en-US" i="1" dirty="0" err="1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en-US" i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340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2467" y="1452309"/>
                <a:ext cx="7840054" cy="1333442"/>
              </a:xfrm>
              <a:prstGeom prst="rect">
                <a:avLst/>
              </a:prstGeom>
              <a:blipFill rotWithShape="0">
                <a:blip r:embed="rId2"/>
                <a:stretch>
                  <a:fillRect l="-700" t="-1826" b="-7306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341" name="Group 5"/>
          <p:cNvGrpSpPr>
            <a:grpSpLocks/>
          </p:cNvGrpSpPr>
          <p:nvPr/>
        </p:nvGrpSpPr>
        <p:grpSpPr bwMode="auto">
          <a:xfrm>
            <a:off x="2971800" y="3581400"/>
            <a:ext cx="3124200" cy="2376488"/>
            <a:chOff x="2736" y="1959"/>
            <a:chExt cx="1968" cy="1497"/>
          </a:xfrm>
        </p:grpSpPr>
        <p:grpSp>
          <p:nvGrpSpPr>
            <p:cNvPr id="14342" name="Group 6"/>
            <p:cNvGrpSpPr>
              <a:grpSpLocks/>
            </p:cNvGrpSpPr>
            <p:nvPr/>
          </p:nvGrpSpPr>
          <p:grpSpPr bwMode="auto">
            <a:xfrm>
              <a:off x="2736" y="1959"/>
              <a:ext cx="1700" cy="1322"/>
              <a:chOff x="1907" y="1733"/>
              <a:chExt cx="1700" cy="1322"/>
            </a:xfrm>
          </p:grpSpPr>
          <p:sp>
            <p:nvSpPr>
              <p:cNvPr id="14343" name="Rectangle 7"/>
              <p:cNvSpPr>
                <a:spLocks noChangeArrowheads="1"/>
              </p:cNvSpPr>
              <p:nvPr/>
            </p:nvSpPr>
            <p:spPr bwMode="auto">
              <a:xfrm>
                <a:off x="2733" y="2863"/>
                <a:ext cx="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en-US" sz="2000"/>
              </a:p>
            </p:txBody>
          </p:sp>
          <p:grpSp>
            <p:nvGrpSpPr>
              <p:cNvPr id="14344" name="Group 8"/>
              <p:cNvGrpSpPr>
                <a:grpSpLocks/>
              </p:cNvGrpSpPr>
              <p:nvPr/>
            </p:nvGrpSpPr>
            <p:grpSpPr bwMode="auto">
              <a:xfrm>
                <a:off x="1907" y="1733"/>
                <a:ext cx="1700" cy="1210"/>
                <a:chOff x="1907" y="1733"/>
                <a:chExt cx="1700" cy="1210"/>
              </a:xfrm>
            </p:grpSpPr>
            <p:sp>
              <p:nvSpPr>
                <p:cNvPr id="14345" name="Freeform 9"/>
                <p:cNvSpPr>
                  <a:spLocks/>
                </p:cNvSpPr>
                <p:nvPr/>
              </p:nvSpPr>
              <p:spPr bwMode="auto">
                <a:xfrm>
                  <a:off x="3397" y="2581"/>
                  <a:ext cx="210" cy="211"/>
                </a:xfrm>
                <a:custGeom>
                  <a:avLst/>
                  <a:gdLst/>
                  <a:ahLst/>
                  <a:cxnLst>
                    <a:cxn ang="0">
                      <a:pos x="105" y="211"/>
                    </a:cxn>
                    <a:cxn ang="0">
                      <a:pos x="128" y="208"/>
                    </a:cxn>
                    <a:cxn ang="0">
                      <a:pos x="148" y="201"/>
                    </a:cxn>
                    <a:cxn ang="0">
                      <a:pos x="164" y="191"/>
                    </a:cxn>
                    <a:cxn ang="0">
                      <a:pos x="181" y="178"/>
                    </a:cxn>
                    <a:cxn ang="0">
                      <a:pos x="194" y="165"/>
                    </a:cxn>
                    <a:cxn ang="0">
                      <a:pos x="204" y="145"/>
                    </a:cxn>
                    <a:cxn ang="0">
                      <a:pos x="207" y="126"/>
                    </a:cxn>
                    <a:cxn ang="0">
                      <a:pos x="210" y="106"/>
                    </a:cxn>
                    <a:cxn ang="0">
                      <a:pos x="207" y="83"/>
                    </a:cxn>
                    <a:cxn ang="0">
                      <a:pos x="204" y="66"/>
                    </a:cxn>
                    <a:cxn ang="0">
                      <a:pos x="194" y="47"/>
                    </a:cxn>
                    <a:cxn ang="0">
                      <a:pos x="181" y="30"/>
                    </a:cxn>
                    <a:cxn ang="0">
                      <a:pos x="164" y="20"/>
                    </a:cxn>
                    <a:cxn ang="0">
                      <a:pos x="148" y="10"/>
                    </a:cxn>
                    <a:cxn ang="0">
                      <a:pos x="128" y="4"/>
                    </a:cxn>
                    <a:cxn ang="0">
                      <a:pos x="105" y="0"/>
                    </a:cxn>
                    <a:cxn ang="0">
                      <a:pos x="85" y="4"/>
                    </a:cxn>
                    <a:cxn ang="0">
                      <a:pos x="66" y="10"/>
                    </a:cxn>
                    <a:cxn ang="0">
                      <a:pos x="46" y="20"/>
                    </a:cxn>
                    <a:cxn ang="0">
                      <a:pos x="33" y="30"/>
                    </a:cxn>
                    <a:cxn ang="0">
                      <a:pos x="20" y="47"/>
                    </a:cxn>
                    <a:cxn ang="0">
                      <a:pos x="10" y="66"/>
                    </a:cxn>
                    <a:cxn ang="0">
                      <a:pos x="3" y="83"/>
                    </a:cxn>
                    <a:cxn ang="0">
                      <a:pos x="0" y="106"/>
                    </a:cxn>
                    <a:cxn ang="0">
                      <a:pos x="3" y="126"/>
                    </a:cxn>
                    <a:cxn ang="0">
                      <a:pos x="10" y="145"/>
                    </a:cxn>
                    <a:cxn ang="0">
                      <a:pos x="20" y="165"/>
                    </a:cxn>
                    <a:cxn ang="0">
                      <a:pos x="33" y="178"/>
                    </a:cxn>
                    <a:cxn ang="0">
                      <a:pos x="46" y="191"/>
                    </a:cxn>
                    <a:cxn ang="0">
                      <a:pos x="66" y="201"/>
                    </a:cxn>
                    <a:cxn ang="0">
                      <a:pos x="85" y="208"/>
                    </a:cxn>
                    <a:cxn ang="0">
                      <a:pos x="105" y="211"/>
                    </a:cxn>
                  </a:cxnLst>
                  <a:rect l="0" t="0" r="r" b="b"/>
                  <a:pathLst>
                    <a:path w="210" h="211">
                      <a:moveTo>
                        <a:pt x="105" y="211"/>
                      </a:moveTo>
                      <a:lnTo>
                        <a:pt x="128" y="208"/>
                      </a:lnTo>
                      <a:lnTo>
                        <a:pt x="148" y="201"/>
                      </a:lnTo>
                      <a:lnTo>
                        <a:pt x="164" y="191"/>
                      </a:lnTo>
                      <a:lnTo>
                        <a:pt x="181" y="178"/>
                      </a:lnTo>
                      <a:lnTo>
                        <a:pt x="194" y="165"/>
                      </a:lnTo>
                      <a:lnTo>
                        <a:pt x="204" y="145"/>
                      </a:lnTo>
                      <a:lnTo>
                        <a:pt x="207" y="126"/>
                      </a:lnTo>
                      <a:lnTo>
                        <a:pt x="210" y="106"/>
                      </a:lnTo>
                      <a:lnTo>
                        <a:pt x="207" y="83"/>
                      </a:lnTo>
                      <a:lnTo>
                        <a:pt x="204" y="66"/>
                      </a:lnTo>
                      <a:lnTo>
                        <a:pt x="194" y="47"/>
                      </a:lnTo>
                      <a:lnTo>
                        <a:pt x="181" y="30"/>
                      </a:lnTo>
                      <a:lnTo>
                        <a:pt x="164" y="20"/>
                      </a:lnTo>
                      <a:lnTo>
                        <a:pt x="148" y="10"/>
                      </a:lnTo>
                      <a:lnTo>
                        <a:pt x="128" y="4"/>
                      </a:lnTo>
                      <a:lnTo>
                        <a:pt x="105" y="0"/>
                      </a:lnTo>
                      <a:lnTo>
                        <a:pt x="85" y="4"/>
                      </a:lnTo>
                      <a:lnTo>
                        <a:pt x="66" y="10"/>
                      </a:lnTo>
                      <a:lnTo>
                        <a:pt x="46" y="20"/>
                      </a:lnTo>
                      <a:lnTo>
                        <a:pt x="33" y="30"/>
                      </a:lnTo>
                      <a:lnTo>
                        <a:pt x="20" y="47"/>
                      </a:lnTo>
                      <a:lnTo>
                        <a:pt x="10" y="66"/>
                      </a:lnTo>
                      <a:lnTo>
                        <a:pt x="3" y="83"/>
                      </a:lnTo>
                      <a:lnTo>
                        <a:pt x="0" y="106"/>
                      </a:lnTo>
                      <a:lnTo>
                        <a:pt x="3" y="126"/>
                      </a:lnTo>
                      <a:lnTo>
                        <a:pt x="10" y="145"/>
                      </a:lnTo>
                      <a:lnTo>
                        <a:pt x="20" y="165"/>
                      </a:lnTo>
                      <a:lnTo>
                        <a:pt x="33" y="178"/>
                      </a:lnTo>
                      <a:lnTo>
                        <a:pt x="46" y="191"/>
                      </a:lnTo>
                      <a:lnTo>
                        <a:pt x="66" y="201"/>
                      </a:lnTo>
                      <a:lnTo>
                        <a:pt x="85" y="208"/>
                      </a:lnTo>
                      <a:lnTo>
                        <a:pt x="105" y="211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46" name="Freeform 10"/>
                <p:cNvSpPr>
                  <a:spLocks/>
                </p:cNvSpPr>
                <p:nvPr/>
              </p:nvSpPr>
              <p:spPr bwMode="auto">
                <a:xfrm>
                  <a:off x="2900" y="2581"/>
                  <a:ext cx="211" cy="211"/>
                </a:xfrm>
                <a:custGeom>
                  <a:avLst/>
                  <a:gdLst/>
                  <a:ahLst/>
                  <a:cxnLst>
                    <a:cxn ang="0">
                      <a:pos x="105" y="211"/>
                    </a:cxn>
                    <a:cxn ang="0">
                      <a:pos x="125" y="208"/>
                    </a:cxn>
                    <a:cxn ang="0">
                      <a:pos x="145" y="201"/>
                    </a:cxn>
                    <a:cxn ang="0">
                      <a:pos x="165" y="191"/>
                    </a:cxn>
                    <a:cxn ang="0">
                      <a:pos x="181" y="178"/>
                    </a:cxn>
                    <a:cxn ang="0">
                      <a:pos x="191" y="165"/>
                    </a:cxn>
                    <a:cxn ang="0">
                      <a:pos x="201" y="145"/>
                    </a:cxn>
                    <a:cxn ang="0">
                      <a:pos x="207" y="126"/>
                    </a:cxn>
                    <a:cxn ang="0">
                      <a:pos x="211" y="106"/>
                    </a:cxn>
                    <a:cxn ang="0">
                      <a:pos x="207" y="83"/>
                    </a:cxn>
                    <a:cxn ang="0">
                      <a:pos x="201" y="66"/>
                    </a:cxn>
                    <a:cxn ang="0">
                      <a:pos x="191" y="47"/>
                    </a:cxn>
                    <a:cxn ang="0">
                      <a:pos x="181" y="30"/>
                    </a:cxn>
                    <a:cxn ang="0">
                      <a:pos x="165" y="20"/>
                    </a:cxn>
                    <a:cxn ang="0">
                      <a:pos x="145" y="10"/>
                    </a:cxn>
                    <a:cxn ang="0">
                      <a:pos x="125" y="4"/>
                    </a:cxn>
                    <a:cxn ang="0">
                      <a:pos x="105" y="0"/>
                    </a:cxn>
                    <a:cxn ang="0">
                      <a:pos x="86" y="4"/>
                    </a:cxn>
                    <a:cxn ang="0">
                      <a:pos x="66" y="10"/>
                    </a:cxn>
                    <a:cxn ang="0">
                      <a:pos x="46" y="20"/>
                    </a:cxn>
                    <a:cxn ang="0">
                      <a:pos x="33" y="30"/>
                    </a:cxn>
                    <a:cxn ang="0">
                      <a:pos x="20" y="47"/>
                    </a:cxn>
                    <a:cxn ang="0">
                      <a:pos x="10" y="66"/>
                    </a:cxn>
                    <a:cxn ang="0">
                      <a:pos x="3" y="83"/>
                    </a:cxn>
                    <a:cxn ang="0">
                      <a:pos x="0" y="106"/>
                    </a:cxn>
                    <a:cxn ang="0">
                      <a:pos x="3" y="126"/>
                    </a:cxn>
                    <a:cxn ang="0">
                      <a:pos x="10" y="145"/>
                    </a:cxn>
                    <a:cxn ang="0">
                      <a:pos x="20" y="165"/>
                    </a:cxn>
                    <a:cxn ang="0">
                      <a:pos x="33" y="178"/>
                    </a:cxn>
                    <a:cxn ang="0">
                      <a:pos x="46" y="191"/>
                    </a:cxn>
                    <a:cxn ang="0">
                      <a:pos x="66" y="201"/>
                    </a:cxn>
                    <a:cxn ang="0">
                      <a:pos x="86" y="208"/>
                    </a:cxn>
                    <a:cxn ang="0">
                      <a:pos x="105" y="211"/>
                    </a:cxn>
                  </a:cxnLst>
                  <a:rect l="0" t="0" r="r" b="b"/>
                  <a:pathLst>
                    <a:path w="211" h="211">
                      <a:moveTo>
                        <a:pt x="105" y="211"/>
                      </a:moveTo>
                      <a:lnTo>
                        <a:pt x="125" y="208"/>
                      </a:lnTo>
                      <a:lnTo>
                        <a:pt x="145" y="201"/>
                      </a:lnTo>
                      <a:lnTo>
                        <a:pt x="165" y="191"/>
                      </a:lnTo>
                      <a:lnTo>
                        <a:pt x="181" y="178"/>
                      </a:lnTo>
                      <a:lnTo>
                        <a:pt x="191" y="165"/>
                      </a:lnTo>
                      <a:lnTo>
                        <a:pt x="201" y="145"/>
                      </a:lnTo>
                      <a:lnTo>
                        <a:pt x="207" y="126"/>
                      </a:lnTo>
                      <a:lnTo>
                        <a:pt x="211" y="106"/>
                      </a:lnTo>
                      <a:lnTo>
                        <a:pt x="207" y="83"/>
                      </a:lnTo>
                      <a:lnTo>
                        <a:pt x="201" y="66"/>
                      </a:lnTo>
                      <a:lnTo>
                        <a:pt x="191" y="47"/>
                      </a:lnTo>
                      <a:lnTo>
                        <a:pt x="181" y="30"/>
                      </a:lnTo>
                      <a:lnTo>
                        <a:pt x="165" y="20"/>
                      </a:lnTo>
                      <a:lnTo>
                        <a:pt x="145" y="10"/>
                      </a:lnTo>
                      <a:lnTo>
                        <a:pt x="125" y="4"/>
                      </a:lnTo>
                      <a:lnTo>
                        <a:pt x="105" y="0"/>
                      </a:lnTo>
                      <a:lnTo>
                        <a:pt x="86" y="4"/>
                      </a:lnTo>
                      <a:lnTo>
                        <a:pt x="66" y="10"/>
                      </a:lnTo>
                      <a:lnTo>
                        <a:pt x="46" y="20"/>
                      </a:lnTo>
                      <a:lnTo>
                        <a:pt x="33" y="30"/>
                      </a:lnTo>
                      <a:lnTo>
                        <a:pt x="20" y="47"/>
                      </a:lnTo>
                      <a:lnTo>
                        <a:pt x="10" y="66"/>
                      </a:lnTo>
                      <a:lnTo>
                        <a:pt x="3" y="83"/>
                      </a:lnTo>
                      <a:lnTo>
                        <a:pt x="0" y="106"/>
                      </a:lnTo>
                      <a:lnTo>
                        <a:pt x="3" y="126"/>
                      </a:lnTo>
                      <a:lnTo>
                        <a:pt x="10" y="145"/>
                      </a:lnTo>
                      <a:lnTo>
                        <a:pt x="20" y="165"/>
                      </a:lnTo>
                      <a:lnTo>
                        <a:pt x="33" y="178"/>
                      </a:lnTo>
                      <a:lnTo>
                        <a:pt x="46" y="191"/>
                      </a:lnTo>
                      <a:lnTo>
                        <a:pt x="66" y="201"/>
                      </a:lnTo>
                      <a:lnTo>
                        <a:pt x="86" y="208"/>
                      </a:lnTo>
                      <a:lnTo>
                        <a:pt x="105" y="211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47" name="Freeform 11"/>
                <p:cNvSpPr>
                  <a:spLocks/>
                </p:cNvSpPr>
                <p:nvPr/>
              </p:nvSpPr>
              <p:spPr bwMode="auto">
                <a:xfrm>
                  <a:off x="2403" y="2581"/>
                  <a:ext cx="211" cy="211"/>
                </a:xfrm>
                <a:custGeom>
                  <a:avLst/>
                  <a:gdLst/>
                  <a:ahLst/>
                  <a:cxnLst>
                    <a:cxn ang="0">
                      <a:pos x="106" y="211"/>
                    </a:cxn>
                    <a:cxn ang="0">
                      <a:pos x="125" y="208"/>
                    </a:cxn>
                    <a:cxn ang="0">
                      <a:pos x="145" y="201"/>
                    </a:cxn>
                    <a:cxn ang="0">
                      <a:pos x="165" y="191"/>
                    </a:cxn>
                    <a:cxn ang="0">
                      <a:pos x="178" y="178"/>
                    </a:cxn>
                    <a:cxn ang="0">
                      <a:pos x="191" y="165"/>
                    </a:cxn>
                    <a:cxn ang="0">
                      <a:pos x="201" y="145"/>
                    </a:cxn>
                    <a:cxn ang="0">
                      <a:pos x="208" y="126"/>
                    </a:cxn>
                    <a:cxn ang="0">
                      <a:pos x="211" y="106"/>
                    </a:cxn>
                    <a:cxn ang="0">
                      <a:pos x="208" y="83"/>
                    </a:cxn>
                    <a:cxn ang="0">
                      <a:pos x="201" y="66"/>
                    </a:cxn>
                    <a:cxn ang="0">
                      <a:pos x="191" y="47"/>
                    </a:cxn>
                    <a:cxn ang="0">
                      <a:pos x="178" y="30"/>
                    </a:cxn>
                    <a:cxn ang="0">
                      <a:pos x="165" y="20"/>
                    </a:cxn>
                    <a:cxn ang="0">
                      <a:pos x="145" y="10"/>
                    </a:cxn>
                    <a:cxn ang="0">
                      <a:pos x="125" y="4"/>
                    </a:cxn>
                    <a:cxn ang="0">
                      <a:pos x="106" y="0"/>
                    </a:cxn>
                    <a:cxn ang="0">
                      <a:pos x="83" y="4"/>
                    </a:cxn>
                    <a:cxn ang="0">
                      <a:pos x="63" y="10"/>
                    </a:cxn>
                    <a:cxn ang="0">
                      <a:pos x="46" y="20"/>
                    </a:cxn>
                    <a:cxn ang="0">
                      <a:pos x="30" y="30"/>
                    </a:cxn>
                    <a:cxn ang="0">
                      <a:pos x="17" y="47"/>
                    </a:cxn>
                    <a:cxn ang="0">
                      <a:pos x="7" y="66"/>
                    </a:cxn>
                    <a:cxn ang="0">
                      <a:pos x="4" y="83"/>
                    </a:cxn>
                    <a:cxn ang="0">
                      <a:pos x="0" y="106"/>
                    </a:cxn>
                    <a:cxn ang="0">
                      <a:pos x="4" y="126"/>
                    </a:cxn>
                    <a:cxn ang="0">
                      <a:pos x="7" y="145"/>
                    </a:cxn>
                    <a:cxn ang="0">
                      <a:pos x="17" y="165"/>
                    </a:cxn>
                    <a:cxn ang="0">
                      <a:pos x="30" y="178"/>
                    </a:cxn>
                    <a:cxn ang="0">
                      <a:pos x="46" y="191"/>
                    </a:cxn>
                    <a:cxn ang="0">
                      <a:pos x="63" y="201"/>
                    </a:cxn>
                    <a:cxn ang="0">
                      <a:pos x="83" y="208"/>
                    </a:cxn>
                    <a:cxn ang="0">
                      <a:pos x="106" y="211"/>
                    </a:cxn>
                  </a:cxnLst>
                  <a:rect l="0" t="0" r="r" b="b"/>
                  <a:pathLst>
                    <a:path w="211" h="211">
                      <a:moveTo>
                        <a:pt x="106" y="211"/>
                      </a:moveTo>
                      <a:lnTo>
                        <a:pt x="125" y="208"/>
                      </a:lnTo>
                      <a:lnTo>
                        <a:pt x="145" y="201"/>
                      </a:lnTo>
                      <a:lnTo>
                        <a:pt x="165" y="191"/>
                      </a:lnTo>
                      <a:lnTo>
                        <a:pt x="178" y="178"/>
                      </a:lnTo>
                      <a:lnTo>
                        <a:pt x="191" y="165"/>
                      </a:lnTo>
                      <a:lnTo>
                        <a:pt x="201" y="145"/>
                      </a:lnTo>
                      <a:lnTo>
                        <a:pt x="208" y="126"/>
                      </a:lnTo>
                      <a:lnTo>
                        <a:pt x="211" y="106"/>
                      </a:lnTo>
                      <a:lnTo>
                        <a:pt x="208" y="83"/>
                      </a:lnTo>
                      <a:lnTo>
                        <a:pt x="201" y="66"/>
                      </a:lnTo>
                      <a:lnTo>
                        <a:pt x="191" y="47"/>
                      </a:lnTo>
                      <a:lnTo>
                        <a:pt x="178" y="30"/>
                      </a:lnTo>
                      <a:lnTo>
                        <a:pt x="165" y="20"/>
                      </a:lnTo>
                      <a:lnTo>
                        <a:pt x="145" y="10"/>
                      </a:lnTo>
                      <a:lnTo>
                        <a:pt x="125" y="4"/>
                      </a:lnTo>
                      <a:lnTo>
                        <a:pt x="106" y="0"/>
                      </a:lnTo>
                      <a:lnTo>
                        <a:pt x="83" y="4"/>
                      </a:lnTo>
                      <a:lnTo>
                        <a:pt x="63" y="10"/>
                      </a:lnTo>
                      <a:lnTo>
                        <a:pt x="46" y="20"/>
                      </a:lnTo>
                      <a:lnTo>
                        <a:pt x="30" y="30"/>
                      </a:lnTo>
                      <a:lnTo>
                        <a:pt x="17" y="47"/>
                      </a:lnTo>
                      <a:lnTo>
                        <a:pt x="7" y="66"/>
                      </a:lnTo>
                      <a:lnTo>
                        <a:pt x="4" y="83"/>
                      </a:lnTo>
                      <a:lnTo>
                        <a:pt x="0" y="106"/>
                      </a:lnTo>
                      <a:lnTo>
                        <a:pt x="4" y="126"/>
                      </a:lnTo>
                      <a:lnTo>
                        <a:pt x="7" y="145"/>
                      </a:lnTo>
                      <a:lnTo>
                        <a:pt x="17" y="165"/>
                      </a:lnTo>
                      <a:lnTo>
                        <a:pt x="30" y="178"/>
                      </a:lnTo>
                      <a:lnTo>
                        <a:pt x="46" y="191"/>
                      </a:lnTo>
                      <a:lnTo>
                        <a:pt x="63" y="201"/>
                      </a:lnTo>
                      <a:lnTo>
                        <a:pt x="83" y="208"/>
                      </a:lnTo>
                      <a:lnTo>
                        <a:pt x="106" y="211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48" name="Freeform 12"/>
                <p:cNvSpPr>
                  <a:spLocks/>
                </p:cNvSpPr>
                <p:nvPr/>
              </p:nvSpPr>
              <p:spPr bwMode="auto">
                <a:xfrm>
                  <a:off x="1907" y="2581"/>
                  <a:ext cx="207" cy="211"/>
                </a:xfrm>
                <a:custGeom>
                  <a:avLst/>
                  <a:gdLst/>
                  <a:ahLst/>
                  <a:cxnLst>
                    <a:cxn ang="0">
                      <a:pos x="102" y="211"/>
                    </a:cxn>
                    <a:cxn ang="0">
                      <a:pos x="125" y="208"/>
                    </a:cxn>
                    <a:cxn ang="0">
                      <a:pos x="144" y="201"/>
                    </a:cxn>
                    <a:cxn ang="0">
                      <a:pos x="161" y="191"/>
                    </a:cxn>
                    <a:cxn ang="0">
                      <a:pos x="177" y="178"/>
                    </a:cxn>
                    <a:cxn ang="0">
                      <a:pos x="190" y="165"/>
                    </a:cxn>
                    <a:cxn ang="0">
                      <a:pos x="200" y="145"/>
                    </a:cxn>
                    <a:cxn ang="0">
                      <a:pos x="207" y="126"/>
                    </a:cxn>
                    <a:cxn ang="0">
                      <a:pos x="207" y="106"/>
                    </a:cxn>
                    <a:cxn ang="0">
                      <a:pos x="207" y="83"/>
                    </a:cxn>
                    <a:cxn ang="0">
                      <a:pos x="200" y="66"/>
                    </a:cxn>
                    <a:cxn ang="0">
                      <a:pos x="190" y="47"/>
                    </a:cxn>
                    <a:cxn ang="0">
                      <a:pos x="177" y="30"/>
                    </a:cxn>
                    <a:cxn ang="0">
                      <a:pos x="161" y="20"/>
                    </a:cxn>
                    <a:cxn ang="0">
                      <a:pos x="144" y="10"/>
                    </a:cxn>
                    <a:cxn ang="0">
                      <a:pos x="125" y="4"/>
                    </a:cxn>
                    <a:cxn ang="0">
                      <a:pos x="102" y="0"/>
                    </a:cxn>
                    <a:cxn ang="0">
                      <a:pos x="82" y="4"/>
                    </a:cxn>
                    <a:cxn ang="0">
                      <a:pos x="62" y="10"/>
                    </a:cxn>
                    <a:cxn ang="0">
                      <a:pos x="46" y="20"/>
                    </a:cxn>
                    <a:cxn ang="0">
                      <a:pos x="29" y="30"/>
                    </a:cxn>
                    <a:cxn ang="0">
                      <a:pos x="16" y="47"/>
                    </a:cxn>
                    <a:cxn ang="0">
                      <a:pos x="6" y="66"/>
                    </a:cxn>
                    <a:cxn ang="0">
                      <a:pos x="0" y="83"/>
                    </a:cxn>
                    <a:cxn ang="0">
                      <a:pos x="0" y="106"/>
                    </a:cxn>
                    <a:cxn ang="0">
                      <a:pos x="0" y="126"/>
                    </a:cxn>
                    <a:cxn ang="0">
                      <a:pos x="6" y="145"/>
                    </a:cxn>
                    <a:cxn ang="0">
                      <a:pos x="16" y="165"/>
                    </a:cxn>
                    <a:cxn ang="0">
                      <a:pos x="29" y="178"/>
                    </a:cxn>
                    <a:cxn ang="0">
                      <a:pos x="46" y="191"/>
                    </a:cxn>
                    <a:cxn ang="0">
                      <a:pos x="62" y="201"/>
                    </a:cxn>
                    <a:cxn ang="0">
                      <a:pos x="82" y="208"/>
                    </a:cxn>
                    <a:cxn ang="0">
                      <a:pos x="102" y="211"/>
                    </a:cxn>
                  </a:cxnLst>
                  <a:rect l="0" t="0" r="r" b="b"/>
                  <a:pathLst>
                    <a:path w="207" h="211">
                      <a:moveTo>
                        <a:pt x="102" y="211"/>
                      </a:moveTo>
                      <a:lnTo>
                        <a:pt x="125" y="208"/>
                      </a:lnTo>
                      <a:lnTo>
                        <a:pt x="144" y="201"/>
                      </a:lnTo>
                      <a:lnTo>
                        <a:pt x="161" y="191"/>
                      </a:lnTo>
                      <a:lnTo>
                        <a:pt x="177" y="178"/>
                      </a:lnTo>
                      <a:lnTo>
                        <a:pt x="190" y="165"/>
                      </a:lnTo>
                      <a:lnTo>
                        <a:pt x="200" y="145"/>
                      </a:lnTo>
                      <a:lnTo>
                        <a:pt x="207" y="126"/>
                      </a:lnTo>
                      <a:lnTo>
                        <a:pt x="207" y="106"/>
                      </a:lnTo>
                      <a:lnTo>
                        <a:pt x="207" y="83"/>
                      </a:lnTo>
                      <a:lnTo>
                        <a:pt x="200" y="66"/>
                      </a:lnTo>
                      <a:lnTo>
                        <a:pt x="190" y="47"/>
                      </a:lnTo>
                      <a:lnTo>
                        <a:pt x="177" y="30"/>
                      </a:lnTo>
                      <a:lnTo>
                        <a:pt x="161" y="20"/>
                      </a:lnTo>
                      <a:lnTo>
                        <a:pt x="144" y="10"/>
                      </a:lnTo>
                      <a:lnTo>
                        <a:pt x="125" y="4"/>
                      </a:lnTo>
                      <a:lnTo>
                        <a:pt x="102" y="0"/>
                      </a:lnTo>
                      <a:lnTo>
                        <a:pt x="82" y="4"/>
                      </a:lnTo>
                      <a:lnTo>
                        <a:pt x="62" y="10"/>
                      </a:lnTo>
                      <a:lnTo>
                        <a:pt x="46" y="20"/>
                      </a:lnTo>
                      <a:lnTo>
                        <a:pt x="29" y="30"/>
                      </a:lnTo>
                      <a:lnTo>
                        <a:pt x="16" y="47"/>
                      </a:lnTo>
                      <a:lnTo>
                        <a:pt x="6" y="66"/>
                      </a:lnTo>
                      <a:lnTo>
                        <a:pt x="0" y="83"/>
                      </a:lnTo>
                      <a:lnTo>
                        <a:pt x="0" y="106"/>
                      </a:lnTo>
                      <a:lnTo>
                        <a:pt x="0" y="126"/>
                      </a:lnTo>
                      <a:lnTo>
                        <a:pt x="6" y="145"/>
                      </a:lnTo>
                      <a:lnTo>
                        <a:pt x="16" y="165"/>
                      </a:lnTo>
                      <a:lnTo>
                        <a:pt x="29" y="178"/>
                      </a:lnTo>
                      <a:lnTo>
                        <a:pt x="46" y="191"/>
                      </a:lnTo>
                      <a:lnTo>
                        <a:pt x="62" y="201"/>
                      </a:lnTo>
                      <a:lnTo>
                        <a:pt x="82" y="208"/>
                      </a:lnTo>
                      <a:lnTo>
                        <a:pt x="102" y="211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49" name="Freeform 13"/>
                <p:cNvSpPr>
                  <a:spLocks/>
                </p:cNvSpPr>
                <p:nvPr/>
              </p:nvSpPr>
              <p:spPr bwMode="auto">
                <a:xfrm>
                  <a:off x="3380" y="2503"/>
                  <a:ext cx="66" cy="92"/>
                </a:xfrm>
                <a:custGeom>
                  <a:avLst/>
                  <a:gdLst/>
                  <a:ahLst/>
                  <a:cxnLst>
                    <a:cxn ang="0">
                      <a:pos x="30" y="29"/>
                    </a:cxn>
                    <a:cxn ang="0">
                      <a:pos x="46" y="0"/>
                    </a:cxn>
                    <a:cxn ang="0">
                      <a:pos x="46" y="3"/>
                    </a:cxn>
                    <a:cxn ang="0">
                      <a:pos x="53" y="46"/>
                    </a:cxn>
                    <a:cxn ang="0">
                      <a:pos x="66" y="92"/>
                    </a:cxn>
                    <a:cxn ang="0">
                      <a:pos x="37" y="55"/>
                    </a:cxn>
                    <a:cxn ang="0">
                      <a:pos x="0" y="29"/>
                    </a:cxn>
                    <a:cxn ang="0">
                      <a:pos x="0" y="26"/>
                    </a:cxn>
                    <a:cxn ang="0">
                      <a:pos x="30" y="29"/>
                    </a:cxn>
                  </a:cxnLst>
                  <a:rect l="0" t="0" r="r" b="b"/>
                  <a:pathLst>
                    <a:path w="66" h="92">
                      <a:moveTo>
                        <a:pt x="30" y="29"/>
                      </a:moveTo>
                      <a:lnTo>
                        <a:pt x="46" y="0"/>
                      </a:lnTo>
                      <a:lnTo>
                        <a:pt x="46" y="3"/>
                      </a:lnTo>
                      <a:lnTo>
                        <a:pt x="53" y="46"/>
                      </a:lnTo>
                      <a:lnTo>
                        <a:pt x="66" y="92"/>
                      </a:lnTo>
                      <a:lnTo>
                        <a:pt x="37" y="55"/>
                      </a:lnTo>
                      <a:lnTo>
                        <a:pt x="0" y="29"/>
                      </a:lnTo>
                      <a:lnTo>
                        <a:pt x="0" y="26"/>
                      </a:lnTo>
                      <a:lnTo>
                        <a:pt x="30" y="29"/>
                      </a:lnTo>
                      <a:close/>
                    </a:path>
                  </a:pathLst>
                </a:custGeom>
                <a:solidFill>
                  <a:srgbClr val="3333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50" name="Line 14"/>
                <p:cNvSpPr>
                  <a:spLocks noChangeShapeType="1"/>
                </p:cNvSpPr>
                <p:nvPr/>
              </p:nvSpPr>
              <p:spPr bwMode="auto">
                <a:xfrm>
                  <a:off x="3308" y="2351"/>
                  <a:ext cx="109" cy="184"/>
                </a:xfrm>
                <a:prstGeom prst="line">
                  <a:avLst/>
                </a:prstGeom>
                <a:noFill/>
                <a:ln w="20638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51" name="Rectangle 15"/>
                <p:cNvSpPr>
                  <a:spLocks noChangeArrowheads="1"/>
                </p:cNvSpPr>
                <p:nvPr/>
              </p:nvSpPr>
              <p:spPr bwMode="auto">
                <a:xfrm>
                  <a:off x="1967" y="2616"/>
                  <a:ext cx="87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D</a:t>
                  </a:r>
                  <a:endParaRPr lang="en-US" sz="2000"/>
                </a:p>
              </p:txBody>
            </p:sp>
            <p:sp>
              <p:nvSpPr>
                <p:cNvPr id="14352" name="Rectangle 16"/>
                <p:cNvSpPr>
                  <a:spLocks noChangeArrowheads="1"/>
                </p:cNvSpPr>
                <p:nvPr/>
              </p:nvSpPr>
              <p:spPr bwMode="auto">
                <a:xfrm>
                  <a:off x="2470" y="2616"/>
                  <a:ext cx="73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E</a:t>
                  </a:r>
                  <a:endParaRPr lang="en-US" sz="2000"/>
                </a:p>
              </p:txBody>
            </p:sp>
            <p:sp>
              <p:nvSpPr>
                <p:cNvPr id="14353" name="Freeform 17"/>
                <p:cNvSpPr>
                  <a:spLocks/>
                </p:cNvSpPr>
                <p:nvPr/>
              </p:nvSpPr>
              <p:spPr bwMode="auto">
                <a:xfrm>
                  <a:off x="2653" y="1733"/>
                  <a:ext cx="208" cy="207"/>
                </a:xfrm>
                <a:custGeom>
                  <a:avLst/>
                  <a:gdLst/>
                  <a:ahLst/>
                  <a:cxnLst>
                    <a:cxn ang="0">
                      <a:pos x="102" y="207"/>
                    </a:cxn>
                    <a:cxn ang="0">
                      <a:pos x="125" y="207"/>
                    </a:cxn>
                    <a:cxn ang="0">
                      <a:pos x="145" y="200"/>
                    </a:cxn>
                    <a:cxn ang="0">
                      <a:pos x="162" y="190"/>
                    </a:cxn>
                    <a:cxn ang="0">
                      <a:pos x="178" y="177"/>
                    </a:cxn>
                    <a:cxn ang="0">
                      <a:pos x="191" y="161"/>
                    </a:cxn>
                    <a:cxn ang="0">
                      <a:pos x="201" y="144"/>
                    </a:cxn>
                    <a:cxn ang="0">
                      <a:pos x="208" y="125"/>
                    </a:cxn>
                    <a:cxn ang="0">
                      <a:pos x="208" y="102"/>
                    </a:cxn>
                    <a:cxn ang="0">
                      <a:pos x="208" y="82"/>
                    </a:cxn>
                    <a:cxn ang="0">
                      <a:pos x="201" y="62"/>
                    </a:cxn>
                    <a:cxn ang="0">
                      <a:pos x="191" y="46"/>
                    </a:cxn>
                    <a:cxn ang="0">
                      <a:pos x="178" y="29"/>
                    </a:cxn>
                    <a:cxn ang="0">
                      <a:pos x="162" y="16"/>
                    </a:cxn>
                    <a:cxn ang="0">
                      <a:pos x="145" y="6"/>
                    </a:cxn>
                    <a:cxn ang="0">
                      <a:pos x="125" y="0"/>
                    </a:cxn>
                    <a:cxn ang="0">
                      <a:pos x="102" y="0"/>
                    </a:cxn>
                    <a:cxn ang="0">
                      <a:pos x="83" y="0"/>
                    </a:cxn>
                    <a:cxn ang="0">
                      <a:pos x="63" y="6"/>
                    </a:cxn>
                    <a:cxn ang="0">
                      <a:pos x="46" y="16"/>
                    </a:cxn>
                    <a:cxn ang="0">
                      <a:pos x="30" y="29"/>
                    </a:cxn>
                    <a:cxn ang="0">
                      <a:pos x="17" y="46"/>
                    </a:cxn>
                    <a:cxn ang="0">
                      <a:pos x="7" y="62"/>
                    </a:cxn>
                    <a:cxn ang="0">
                      <a:pos x="0" y="82"/>
                    </a:cxn>
                    <a:cxn ang="0">
                      <a:pos x="0" y="102"/>
                    </a:cxn>
                    <a:cxn ang="0">
                      <a:pos x="0" y="125"/>
                    </a:cxn>
                    <a:cxn ang="0">
                      <a:pos x="7" y="144"/>
                    </a:cxn>
                    <a:cxn ang="0">
                      <a:pos x="17" y="161"/>
                    </a:cxn>
                    <a:cxn ang="0">
                      <a:pos x="30" y="177"/>
                    </a:cxn>
                    <a:cxn ang="0">
                      <a:pos x="46" y="190"/>
                    </a:cxn>
                    <a:cxn ang="0">
                      <a:pos x="63" y="200"/>
                    </a:cxn>
                    <a:cxn ang="0">
                      <a:pos x="83" y="207"/>
                    </a:cxn>
                    <a:cxn ang="0">
                      <a:pos x="102" y="207"/>
                    </a:cxn>
                  </a:cxnLst>
                  <a:rect l="0" t="0" r="r" b="b"/>
                  <a:pathLst>
                    <a:path w="208" h="207">
                      <a:moveTo>
                        <a:pt x="102" y="207"/>
                      </a:moveTo>
                      <a:lnTo>
                        <a:pt x="125" y="207"/>
                      </a:lnTo>
                      <a:lnTo>
                        <a:pt x="145" y="200"/>
                      </a:lnTo>
                      <a:lnTo>
                        <a:pt x="162" y="190"/>
                      </a:lnTo>
                      <a:lnTo>
                        <a:pt x="178" y="177"/>
                      </a:lnTo>
                      <a:lnTo>
                        <a:pt x="191" y="161"/>
                      </a:lnTo>
                      <a:lnTo>
                        <a:pt x="201" y="144"/>
                      </a:lnTo>
                      <a:lnTo>
                        <a:pt x="208" y="125"/>
                      </a:lnTo>
                      <a:lnTo>
                        <a:pt x="208" y="102"/>
                      </a:lnTo>
                      <a:lnTo>
                        <a:pt x="208" y="82"/>
                      </a:lnTo>
                      <a:lnTo>
                        <a:pt x="201" y="62"/>
                      </a:lnTo>
                      <a:lnTo>
                        <a:pt x="191" y="46"/>
                      </a:lnTo>
                      <a:lnTo>
                        <a:pt x="178" y="29"/>
                      </a:lnTo>
                      <a:lnTo>
                        <a:pt x="162" y="16"/>
                      </a:lnTo>
                      <a:lnTo>
                        <a:pt x="145" y="6"/>
                      </a:lnTo>
                      <a:lnTo>
                        <a:pt x="125" y="0"/>
                      </a:lnTo>
                      <a:lnTo>
                        <a:pt x="102" y="0"/>
                      </a:lnTo>
                      <a:lnTo>
                        <a:pt x="83" y="0"/>
                      </a:lnTo>
                      <a:lnTo>
                        <a:pt x="63" y="6"/>
                      </a:lnTo>
                      <a:lnTo>
                        <a:pt x="46" y="16"/>
                      </a:lnTo>
                      <a:lnTo>
                        <a:pt x="30" y="29"/>
                      </a:lnTo>
                      <a:lnTo>
                        <a:pt x="17" y="46"/>
                      </a:lnTo>
                      <a:lnTo>
                        <a:pt x="7" y="62"/>
                      </a:lnTo>
                      <a:lnTo>
                        <a:pt x="0" y="82"/>
                      </a:lnTo>
                      <a:lnTo>
                        <a:pt x="0" y="102"/>
                      </a:lnTo>
                      <a:lnTo>
                        <a:pt x="0" y="125"/>
                      </a:lnTo>
                      <a:lnTo>
                        <a:pt x="7" y="144"/>
                      </a:lnTo>
                      <a:lnTo>
                        <a:pt x="17" y="161"/>
                      </a:lnTo>
                      <a:lnTo>
                        <a:pt x="30" y="177"/>
                      </a:lnTo>
                      <a:lnTo>
                        <a:pt x="46" y="190"/>
                      </a:lnTo>
                      <a:lnTo>
                        <a:pt x="63" y="200"/>
                      </a:lnTo>
                      <a:lnTo>
                        <a:pt x="83" y="207"/>
                      </a:lnTo>
                      <a:lnTo>
                        <a:pt x="102" y="207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54" name="Rectangle 18"/>
                <p:cNvSpPr>
                  <a:spLocks noChangeArrowheads="1"/>
                </p:cNvSpPr>
                <p:nvPr/>
              </p:nvSpPr>
              <p:spPr bwMode="auto">
                <a:xfrm>
                  <a:off x="2970" y="2616"/>
                  <a:ext cx="67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F</a:t>
                  </a:r>
                  <a:endParaRPr lang="en-US" sz="2000"/>
                </a:p>
              </p:txBody>
            </p:sp>
            <p:sp>
              <p:nvSpPr>
                <p:cNvPr id="14355" name="Rectangle 19"/>
                <p:cNvSpPr>
                  <a:spLocks noChangeArrowheads="1"/>
                </p:cNvSpPr>
                <p:nvPr/>
              </p:nvSpPr>
              <p:spPr bwMode="auto">
                <a:xfrm>
                  <a:off x="3457" y="2616"/>
                  <a:ext cx="87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G</a:t>
                  </a:r>
                  <a:endParaRPr lang="en-US" sz="2000"/>
                </a:p>
              </p:txBody>
            </p:sp>
            <p:sp>
              <p:nvSpPr>
                <p:cNvPr id="14356" name="Freeform 20"/>
                <p:cNvSpPr>
                  <a:spLocks/>
                </p:cNvSpPr>
                <p:nvPr/>
              </p:nvSpPr>
              <p:spPr bwMode="auto">
                <a:xfrm>
                  <a:off x="3150" y="2157"/>
                  <a:ext cx="207" cy="207"/>
                </a:xfrm>
                <a:custGeom>
                  <a:avLst/>
                  <a:gdLst/>
                  <a:ahLst/>
                  <a:cxnLst>
                    <a:cxn ang="0">
                      <a:pos x="105" y="207"/>
                    </a:cxn>
                    <a:cxn ang="0">
                      <a:pos x="125" y="207"/>
                    </a:cxn>
                    <a:cxn ang="0">
                      <a:pos x="145" y="201"/>
                    </a:cxn>
                    <a:cxn ang="0">
                      <a:pos x="161" y="191"/>
                    </a:cxn>
                    <a:cxn ang="0">
                      <a:pos x="178" y="178"/>
                    </a:cxn>
                    <a:cxn ang="0">
                      <a:pos x="191" y="161"/>
                    </a:cxn>
                    <a:cxn ang="0">
                      <a:pos x="201" y="145"/>
                    </a:cxn>
                    <a:cxn ang="0">
                      <a:pos x="207" y="125"/>
                    </a:cxn>
                    <a:cxn ang="0">
                      <a:pos x="207" y="102"/>
                    </a:cxn>
                    <a:cxn ang="0">
                      <a:pos x="207" y="82"/>
                    </a:cxn>
                    <a:cxn ang="0">
                      <a:pos x="201" y="63"/>
                    </a:cxn>
                    <a:cxn ang="0">
                      <a:pos x="191" y="46"/>
                    </a:cxn>
                    <a:cxn ang="0">
                      <a:pos x="178" y="30"/>
                    </a:cxn>
                    <a:cxn ang="0">
                      <a:pos x="161" y="17"/>
                    </a:cxn>
                    <a:cxn ang="0">
                      <a:pos x="145" y="7"/>
                    </a:cxn>
                    <a:cxn ang="0">
                      <a:pos x="125" y="0"/>
                    </a:cxn>
                    <a:cxn ang="0">
                      <a:pos x="105" y="0"/>
                    </a:cxn>
                    <a:cxn ang="0">
                      <a:pos x="82" y="0"/>
                    </a:cxn>
                    <a:cxn ang="0">
                      <a:pos x="63" y="7"/>
                    </a:cxn>
                    <a:cxn ang="0">
                      <a:pos x="46" y="17"/>
                    </a:cxn>
                    <a:cxn ang="0">
                      <a:pos x="30" y="30"/>
                    </a:cxn>
                    <a:cxn ang="0">
                      <a:pos x="17" y="46"/>
                    </a:cxn>
                    <a:cxn ang="0">
                      <a:pos x="7" y="63"/>
                    </a:cxn>
                    <a:cxn ang="0">
                      <a:pos x="0" y="82"/>
                    </a:cxn>
                    <a:cxn ang="0">
                      <a:pos x="0" y="102"/>
                    </a:cxn>
                    <a:cxn ang="0">
                      <a:pos x="0" y="125"/>
                    </a:cxn>
                    <a:cxn ang="0">
                      <a:pos x="7" y="145"/>
                    </a:cxn>
                    <a:cxn ang="0">
                      <a:pos x="17" y="161"/>
                    </a:cxn>
                    <a:cxn ang="0">
                      <a:pos x="30" y="178"/>
                    </a:cxn>
                    <a:cxn ang="0">
                      <a:pos x="46" y="191"/>
                    </a:cxn>
                    <a:cxn ang="0">
                      <a:pos x="63" y="201"/>
                    </a:cxn>
                    <a:cxn ang="0">
                      <a:pos x="82" y="207"/>
                    </a:cxn>
                    <a:cxn ang="0">
                      <a:pos x="105" y="207"/>
                    </a:cxn>
                  </a:cxnLst>
                  <a:rect l="0" t="0" r="r" b="b"/>
                  <a:pathLst>
                    <a:path w="207" h="207">
                      <a:moveTo>
                        <a:pt x="105" y="207"/>
                      </a:moveTo>
                      <a:lnTo>
                        <a:pt x="125" y="207"/>
                      </a:lnTo>
                      <a:lnTo>
                        <a:pt x="145" y="201"/>
                      </a:lnTo>
                      <a:lnTo>
                        <a:pt x="161" y="191"/>
                      </a:lnTo>
                      <a:lnTo>
                        <a:pt x="178" y="178"/>
                      </a:lnTo>
                      <a:lnTo>
                        <a:pt x="191" y="161"/>
                      </a:lnTo>
                      <a:lnTo>
                        <a:pt x="201" y="145"/>
                      </a:lnTo>
                      <a:lnTo>
                        <a:pt x="207" y="125"/>
                      </a:lnTo>
                      <a:lnTo>
                        <a:pt x="207" y="102"/>
                      </a:lnTo>
                      <a:lnTo>
                        <a:pt x="207" y="82"/>
                      </a:lnTo>
                      <a:lnTo>
                        <a:pt x="201" y="63"/>
                      </a:lnTo>
                      <a:lnTo>
                        <a:pt x="191" y="46"/>
                      </a:lnTo>
                      <a:lnTo>
                        <a:pt x="178" y="30"/>
                      </a:lnTo>
                      <a:lnTo>
                        <a:pt x="161" y="17"/>
                      </a:lnTo>
                      <a:lnTo>
                        <a:pt x="145" y="7"/>
                      </a:lnTo>
                      <a:lnTo>
                        <a:pt x="125" y="0"/>
                      </a:lnTo>
                      <a:lnTo>
                        <a:pt x="105" y="0"/>
                      </a:lnTo>
                      <a:lnTo>
                        <a:pt x="82" y="0"/>
                      </a:lnTo>
                      <a:lnTo>
                        <a:pt x="63" y="7"/>
                      </a:lnTo>
                      <a:lnTo>
                        <a:pt x="46" y="17"/>
                      </a:lnTo>
                      <a:lnTo>
                        <a:pt x="30" y="30"/>
                      </a:lnTo>
                      <a:lnTo>
                        <a:pt x="17" y="46"/>
                      </a:lnTo>
                      <a:lnTo>
                        <a:pt x="7" y="63"/>
                      </a:lnTo>
                      <a:lnTo>
                        <a:pt x="0" y="82"/>
                      </a:lnTo>
                      <a:lnTo>
                        <a:pt x="0" y="102"/>
                      </a:lnTo>
                      <a:lnTo>
                        <a:pt x="0" y="125"/>
                      </a:lnTo>
                      <a:lnTo>
                        <a:pt x="7" y="145"/>
                      </a:lnTo>
                      <a:lnTo>
                        <a:pt x="17" y="161"/>
                      </a:lnTo>
                      <a:lnTo>
                        <a:pt x="30" y="178"/>
                      </a:lnTo>
                      <a:lnTo>
                        <a:pt x="46" y="191"/>
                      </a:lnTo>
                      <a:lnTo>
                        <a:pt x="63" y="201"/>
                      </a:lnTo>
                      <a:lnTo>
                        <a:pt x="82" y="207"/>
                      </a:lnTo>
                      <a:lnTo>
                        <a:pt x="105" y="207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57" name="Rectangle 21"/>
                <p:cNvSpPr>
                  <a:spLocks noChangeArrowheads="1"/>
                </p:cNvSpPr>
                <p:nvPr/>
              </p:nvSpPr>
              <p:spPr bwMode="auto">
                <a:xfrm>
                  <a:off x="3217" y="2188"/>
                  <a:ext cx="8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C</a:t>
                  </a:r>
                  <a:endParaRPr lang="en-US" sz="2000"/>
                </a:p>
              </p:txBody>
            </p:sp>
            <p:sp>
              <p:nvSpPr>
                <p:cNvPr id="14358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3091" y="2351"/>
                  <a:ext cx="108" cy="188"/>
                </a:xfrm>
                <a:prstGeom prst="line">
                  <a:avLst/>
                </a:prstGeom>
                <a:noFill/>
                <a:ln w="20638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59" name="Freeform 23"/>
                <p:cNvSpPr>
                  <a:spLocks/>
                </p:cNvSpPr>
                <p:nvPr/>
              </p:nvSpPr>
              <p:spPr bwMode="auto">
                <a:xfrm>
                  <a:off x="3058" y="2506"/>
                  <a:ext cx="66" cy="92"/>
                </a:xfrm>
                <a:custGeom>
                  <a:avLst/>
                  <a:gdLst/>
                  <a:ahLst/>
                  <a:cxnLst>
                    <a:cxn ang="0">
                      <a:pos x="36" y="29"/>
                    </a:cxn>
                    <a:cxn ang="0">
                      <a:pos x="66" y="26"/>
                    </a:cxn>
                    <a:cxn ang="0">
                      <a:pos x="66" y="29"/>
                    </a:cxn>
                    <a:cxn ang="0">
                      <a:pos x="33" y="56"/>
                    </a:cxn>
                    <a:cxn ang="0">
                      <a:pos x="0" y="92"/>
                    </a:cxn>
                    <a:cxn ang="0">
                      <a:pos x="13" y="46"/>
                    </a:cxn>
                    <a:cxn ang="0">
                      <a:pos x="20" y="3"/>
                    </a:cxn>
                    <a:cxn ang="0">
                      <a:pos x="23" y="0"/>
                    </a:cxn>
                    <a:cxn ang="0">
                      <a:pos x="36" y="29"/>
                    </a:cxn>
                  </a:cxnLst>
                  <a:rect l="0" t="0" r="r" b="b"/>
                  <a:pathLst>
                    <a:path w="66" h="92">
                      <a:moveTo>
                        <a:pt x="36" y="29"/>
                      </a:moveTo>
                      <a:lnTo>
                        <a:pt x="66" y="26"/>
                      </a:lnTo>
                      <a:lnTo>
                        <a:pt x="66" y="29"/>
                      </a:lnTo>
                      <a:lnTo>
                        <a:pt x="33" y="56"/>
                      </a:lnTo>
                      <a:lnTo>
                        <a:pt x="0" y="92"/>
                      </a:lnTo>
                      <a:lnTo>
                        <a:pt x="13" y="46"/>
                      </a:lnTo>
                      <a:lnTo>
                        <a:pt x="20" y="3"/>
                      </a:lnTo>
                      <a:lnTo>
                        <a:pt x="23" y="0"/>
                      </a:lnTo>
                      <a:lnTo>
                        <a:pt x="36" y="29"/>
                      </a:lnTo>
                      <a:close/>
                    </a:path>
                  </a:pathLst>
                </a:custGeom>
                <a:solidFill>
                  <a:srgbClr val="3333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0" name="Freeform 24"/>
                <p:cNvSpPr>
                  <a:spLocks/>
                </p:cNvSpPr>
                <p:nvPr/>
              </p:nvSpPr>
              <p:spPr bwMode="auto">
                <a:xfrm>
                  <a:off x="2387" y="2506"/>
                  <a:ext cx="66" cy="89"/>
                </a:xfrm>
                <a:custGeom>
                  <a:avLst/>
                  <a:gdLst/>
                  <a:ahLst/>
                  <a:cxnLst>
                    <a:cxn ang="0">
                      <a:pos x="30" y="26"/>
                    </a:cxn>
                    <a:cxn ang="0">
                      <a:pos x="46" y="0"/>
                    </a:cxn>
                    <a:cxn ang="0">
                      <a:pos x="53" y="46"/>
                    </a:cxn>
                    <a:cxn ang="0">
                      <a:pos x="66" y="89"/>
                    </a:cxn>
                    <a:cxn ang="0">
                      <a:pos x="36" y="56"/>
                    </a:cxn>
                    <a:cxn ang="0">
                      <a:pos x="0" y="26"/>
                    </a:cxn>
                    <a:cxn ang="0">
                      <a:pos x="30" y="26"/>
                    </a:cxn>
                  </a:cxnLst>
                  <a:rect l="0" t="0" r="r" b="b"/>
                  <a:pathLst>
                    <a:path w="66" h="89">
                      <a:moveTo>
                        <a:pt x="30" y="26"/>
                      </a:moveTo>
                      <a:lnTo>
                        <a:pt x="46" y="0"/>
                      </a:lnTo>
                      <a:lnTo>
                        <a:pt x="53" y="46"/>
                      </a:lnTo>
                      <a:lnTo>
                        <a:pt x="66" y="89"/>
                      </a:lnTo>
                      <a:lnTo>
                        <a:pt x="36" y="56"/>
                      </a:lnTo>
                      <a:lnTo>
                        <a:pt x="0" y="26"/>
                      </a:lnTo>
                      <a:lnTo>
                        <a:pt x="30" y="26"/>
                      </a:lnTo>
                      <a:close/>
                    </a:path>
                  </a:pathLst>
                </a:custGeom>
                <a:solidFill>
                  <a:srgbClr val="3333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1" name="Line 25"/>
                <p:cNvSpPr>
                  <a:spLocks noChangeShapeType="1"/>
                </p:cNvSpPr>
                <p:nvPr/>
              </p:nvSpPr>
              <p:spPr bwMode="auto">
                <a:xfrm>
                  <a:off x="2315" y="2351"/>
                  <a:ext cx="108" cy="188"/>
                </a:xfrm>
                <a:prstGeom prst="line">
                  <a:avLst/>
                </a:prstGeom>
                <a:noFill/>
                <a:ln w="20638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2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2097" y="2351"/>
                  <a:ext cx="106" cy="188"/>
                </a:xfrm>
                <a:prstGeom prst="line">
                  <a:avLst/>
                </a:prstGeom>
                <a:noFill/>
                <a:ln w="20638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3" name="Freeform 27"/>
                <p:cNvSpPr>
                  <a:spLocks/>
                </p:cNvSpPr>
                <p:nvPr/>
              </p:nvSpPr>
              <p:spPr bwMode="auto">
                <a:xfrm>
                  <a:off x="2064" y="2506"/>
                  <a:ext cx="66" cy="92"/>
                </a:xfrm>
                <a:custGeom>
                  <a:avLst/>
                  <a:gdLst/>
                  <a:ahLst/>
                  <a:cxnLst>
                    <a:cxn ang="0">
                      <a:pos x="37" y="29"/>
                    </a:cxn>
                    <a:cxn ang="0">
                      <a:pos x="66" y="26"/>
                    </a:cxn>
                    <a:cxn ang="0">
                      <a:pos x="66" y="29"/>
                    </a:cxn>
                    <a:cxn ang="0">
                      <a:pos x="33" y="56"/>
                    </a:cxn>
                    <a:cxn ang="0">
                      <a:pos x="0" y="92"/>
                    </a:cxn>
                    <a:cxn ang="0">
                      <a:pos x="14" y="46"/>
                    </a:cxn>
                    <a:cxn ang="0">
                      <a:pos x="20" y="3"/>
                    </a:cxn>
                    <a:cxn ang="0">
                      <a:pos x="24" y="0"/>
                    </a:cxn>
                    <a:cxn ang="0">
                      <a:pos x="37" y="29"/>
                    </a:cxn>
                  </a:cxnLst>
                  <a:rect l="0" t="0" r="r" b="b"/>
                  <a:pathLst>
                    <a:path w="66" h="92">
                      <a:moveTo>
                        <a:pt x="37" y="29"/>
                      </a:moveTo>
                      <a:lnTo>
                        <a:pt x="66" y="26"/>
                      </a:lnTo>
                      <a:lnTo>
                        <a:pt x="66" y="29"/>
                      </a:lnTo>
                      <a:lnTo>
                        <a:pt x="33" y="56"/>
                      </a:lnTo>
                      <a:lnTo>
                        <a:pt x="0" y="92"/>
                      </a:lnTo>
                      <a:lnTo>
                        <a:pt x="14" y="46"/>
                      </a:lnTo>
                      <a:lnTo>
                        <a:pt x="20" y="3"/>
                      </a:lnTo>
                      <a:lnTo>
                        <a:pt x="24" y="0"/>
                      </a:lnTo>
                      <a:lnTo>
                        <a:pt x="37" y="29"/>
                      </a:lnTo>
                      <a:close/>
                    </a:path>
                  </a:pathLst>
                </a:custGeom>
                <a:solidFill>
                  <a:srgbClr val="3333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4" name="Freeform 28"/>
                <p:cNvSpPr>
                  <a:spLocks/>
                </p:cNvSpPr>
                <p:nvPr/>
              </p:nvSpPr>
              <p:spPr bwMode="auto">
                <a:xfrm>
                  <a:off x="2153" y="2157"/>
                  <a:ext cx="211" cy="207"/>
                </a:xfrm>
                <a:custGeom>
                  <a:avLst/>
                  <a:gdLst/>
                  <a:ahLst/>
                  <a:cxnLst>
                    <a:cxn ang="0">
                      <a:pos x="106" y="207"/>
                    </a:cxn>
                    <a:cxn ang="0">
                      <a:pos x="125" y="207"/>
                    </a:cxn>
                    <a:cxn ang="0">
                      <a:pos x="145" y="201"/>
                    </a:cxn>
                    <a:cxn ang="0">
                      <a:pos x="165" y="191"/>
                    </a:cxn>
                    <a:cxn ang="0">
                      <a:pos x="181" y="178"/>
                    </a:cxn>
                    <a:cxn ang="0">
                      <a:pos x="191" y="161"/>
                    </a:cxn>
                    <a:cxn ang="0">
                      <a:pos x="201" y="145"/>
                    </a:cxn>
                    <a:cxn ang="0">
                      <a:pos x="208" y="125"/>
                    </a:cxn>
                    <a:cxn ang="0">
                      <a:pos x="211" y="102"/>
                    </a:cxn>
                    <a:cxn ang="0">
                      <a:pos x="208" y="82"/>
                    </a:cxn>
                    <a:cxn ang="0">
                      <a:pos x="201" y="63"/>
                    </a:cxn>
                    <a:cxn ang="0">
                      <a:pos x="191" y="46"/>
                    </a:cxn>
                    <a:cxn ang="0">
                      <a:pos x="181" y="30"/>
                    </a:cxn>
                    <a:cxn ang="0">
                      <a:pos x="165" y="17"/>
                    </a:cxn>
                    <a:cxn ang="0">
                      <a:pos x="145" y="7"/>
                    </a:cxn>
                    <a:cxn ang="0">
                      <a:pos x="125" y="0"/>
                    </a:cxn>
                    <a:cxn ang="0">
                      <a:pos x="106" y="0"/>
                    </a:cxn>
                    <a:cxn ang="0">
                      <a:pos x="86" y="0"/>
                    </a:cxn>
                    <a:cxn ang="0">
                      <a:pos x="66" y="7"/>
                    </a:cxn>
                    <a:cxn ang="0">
                      <a:pos x="46" y="17"/>
                    </a:cxn>
                    <a:cxn ang="0">
                      <a:pos x="33" y="30"/>
                    </a:cxn>
                    <a:cxn ang="0">
                      <a:pos x="20" y="46"/>
                    </a:cxn>
                    <a:cxn ang="0">
                      <a:pos x="10" y="63"/>
                    </a:cxn>
                    <a:cxn ang="0">
                      <a:pos x="4" y="82"/>
                    </a:cxn>
                    <a:cxn ang="0">
                      <a:pos x="0" y="102"/>
                    </a:cxn>
                    <a:cxn ang="0">
                      <a:pos x="4" y="125"/>
                    </a:cxn>
                    <a:cxn ang="0">
                      <a:pos x="10" y="145"/>
                    </a:cxn>
                    <a:cxn ang="0">
                      <a:pos x="20" y="161"/>
                    </a:cxn>
                    <a:cxn ang="0">
                      <a:pos x="33" y="178"/>
                    </a:cxn>
                    <a:cxn ang="0">
                      <a:pos x="46" y="191"/>
                    </a:cxn>
                    <a:cxn ang="0">
                      <a:pos x="66" y="201"/>
                    </a:cxn>
                    <a:cxn ang="0">
                      <a:pos x="86" y="207"/>
                    </a:cxn>
                    <a:cxn ang="0">
                      <a:pos x="106" y="207"/>
                    </a:cxn>
                  </a:cxnLst>
                  <a:rect l="0" t="0" r="r" b="b"/>
                  <a:pathLst>
                    <a:path w="211" h="207">
                      <a:moveTo>
                        <a:pt x="106" y="207"/>
                      </a:moveTo>
                      <a:lnTo>
                        <a:pt x="125" y="207"/>
                      </a:lnTo>
                      <a:lnTo>
                        <a:pt x="145" y="201"/>
                      </a:lnTo>
                      <a:lnTo>
                        <a:pt x="165" y="191"/>
                      </a:lnTo>
                      <a:lnTo>
                        <a:pt x="181" y="178"/>
                      </a:lnTo>
                      <a:lnTo>
                        <a:pt x="191" y="161"/>
                      </a:lnTo>
                      <a:lnTo>
                        <a:pt x="201" y="145"/>
                      </a:lnTo>
                      <a:lnTo>
                        <a:pt x="208" y="125"/>
                      </a:lnTo>
                      <a:lnTo>
                        <a:pt x="211" y="102"/>
                      </a:lnTo>
                      <a:lnTo>
                        <a:pt x="208" y="82"/>
                      </a:lnTo>
                      <a:lnTo>
                        <a:pt x="201" y="63"/>
                      </a:lnTo>
                      <a:lnTo>
                        <a:pt x="191" y="46"/>
                      </a:lnTo>
                      <a:lnTo>
                        <a:pt x="181" y="30"/>
                      </a:lnTo>
                      <a:lnTo>
                        <a:pt x="165" y="17"/>
                      </a:lnTo>
                      <a:lnTo>
                        <a:pt x="145" y="7"/>
                      </a:lnTo>
                      <a:lnTo>
                        <a:pt x="125" y="0"/>
                      </a:lnTo>
                      <a:lnTo>
                        <a:pt x="106" y="0"/>
                      </a:lnTo>
                      <a:lnTo>
                        <a:pt x="86" y="0"/>
                      </a:lnTo>
                      <a:lnTo>
                        <a:pt x="66" y="7"/>
                      </a:lnTo>
                      <a:lnTo>
                        <a:pt x="46" y="17"/>
                      </a:lnTo>
                      <a:lnTo>
                        <a:pt x="33" y="30"/>
                      </a:lnTo>
                      <a:lnTo>
                        <a:pt x="20" y="46"/>
                      </a:lnTo>
                      <a:lnTo>
                        <a:pt x="10" y="63"/>
                      </a:lnTo>
                      <a:lnTo>
                        <a:pt x="4" y="82"/>
                      </a:lnTo>
                      <a:lnTo>
                        <a:pt x="0" y="102"/>
                      </a:lnTo>
                      <a:lnTo>
                        <a:pt x="4" y="125"/>
                      </a:lnTo>
                      <a:lnTo>
                        <a:pt x="10" y="145"/>
                      </a:lnTo>
                      <a:lnTo>
                        <a:pt x="20" y="161"/>
                      </a:lnTo>
                      <a:lnTo>
                        <a:pt x="33" y="178"/>
                      </a:lnTo>
                      <a:lnTo>
                        <a:pt x="46" y="191"/>
                      </a:lnTo>
                      <a:lnTo>
                        <a:pt x="66" y="201"/>
                      </a:lnTo>
                      <a:lnTo>
                        <a:pt x="86" y="207"/>
                      </a:lnTo>
                      <a:lnTo>
                        <a:pt x="106" y="207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5" name="Rectangle 29"/>
                <p:cNvSpPr>
                  <a:spLocks noChangeArrowheads="1"/>
                </p:cNvSpPr>
                <p:nvPr/>
              </p:nvSpPr>
              <p:spPr bwMode="auto">
                <a:xfrm>
                  <a:off x="2204" y="2188"/>
                  <a:ext cx="8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B</a:t>
                  </a:r>
                  <a:endParaRPr lang="en-US" sz="2000"/>
                </a:p>
              </p:txBody>
            </p:sp>
            <p:sp>
              <p:nvSpPr>
                <p:cNvPr id="14366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2390" y="1907"/>
                  <a:ext cx="283" cy="240"/>
                </a:xfrm>
                <a:prstGeom prst="line">
                  <a:avLst/>
                </a:prstGeom>
                <a:noFill/>
                <a:ln w="20638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7" name="Freeform 31"/>
                <p:cNvSpPr>
                  <a:spLocks/>
                </p:cNvSpPr>
                <p:nvPr/>
              </p:nvSpPr>
              <p:spPr bwMode="auto">
                <a:xfrm>
                  <a:off x="2341" y="2114"/>
                  <a:ext cx="82" cy="76"/>
                </a:xfrm>
                <a:custGeom>
                  <a:avLst/>
                  <a:gdLst/>
                  <a:ahLst/>
                  <a:cxnLst>
                    <a:cxn ang="0">
                      <a:pos x="52" y="30"/>
                    </a:cxn>
                    <a:cxn ang="0">
                      <a:pos x="82" y="40"/>
                    </a:cxn>
                    <a:cxn ang="0">
                      <a:pos x="39" y="56"/>
                    </a:cxn>
                    <a:cxn ang="0">
                      <a:pos x="0" y="76"/>
                    </a:cxn>
                    <a:cxn ang="0">
                      <a:pos x="26" y="40"/>
                    </a:cxn>
                    <a:cxn ang="0">
                      <a:pos x="46" y="0"/>
                    </a:cxn>
                    <a:cxn ang="0">
                      <a:pos x="49" y="0"/>
                    </a:cxn>
                    <a:cxn ang="0">
                      <a:pos x="52" y="30"/>
                    </a:cxn>
                  </a:cxnLst>
                  <a:rect l="0" t="0" r="r" b="b"/>
                  <a:pathLst>
                    <a:path w="82" h="76">
                      <a:moveTo>
                        <a:pt x="52" y="30"/>
                      </a:moveTo>
                      <a:lnTo>
                        <a:pt x="82" y="40"/>
                      </a:lnTo>
                      <a:lnTo>
                        <a:pt x="39" y="56"/>
                      </a:lnTo>
                      <a:lnTo>
                        <a:pt x="0" y="76"/>
                      </a:lnTo>
                      <a:lnTo>
                        <a:pt x="26" y="40"/>
                      </a:lnTo>
                      <a:lnTo>
                        <a:pt x="46" y="0"/>
                      </a:lnTo>
                      <a:lnTo>
                        <a:pt x="49" y="0"/>
                      </a:lnTo>
                      <a:lnTo>
                        <a:pt x="52" y="30"/>
                      </a:lnTo>
                      <a:close/>
                    </a:path>
                  </a:pathLst>
                </a:custGeom>
                <a:solidFill>
                  <a:srgbClr val="3333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8" name="Freeform 32"/>
                <p:cNvSpPr>
                  <a:spLocks/>
                </p:cNvSpPr>
                <p:nvPr/>
              </p:nvSpPr>
              <p:spPr bwMode="auto">
                <a:xfrm>
                  <a:off x="3088" y="2111"/>
                  <a:ext cx="85" cy="79"/>
                </a:xfrm>
                <a:custGeom>
                  <a:avLst/>
                  <a:gdLst/>
                  <a:ahLst/>
                  <a:cxnLst>
                    <a:cxn ang="0">
                      <a:pos x="29" y="33"/>
                    </a:cxn>
                    <a:cxn ang="0">
                      <a:pos x="36" y="0"/>
                    </a:cxn>
                    <a:cxn ang="0">
                      <a:pos x="59" y="43"/>
                    </a:cxn>
                    <a:cxn ang="0">
                      <a:pos x="85" y="79"/>
                    </a:cxn>
                    <a:cxn ang="0">
                      <a:pos x="46" y="56"/>
                    </a:cxn>
                    <a:cxn ang="0">
                      <a:pos x="3" y="43"/>
                    </a:cxn>
                    <a:cxn ang="0">
                      <a:pos x="0" y="43"/>
                    </a:cxn>
                    <a:cxn ang="0">
                      <a:pos x="29" y="33"/>
                    </a:cxn>
                  </a:cxnLst>
                  <a:rect l="0" t="0" r="r" b="b"/>
                  <a:pathLst>
                    <a:path w="85" h="79">
                      <a:moveTo>
                        <a:pt x="29" y="33"/>
                      </a:moveTo>
                      <a:lnTo>
                        <a:pt x="36" y="0"/>
                      </a:lnTo>
                      <a:lnTo>
                        <a:pt x="59" y="43"/>
                      </a:lnTo>
                      <a:lnTo>
                        <a:pt x="85" y="79"/>
                      </a:lnTo>
                      <a:lnTo>
                        <a:pt x="46" y="56"/>
                      </a:lnTo>
                      <a:lnTo>
                        <a:pt x="3" y="43"/>
                      </a:lnTo>
                      <a:lnTo>
                        <a:pt x="0" y="43"/>
                      </a:lnTo>
                      <a:lnTo>
                        <a:pt x="29" y="33"/>
                      </a:lnTo>
                      <a:close/>
                    </a:path>
                  </a:pathLst>
                </a:custGeom>
                <a:solidFill>
                  <a:srgbClr val="3333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9" name="Line 33"/>
                <p:cNvSpPr>
                  <a:spLocks noChangeShapeType="1"/>
                </p:cNvSpPr>
                <p:nvPr/>
              </p:nvSpPr>
              <p:spPr bwMode="auto">
                <a:xfrm>
                  <a:off x="2838" y="1907"/>
                  <a:ext cx="286" cy="240"/>
                </a:xfrm>
                <a:prstGeom prst="line">
                  <a:avLst/>
                </a:prstGeom>
                <a:noFill/>
                <a:ln w="20638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0" name="Rectangle 34"/>
                <p:cNvSpPr>
                  <a:spLocks noChangeArrowheads="1"/>
                </p:cNvSpPr>
                <p:nvPr/>
              </p:nvSpPr>
              <p:spPr bwMode="auto">
                <a:xfrm>
                  <a:off x="2733" y="2639"/>
                  <a:ext cx="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endParaRPr lang="en-US" sz="2000"/>
                </a:p>
              </p:txBody>
            </p:sp>
            <p:sp>
              <p:nvSpPr>
                <p:cNvPr id="14371" name="Rectangle 35"/>
                <p:cNvSpPr>
                  <a:spLocks noChangeArrowheads="1"/>
                </p:cNvSpPr>
                <p:nvPr/>
              </p:nvSpPr>
              <p:spPr bwMode="auto">
                <a:xfrm>
                  <a:off x="2733" y="2751"/>
                  <a:ext cx="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endParaRPr lang="en-US" sz="2000"/>
                </a:p>
              </p:txBody>
            </p:sp>
            <p:sp>
              <p:nvSpPr>
                <p:cNvPr id="14372" name="Rectangle 36"/>
                <p:cNvSpPr>
                  <a:spLocks noChangeArrowheads="1"/>
                </p:cNvSpPr>
                <p:nvPr/>
              </p:nvSpPr>
              <p:spPr bwMode="auto">
                <a:xfrm>
                  <a:off x="2710" y="1764"/>
                  <a:ext cx="87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A</a:t>
                  </a:r>
                  <a:endParaRPr lang="en-US" sz="2000"/>
                </a:p>
              </p:txBody>
            </p:sp>
          </p:grpSp>
        </p:grpSp>
        <p:sp>
          <p:nvSpPr>
            <p:cNvPr id="14373" name="Freeform 37"/>
            <p:cNvSpPr>
              <a:spLocks/>
            </p:cNvSpPr>
            <p:nvPr/>
          </p:nvSpPr>
          <p:spPr bwMode="auto">
            <a:xfrm>
              <a:off x="4494" y="3245"/>
              <a:ext cx="210" cy="211"/>
            </a:xfrm>
            <a:custGeom>
              <a:avLst/>
              <a:gdLst/>
              <a:ahLst/>
              <a:cxnLst>
                <a:cxn ang="0">
                  <a:pos x="105" y="211"/>
                </a:cxn>
                <a:cxn ang="0">
                  <a:pos x="128" y="208"/>
                </a:cxn>
                <a:cxn ang="0">
                  <a:pos x="148" y="201"/>
                </a:cxn>
                <a:cxn ang="0">
                  <a:pos x="164" y="191"/>
                </a:cxn>
                <a:cxn ang="0">
                  <a:pos x="181" y="178"/>
                </a:cxn>
                <a:cxn ang="0">
                  <a:pos x="194" y="165"/>
                </a:cxn>
                <a:cxn ang="0">
                  <a:pos x="204" y="145"/>
                </a:cxn>
                <a:cxn ang="0">
                  <a:pos x="207" y="126"/>
                </a:cxn>
                <a:cxn ang="0">
                  <a:pos x="210" y="106"/>
                </a:cxn>
                <a:cxn ang="0">
                  <a:pos x="207" y="83"/>
                </a:cxn>
                <a:cxn ang="0">
                  <a:pos x="204" y="66"/>
                </a:cxn>
                <a:cxn ang="0">
                  <a:pos x="194" y="47"/>
                </a:cxn>
                <a:cxn ang="0">
                  <a:pos x="181" y="30"/>
                </a:cxn>
                <a:cxn ang="0">
                  <a:pos x="164" y="20"/>
                </a:cxn>
                <a:cxn ang="0">
                  <a:pos x="148" y="10"/>
                </a:cxn>
                <a:cxn ang="0">
                  <a:pos x="128" y="4"/>
                </a:cxn>
                <a:cxn ang="0">
                  <a:pos x="105" y="0"/>
                </a:cxn>
                <a:cxn ang="0">
                  <a:pos x="85" y="4"/>
                </a:cxn>
                <a:cxn ang="0">
                  <a:pos x="66" y="10"/>
                </a:cxn>
                <a:cxn ang="0">
                  <a:pos x="46" y="20"/>
                </a:cxn>
                <a:cxn ang="0">
                  <a:pos x="33" y="30"/>
                </a:cxn>
                <a:cxn ang="0">
                  <a:pos x="20" y="47"/>
                </a:cxn>
                <a:cxn ang="0">
                  <a:pos x="10" y="66"/>
                </a:cxn>
                <a:cxn ang="0">
                  <a:pos x="3" y="83"/>
                </a:cxn>
                <a:cxn ang="0">
                  <a:pos x="0" y="106"/>
                </a:cxn>
                <a:cxn ang="0">
                  <a:pos x="3" y="126"/>
                </a:cxn>
                <a:cxn ang="0">
                  <a:pos x="10" y="145"/>
                </a:cxn>
                <a:cxn ang="0">
                  <a:pos x="20" y="165"/>
                </a:cxn>
                <a:cxn ang="0">
                  <a:pos x="33" y="178"/>
                </a:cxn>
                <a:cxn ang="0">
                  <a:pos x="46" y="191"/>
                </a:cxn>
                <a:cxn ang="0">
                  <a:pos x="66" y="201"/>
                </a:cxn>
                <a:cxn ang="0">
                  <a:pos x="85" y="208"/>
                </a:cxn>
                <a:cxn ang="0">
                  <a:pos x="105" y="211"/>
                </a:cxn>
              </a:cxnLst>
              <a:rect l="0" t="0" r="r" b="b"/>
              <a:pathLst>
                <a:path w="210" h="211">
                  <a:moveTo>
                    <a:pt x="105" y="211"/>
                  </a:moveTo>
                  <a:lnTo>
                    <a:pt x="128" y="208"/>
                  </a:lnTo>
                  <a:lnTo>
                    <a:pt x="148" y="201"/>
                  </a:lnTo>
                  <a:lnTo>
                    <a:pt x="164" y="191"/>
                  </a:lnTo>
                  <a:lnTo>
                    <a:pt x="181" y="178"/>
                  </a:lnTo>
                  <a:lnTo>
                    <a:pt x="194" y="165"/>
                  </a:lnTo>
                  <a:lnTo>
                    <a:pt x="204" y="145"/>
                  </a:lnTo>
                  <a:lnTo>
                    <a:pt x="207" y="126"/>
                  </a:lnTo>
                  <a:lnTo>
                    <a:pt x="210" y="106"/>
                  </a:lnTo>
                  <a:lnTo>
                    <a:pt x="207" y="83"/>
                  </a:lnTo>
                  <a:lnTo>
                    <a:pt x="204" y="66"/>
                  </a:lnTo>
                  <a:lnTo>
                    <a:pt x="194" y="47"/>
                  </a:lnTo>
                  <a:lnTo>
                    <a:pt x="181" y="30"/>
                  </a:lnTo>
                  <a:lnTo>
                    <a:pt x="164" y="20"/>
                  </a:lnTo>
                  <a:lnTo>
                    <a:pt x="148" y="10"/>
                  </a:lnTo>
                  <a:lnTo>
                    <a:pt x="128" y="4"/>
                  </a:lnTo>
                  <a:lnTo>
                    <a:pt x="105" y="0"/>
                  </a:lnTo>
                  <a:lnTo>
                    <a:pt x="85" y="4"/>
                  </a:lnTo>
                  <a:lnTo>
                    <a:pt x="66" y="10"/>
                  </a:lnTo>
                  <a:lnTo>
                    <a:pt x="46" y="20"/>
                  </a:lnTo>
                  <a:lnTo>
                    <a:pt x="33" y="30"/>
                  </a:lnTo>
                  <a:lnTo>
                    <a:pt x="20" y="47"/>
                  </a:lnTo>
                  <a:lnTo>
                    <a:pt x="10" y="66"/>
                  </a:lnTo>
                  <a:lnTo>
                    <a:pt x="3" y="83"/>
                  </a:lnTo>
                  <a:lnTo>
                    <a:pt x="0" y="106"/>
                  </a:lnTo>
                  <a:lnTo>
                    <a:pt x="3" y="126"/>
                  </a:lnTo>
                  <a:lnTo>
                    <a:pt x="10" y="145"/>
                  </a:lnTo>
                  <a:lnTo>
                    <a:pt x="20" y="165"/>
                  </a:lnTo>
                  <a:lnTo>
                    <a:pt x="33" y="178"/>
                  </a:lnTo>
                  <a:lnTo>
                    <a:pt x="46" y="191"/>
                  </a:lnTo>
                  <a:lnTo>
                    <a:pt x="66" y="201"/>
                  </a:lnTo>
                  <a:lnTo>
                    <a:pt x="85" y="208"/>
                  </a:lnTo>
                  <a:lnTo>
                    <a:pt x="105" y="211"/>
                  </a:lnTo>
                  <a:close/>
                </a:path>
              </a:pathLst>
            </a:custGeom>
            <a:noFill/>
            <a:ln w="11113">
              <a:solidFill>
                <a:srgbClr val="33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Freeform 38"/>
            <p:cNvSpPr>
              <a:spLocks/>
            </p:cNvSpPr>
            <p:nvPr/>
          </p:nvSpPr>
          <p:spPr bwMode="auto">
            <a:xfrm>
              <a:off x="3997" y="3245"/>
              <a:ext cx="211" cy="211"/>
            </a:xfrm>
            <a:custGeom>
              <a:avLst/>
              <a:gdLst/>
              <a:ahLst/>
              <a:cxnLst>
                <a:cxn ang="0">
                  <a:pos x="105" y="211"/>
                </a:cxn>
                <a:cxn ang="0">
                  <a:pos x="125" y="208"/>
                </a:cxn>
                <a:cxn ang="0">
                  <a:pos x="145" y="201"/>
                </a:cxn>
                <a:cxn ang="0">
                  <a:pos x="165" y="191"/>
                </a:cxn>
                <a:cxn ang="0">
                  <a:pos x="181" y="178"/>
                </a:cxn>
                <a:cxn ang="0">
                  <a:pos x="191" y="165"/>
                </a:cxn>
                <a:cxn ang="0">
                  <a:pos x="201" y="145"/>
                </a:cxn>
                <a:cxn ang="0">
                  <a:pos x="207" y="126"/>
                </a:cxn>
                <a:cxn ang="0">
                  <a:pos x="211" y="106"/>
                </a:cxn>
                <a:cxn ang="0">
                  <a:pos x="207" y="83"/>
                </a:cxn>
                <a:cxn ang="0">
                  <a:pos x="201" y="66"/>
                </a:cxn>
                <a:cxn ang="0">
                  <a:pos x="191" y="47"/>
                </a:cxn>
                <a:cxn ang="0">
                  <a:pos x="181" y="30"/>
                </a:cxn>
                <a:cxn ang="0">
                  <a:pos x="165" y="20"/>
                </a:cxn>
                <a:cxn ang="0">
                  <a:pos x="145" y="10"/>
                </a:cxn>
                <a:cxn ang="0">
                  <a:pos x="125" y="4"/>
                </a:cxn>
                <a:cxn ang="0">
                  <a:pos x="105" y="0"/>
                </a:cxn>
                <a:cxn ang="0">
                  <a:pos x="86" y="4"/>
                </a:cxn>
                <a:cxn ang="0">
                  <a:pos x="66" y="10"/>
                </a:cxn>
                <a:cxn ang="0">
                  <a:pos x="46" y="20"/>
                </a:cxn>
                <a:cxn ang="0">
                  <a:pos x="33" y="30"/>
                </a:cxn>
                <a:cxn ang="0">
                  <a:pos x="20" y="47"/>
                </a:cxn>
                <a:cxn ang="0">
                  <a:pos x="10" y="66"/>
                </a:cxn>
                <a:cxn ang="0">
                  <a:pos x="3" y="83"/>
                </a:cxn>
                <a:cxn ang="0">
                  <a:pos x="0" y="106"/>
                </a:cxn>
                <a:cxn ang="0">
                  <a:pos x="3" y="126"/>
                </a:cxn>
                <a:cxn ang="0">
                  <a:pos x="10" y="145"/>
                </a:cxn>
                <a:cxn ang="0">
                  <a:pos x="20" y="165"/>
                </a:cxn>
                <a:cxn ang="0">
                  <a:pos x="33" y="178"/>
                </a:cxn>
                <a:cxn ang="0">
                  <a:pos x="46" y="191"/>
                </a:cxn>
                <a:cxn ang="0">
                  <a:pos x="66" y="201"/>
                </a:cxn>
                <a:cxn ang="0">
                  <a:pos x="86" y="208"/>
                </a:cxn>
                <a:cxn ang="0">
                  <a:pos x="105" y="211"/>
                </a:cxn>
              </a:cxnLst>
              <a:rect l="0" t="0" r="r" b="b"/>
              <a:pathLst>
                <a:path w="211" h="211">
                  <a:moveTo>
                    <a:pt x="105" y="211"/>
                  </a:moveTo>
                  <a:lnTo>
                    <a:pt x="125" y="208"/>
                  </a:lnTo>
                  <a:lnTo>
                    <a:pt x="145" y="201"/>
                  </a:lnTo>
                  <a:lnTo>
                    <a:pt x="165" y="191"/>
                  </a:lnTo>
                  <a:lnTo>
                    <a:pt x="181" y="178"/>
                  </a:lnTo>
                  <a:lnTo>
                    <a:pt x="191" y="165"/>
                  </a:lnTo>
                  <a:lnTo>
                    <a:pt x="201" y="145"/>
                  </a:lnTo>
                  <a:lnTo>
                    <a:pt x="207" y="126"/>
                  </a:lnTo>
                  <a:lnTo>
                    <a:pt x="211" y="106"/>
                  </a:lnTo>
                  <a:lnTo>
                    <a:pt x="207" y="83"/>
                  </a:lnTo>
                  <a:lnTo>
                    <a:pt x="201" y="66"/>
                  </a:lnTo>
                  <a:lnTo>
                    <a:pt x="191" y="47"/>
                  </a:lnTo>
                  <a:lnTo>
                    <a:pt x="181" y="30"/>
                  </a:lnTo>
                  <a:lnTo>
                    <a:pt x="165" y="20"/>
                  </a:lnTo>
                  <a:lnTo>
                    <a:pt x="145" y="10"/>
                  </a:lnTo>
                  <a:lnTo>
                    <a:pt x="125" y="4"/>
                  </a:lnTo>
                  <a:lnTo>
                    <a:pt x="105" y="0"/>
                  </a:lnTo>
                  <a:lnTo>
                    <a:pt x="86" y="4"/>
                  </a:lnTo>
                  <a:lnTo>
                    <a:pt x="66" y="10"/>
                  </a:lnTo>
                  <a:lnTo>
                    <a:pt x="46" y="20"/>
                  </a:lnTo>
                  <a:lnTo>
                    <a:pt x="33" y="30"/>
                  </a:lnTo>
                  <a:lnTo>
                    <a:pt x="20" y="47"/>
                  </a:lnTo>
                  <a:lnTo>
                    <a:pt x="10" y="66"/>
                  </a:lnTo>
                  <a:lnTo>
                    <a:pt x="3" y="83"/>
                  </a:lnTo>
                  <a:lnTo>
                    <a:pt x="0" y="106"/>
                  </a:lnTo>
                  <a:lnTo>
                    <a:pt x="3" y="126"/>
                  </a:lnTo>
                  <a:lnTo>
                    <a:pt x="10" y="145"/>
                  </a:lnTo>
                  <a:lnTo>
                    <a:pt x="20" y="165"/>
                  </a:lnTo>
                  <a:lnTo>
                    <a:pt x="33" y="178"/>
                  </a:lnTo>
                  <a:lnTo>
                    <a:pt x="46" y="191"/>
                  </a:lnTo>
                  <a:lnTo>
                    <a:pt x="66" y="201"/>
                  </a:lnTo>
                  <a:lnTo>
                    <a:pt x="86" y="208"/>
                  </a:lnTo>
                  <a:lnTo>
                    <a:pt x="105" y="211"/>
                  </a:lnTo>
                  <a:close/>
                </a:path>
              </a:pathLst>
            </a:custGeom>
            <a:noFill/>
            <a:ln w="11113">
              <a:solidFill>
                <a:srgbClr val="33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Freeform 39"/>
            <p:cNvSpPr>
              <a:spLocks/>
            </p:cNvSpPr>
            <p:nvPr/>
          </p:nvSpPr>
          <p:spPr bwMode="auto">
            <a:xfrm>
              <a:off x="4477" y="3167"/>
              <a:ext cx="66" cy="92"/>
            </a:xfrm>
            <a:custGeom>
              <a:avLst/>
              <a:gdLst/>
              <a:ahLst/>
              <a:cxnLst>
                <a:cxn ang="0">
                  <a:pos x="30" y="29"/>
                </a:cxn>
                <a:cxn ang="0">
                  <a:pos x="46" y="0"/>
                </a:cxn>
                <a:cxn ang="0">
                  <a:pos x="46" y="3"/>
                </a:cxn>
                <a:cxn ang="0">
                  <a:pos x="53" y="46"/>
                </a:cxn>
                <a:cxn ang="0">
                  <a:pos x="66" y="92"/>
                </a:cxn>
                <a:cxn ang="0">
                  <a:pos x="37" y="55"/>
                </a:cxn>
                <a:cxn ang="0">
                  <a:pos x="0" y="29"/>
                </a:cxn>
                <a:cxn ang="0">
                  <a:pos x="0" y="26"/>
                </a:cxn>
                <a:cxn ang="0">
                  <a:pos x="30" y="29"/>
                </a:cxn>
              </a:cxnLst>
              <a:rect l="0" t="0" r="r" b="b"/>
              <a:pathLst>
                <a:path w="66" h="92">
                  <a:moveTo>
                    <a:pt x="30" y="29"/>
                  </a:moveTo>
                  <a:lnTo>
                    <a:pt x="46" y="0"/>
                  </a:lnTo>
                  <a:lnTo>
                    <a:pt x="46" y="3"/>
                  </a:lnTo>
                  <a:lnTo>
                    <a:pt x="53" y="46"/>
                  </a:lnTo>
                  <a:lnTo>
                    <a:pt x="66" y="92"/>
                  </a:lnTo>
                  <a:lnTo>
                    <a:pt x="37" y="55"/>
                  </a:lnTo>
                  <a:lnTo>
                    <a:pt x="0" y="29"/>
                  </a:lnTo>
                  <a:lnTo>
                    <a:pt x="0" y="26"/>
                  </a:lnTo>
                  <a:lnTo>
                    <a:pt x="30" y="29"/>
                  </a:lnTo>
                  <a:close/>
                </a:path>
              </a:pathLst>
            </a:custGeom>
            <a:solidFill>
              <a:srgbClr val="3333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Line 40"/>
            <p:cNvSpPr>
              <a:spLocks noChangeShapeType="1"/>
            </p:cNvSpPr>
            <p:nvPr/>
          </p:nvSpPr>
          <p:spPr bwMode="auto">
            <a:xfrm>
              <a:off x="4405" y="3015"/>
              <a:ext cx="109" cy="184"/>
            </a:xfrm>
            <a:prstGeom prst="line">
              <a:avLst/>
            </a:prstGeom>
            <a:noFill/>
            <a:ln w="20638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Rectangle 41"/>
            <p:cNvSpPr>
              <a:spLocks noChangeArrowheads="1"/>
            </p:cNvSpPr>
            <p:nvPr/>
          </p:nvSpPr>
          <p:spPr bwMode="auto">
            <a:xfrm>
              <a:off x="4067" y="3280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I</a:t>
              </a:r>
              <a:endParaRPr lang="en-US" sz="2000"/>
            </a:p>
          </p:txBody>
        </p:sp>
        <p:sp>
          <p:nvSpPr>
            <p:cNvPr id="14378" name="Rectangle 42"/>
            <p:cNvSpPr>
              <a:spLocks noChangeArrowheads="1"/>
            </p:cNvSpPr>
            <p:nvPr/>
          </p:nvSpPr>
          <p:spPr bwMode="auto">
            <a:xfrm>
              <a:off x="4554" y="3280"/>
              <a:ext cx="4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J</a:t>
              </a:r>
              <a:endParaRPr lang="en-US" sz="2000"/>
            </a:p>
          </p:txBody>
        </p:sp>
        <p:sp>
          <p:nvSpPr>
            <p:cNvPr id="14379" name="Line 43"/>
            <p:cNvSpPr>
              <a:spLocks noChangeShapeType="1"/>
            </p:cNvSpPr>
            <p:nvPr/>
          </p:nvSpPr>
          <p:spPr bwMode="auto">
            <a:xfrm flipH="1">
              <a:off x="4188" y="3015"/>
              <a:ext cx="108" cy="188"/>
            </a:xfrm>
            <a:prstGeom prst="line">
              <a:avLst/>
            </a:prstGeom>
            <a:noFill/>
            <a:ln w="20638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Freeform 44"/>
            <p:cNvSpPr>
              <a:spLocks/>
            </p:cNvSpPr>
            <p:nvPr/>
          </p:nvSpPr>
          <p:spPr bwMode="auto">
            <a:xfrm>
              <a:off x="4155" y="3170"/>
              <a:ext cx="66" cy="92"/>
            </a:xfrm>
            <a:custGeom>
              <a:avLst/>
              <a:gdLst/>
              <a:ahLst/>
              <a:cxnLst>
                <a:cxn ang="0">
                  <a:pos x="36" y="29"/>
                </a:cxn>
                <a:cxn ang="0">
                  <a:pos x="66" y="26"/>
                </a:cxn>
                <a:cxn ang="0">
                  <a:pos x="66" y="29"/>
                </a:cxn>
                <a:cxn ang="0">
                  <a:pos x="33" y="56"/>
                </a:cxn>
                <a:cxn ang="0">
                  <a:pos x="0" y="92"/>
                </a:cxn>
                <a:cxn ang="0">
                  <a:pos x="13" y="46"/>
                </a:cxn>
                <a:cxn ang="0">
                  <a:pos x="20" y="3"/>
                </a:cxn>
                <a:cxn ang="0">
                  <a:pos x="23" y="0"/>
                </a:cxn>
                <a:cxn ang="0">
                  <a:pos x="36" y="29"/>
                </a:cxn>
              </a:cxnLst>
              <a:rect l="0" t="0" r="r" b="b"/>
              <a:pathLst>
                <a:path w="66" h="92">
                  <a:moveTo>
                    <a:pt x="36" y="29"/>
                  </a:moveTo>
                  <a:lnTo>
                    <a:pt x="66" y="26"/>
                  </a:lnTo>
                  <a:lnTo>
                    <a:pt x="66" y="29"/>
                  </a:lnTo>
                  <a:lnTo>
                    <a:pt x="33" y="56"/>
                  </a:lnTo>
                  <a:lnTo>
                    <a:pt x="0" y="92"/>
                  </a:lnTo>
                  <a:lnTo>
                    <a:pt x="13" y="46"/>
                  </a:lnTo>
                  <a:lnTo>
                    <a:pt x="20" y="3"/>
                  </a:lnTo>
                  <a:lnTo>
                    <a:pt x="23" y="0"/>
                  </a:lnTo>
                  <a:lnTo>
                    <a:pt x="36" y="29"/>
                  </a:lnTo>
                  <a:close/>
                </a:path>
              </a:pathLst>
            </a:custGeom>
            <a:solidFill>
              <a:srgbClr val="3333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82" name="Line 46"/>
          <p:cNvSpPr>
            <a:spLocks noChangeShapeType="1"/>
          </p:cNvSpPr>
          <p:nvPr/>
        </p:nvSpPr>
        <p:spPr bwMode="auto">
          <a:xfrm flipH="1">
            <a:off x="4800600" y="3657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5522913" y="3443288"/>
            <a:ext cx="25314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i="1" dirty="0">
                <a:solidFill>
                  <a:srgbClr val="00B0F0"/>
                </a:solidFill>
              </a:rPr>
              <a:t>Level </a:t>
            </a:r>
            <a:r>
              <a:rPr lang="en-US" sz="1800" b="1" i="1" dirty="0" smtClean="0">
                <a:solidFill>
                  <a:srgbClr val="00B0F0"/>
                </a:solidFill>
              </a:rPr>
              <a:t>0 </a:t>
            </a:r>
            <a:r>
              <a:rPr lang="en-US" sz="1800" b="1" i="1" dirty="0" smtClean="0">
                <a:solidFill>
                  <a:srgbClr val="7030A0"/>
                </a:solidFill>
              </a:rPr>
              <a:t>[Max Nodes 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=</a:t>
            </a:r>
            <a:r>
              <a:rPr lang="en-US" sz="1800" b="1" i="1" dirty="0" smtClean="0">
                <a:solidFill>
                  <a:srgbClr val="7030A0"/>
                </a:solidFill>
              </a:rPr>
              <a:t> 1]</a:t>
            </a:r>
            <a:endParaRPr lang="en-US" sz="1800" b="1" i="1" dirty="0">
              <a:solidFill>
                <a:srgbClr val="7030A0"/>
              </a:solidFill>
            </a:endParaRPr>
          </a:p>
        </p:txBody>
      </p:sp>
      <p:sp>
        <p:nvSpPr>
          <p:cNvPr id="14384" name="Line 48"/>
          <p:cNvSpPr>
            <a:spLocks noChangeShapeType="1"/>
          </p:cNvSpPr>
          <p:nvPr/>
        </p:nvSpPr>
        <p:spPr bwMode="auto">
          <a:xfrm>
            <a:off x="22098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385" name="Text Box 49"/>
          <p:cNvSpPr txBox="1">
            <a:spLocks noChangeArrowheads="1"/>
          </p:cNvSpPr>
          <p:nvPr/>
        </p:nvSpPr>
        <p:spPr bwMode="auto">
          <a:xfrm>
            <a:off x="5743576" y="4895850"/>
            <a:ext cx="25314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i="1" dirty="0">
                <a:solidFill>
                  <a:srgbClr val="00B0F0"/>
                </a:solidFill>
              </a:rPr>
              <a:t>Level </a:t>
            </a:r>
            <a:r>
              <a:rPr lang="en-US" sz="1800" b="1" i="1" dirty="0" smtClean="0">
                <a:solidFill>
                  <a:srgbClr val="00B0F0"/>
                </a:solidFill>
              </a:rPr>
              <a:t>2 </a:t>
            </a:r>
            <a:r>
              <a:rPr lang="en-US" sz="1800" b="1" i="1" dirty="0">
                <a:solidFill>
                  <a:srgbClr val="7030A0"/>
                </a:solidFill>
              </a:rPr>
              <a:t>[Max Nodes 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=</a:t>
            </a:r>
            <a:r>
              <a:rPr lang="en-US" sz="1800" b="1" i="1" dirty="0">
                <a:solidFill>
                  <a:srgbClr val="7030A0"/>
                </a:solidFill>
              </a:rPr>
              <a:t> </a:t>
            </a:r>
            <a:r>
              <a:rPr lang="en-US" sz="1800" b="1" i="1" dirty="0" smtClean="0">
                <a:solidFill>
                  <a:srgbClr val="7030A0"/>
                </a:solidFill>
              </a:rPr>
              <a:t>4]</a:t>
            </a:r>
            <a:endParaRPr lang="en-US" sz="1800" b="1" i="1" dirty="0">
              <a:solidFill>
                <a:srgbClr val="7030A0"/>
              </a:solidFill>
            </a:endParaRPr>
          </a:p>
        </p:txBody>
      </p:sp>
      <p:sp>
        <p:nvSpPr>
          <p:cNvPr id="14386" name="Line 50"/>
          <p:cNvSpPr>
            <a:spLocks noChangeShapeType="1"/>
          </p:cNvSpPr>
          <p:nvPr/>
        </p:nvSpPr>
        <p:spPr bwMode="auto">
          <a:xfrm flipH="1">
            <a:off x="5486400" y="4343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387" name="Text Box 51"/>
          <p:cNvSpPr txBox="1">
            <a:spLocks noChangeArrowheads="1"/>
          </p:cNvSpPr>
          <p:nvPr/>
        </p:nvSpPr>
        <p:spPr bwMode="auto">
          <a:xfrm>
            <a:off x="6284913" y="4148138"/>
            <a:ext cx="25314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i="1" dirty="0">
                <a:solidFill>
                  <a:srgbClr val="00B0F0"/>
                </a:solidFill>
              </a:rPr>
              <a:t>Level </a:t>
            </a:r>
            <a:r>
              <a:rPr lang="en-US" sz="1800" b="1" i="1" dirty="0" smtClean="0">
                <a:solidFill>
                  <a:srgbClr val="00B0F0"/>
                </a:solidFill>
              </a:rPr>
              <a:t>1 </a:t>
            </a:r>
            <a:r>
              <a:rPr lang="en-US" sz="1800" b="1" i="1" dirty="0">
                <a:solidFill>
                  <a:srgbClr val="7030A0"/>
                </a:solidFill>
              </a:rPr>
              <a:t>[Max Nodes 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=</a:t>
            </a:r>
            <a:r>
              <a:rPr lang="en-US" sz="1800" b="1" i="1" dirty="0">
                <a:solidFill>
                  <a:srgbClr val="7030A0"/>
                </a:solidFill>
              </a:rPr>
              <a:t> </a:t>
            </a:r>
            <a:r>
              <a:rPr lang="en-US" sz="1800" b="1" i="1" dirty="0" smtClean="0">
                <a:solidFill>
                  <a:srgbClr val="7030A0"/>
                </a:solidFill>
              </a:rPr>
              <a:t>2]</a:t>
            </a:r>
            <a:endParaRPr lang="en-US" sz="1800" b="1" i="1" dirty="0">
              <a:solidFill>
                <a:srgbClr val="7030A0"/>
              </a:solidFill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174136" y="6240911"/>
            <a:ext cx="78400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Question: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Draw number of nodes for Level 4, 5, and 6.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995283" y="3457515"/>
                <a:ext cx="51110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5283" y="3457515"/>
                <a:ext cx="511102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8632898" y="4127721"/>
                <a:ext cx="51110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2898" y="4127721"/>
                <a:ext cx="511102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8121419" y="4880461"/>
                <a:ext cx="51110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1419" y="4880461"/>
                <a:ext cx="511102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234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0"/>
            <a:ext cx="7886700" cy="728568"/>
          </a:xfrm>
        </p:spPr>
        <p:txBody>
          <a:bodyPr/>
          <a:lstStyle/>
          <a:p>
            <a:r>
              <a:rPr lang="en-US" dirty="0" smtClean="0"/>
              <a:t>6. Implementing </a:t>
            </a:r>
            <a:r>
              <a:rPr lang="en-US" dirty="0"/>
              <a:t>Tree </a:t>
            </a:r>
            <a:r>
              <a:rPr lang="en-US" dirty="0" smtClean="0"/>
              <a:t>Traversals [Preorder]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9F7E-55CD-4FD0-AB60-3295F0B6E281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957129" y="2015933"/>
            <a:ext cx="572464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void Preorder(Node* </a:t>
            </a:r>
            <a:r>
              <a:rPr lang="en-US" sz="2000" b="1" dirty="0" err="1">
                <a:latin typeface="Courier New" pitchFamily="49" charset="0"/>
              </a:rPr>
              <a:t>ptr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if(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</a:rPr>
              <a:t>ptr</a:t>
            </a:r>
            <a:r>
              <a:rPr lang="en-US" b="1" dirty="0">
                <a:solidFill>
                  <a:srgbClr val="0066FF"/>
                </a:solidFill>
                <a:latin typeface="Courier New" pitchFamily="49" charset="0"/>
              </a:rPr>
              <a:t>=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=NULL)</a:t>
            </a:r>
          </a:p>
          <a:p>
            <a:pPr>
              <a:buFont typeface="Wingdings" pitchFamily="2" charset="2"/>
              <a:buNone/>
            </a:pPr>
            <a:r>
              <a:rPr lang="en-US" b="1" dirty="0">
                <a:solidFill>
                  <a:srgbClr val="0066FF"/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{	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	return;</a:t>
            </a:r>
          </a:p>
          <a:p>
            <a:pPr>
              <a:buFont typeface="Wingdings" pitchFamily="2" charset="2"/>
              <a:buNone/>
            </a:pPr>
            <a:r>
              <a:rPr lang="en-US" b="1" dirty="0">
                <a:solidFill>
                  <a:srgbClr val="0066FF"/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else</a:t>
            </a:r>
            <a:endParaRPr lang="en-US" sz="2000" b="1" dirty="0">
              <a:solidFill>
                <a:srgbClr val="0066FF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	{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cout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&lt;&lt;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ptr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-&gt;data &lt;&lt; “ “;	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	Preorder(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ptr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-&gt;left);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	Preorder(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ptr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-&gt;right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	}</a:t>
            </a:r>
          </a:p>
          <a:p>
            <a:pPr>
              <a:buFont typeface="Wingdings" pitchFamily="2" charset="2"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2900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9F7E-55CD-4FD0-AB60-3295F0B6E281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025495" y="2663904"/>
            <a:ext cx="567055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void </a:t>
            </a:r>
            <a:r>
              <a:rPr lang="en-US" sz="2000" b="1" dirty="0" err="1" smtClean="0">
                <a:latin typeface="Courier New" pitchFamily="49" charset="0"/>
              </a:rPr>
              <a:t>Inorder</a:t>
            </a:r>
            <a:r>
              <a:rPr lang="en-US" sz="2000" b="1" dirty="0" smtClean="0">
                <a:latin typeface="Courier New" pitchFamily="49" charset="0"/>
              </a:rPr>
              <a:t>(Node* </a:t>
            </a:r>
            <a:r>
              <a:rPr lang="en-US" sz="2000" b="1" dirty="0" err="1">
                <a:latin typeface="Courier New" pitchFamily="49" charset="0"/>
              </a:rPr>
              <a:t>ptr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if(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ptr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!=NULL)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	{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Inorder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ptr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-&gt;left);</a:t>
            </a:r>
            <a:r>
              <a:rPr lang="en-US" sz="2000" b="1" dirty="0">
                <a:latin typeface="Courier New" pitchFamily="49" charset="0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cout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&lt;&lt;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ptr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-&gt;data &lt;&lt; “ “;	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Inorder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ptr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-&gt;right);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	}</a:t>
            </a:r>
          </a:p>
          <a:p>
            <a:pPr>
              <a:buFont typeface="Wingdings" pitchFamily="2" charset="2"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28650" y="0"/>
            <a:ext cx="7886700" cy="7285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6. Implementing Tree Traversals [</a:t>
            </a:r>
            <a:r>
              <a:rPr lang="en-US" dirty="0" err="1" smtClean="0"/>
              <a:t>Inorder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734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9F7E-55CD-4FD0-AB60-3295F0B6E281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932117" y="2504819"/>
            <a:ext cx="664797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void </a:t>
            </a:r>
            <a:r>
              <a:rPr lang="en-US" sz="2000" b="1" dirty="0" err="1" smtClean="0">
                <a:latin typeface="Courier New" pitchFamily="49" charset="0"/>
              </a:rPr>
              <a:t>Postorder</a:t>
            </a:r>
            <a:r>
              <a:rPr lang="en-US" sz="2000" b="1" dirty="0" smtClean="0">
                <a:latin typeface="Courier New" pitchFamily="49" charset="0"/>
              </a:rPr>
              <a:t>(Node* </a:t>
            </a:r>
            <a:r>
              <a:rPr lang="en-US" sz="2000" b="1" dirty="0" err="1">
                <a:latin typeface="Courier New" pitchFamily="49" charset="0"/>
              </a:rPr>
              <a:t>ptr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if(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ptr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!=NULL)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	{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Postorder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ptr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&gt;left);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Postorder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ptr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&gt;right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cout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 &lt;&lt;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ptr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-&gt;data &lt;&lt; “ “;	</a:t>
            </a:r>
            <a:r>
              <a:rPr lang="en-US" sz="2000" b="1" dirty="0">
                <a:latin typeface="Courier New" pitchFamily="49" charset="0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	}</a:t>
            </a:r>
          </a:p>
          <a:p>
            <a:pPr>
              <a:buFont typeface="Wingdings" pitchFamily="2" charset="2"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28650" y="0"/>
            <a:ext cx="7886700" cy="7285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6. Implementing Tree Traversals [</a:t>
            </a:r>
            <a:r>
              <a:rPr lang="en-US" dirty="0" err="1" smtClean="0"/>
              <a:t>Postorder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741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7BB-9D3D-455B-9BF0-C5F986BEB79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21209" y="845472"/>
            <a:ext cx="9973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Depth: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838518" y="1273000"/>
            <a:ext cx="71018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latin typeface="Arial" pitchFamily="34" charset="0"/>
                <a:cs typeface="Arial" pitchFamily="34" charset="0"/>
              </a:rPr>
              <a:t>The depth of a binary tree is the </a:t>
            </a:r>
            <a:r>
              <a:rPr lang="en-US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maximum level of any</a:t>
            </a:r>
          </a:p>
          <a:p>
            <a:r>
              <a:rPr lang="en-US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leaf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in the tree.</a:t>
            </a:r>
          </a:p>
        </p:txBody>
      </p:sp>
      <p:grpSp>
        <p:nvGrpSpPr>
          <p:cNvPr id="15366" name="Group 6"/>
          <p:cNvGrpSpPr>
            <a:grpSpLocks/>
          </p:cNvGrpSpPr>
          <p:nvPr/>
        </p:nvGrpSpPr>
        <p:grpSpPr bwMode="auto">
          <a:xfrm>
            <a:off x="2827338" y="2331599"/>
            <a:ext cx="3124200" cy="2376488"/>
            <a:chOff x="2736" y="1959"/>
            <a:chExt cx="1968" cy="1497"/>
          </a:xfrm>
        </p:grpSpPr>
        <p:grpSp>
          <p:nvGrpSpPr>
            <p:cNvPr id="15367" name="Group 7"/>
            <p:cNvGrpSpPr>
              <a:grpSpLocks/>
            </p:cNvGrpSpPr>
            <p:nvPr/>
          </p:nvGrpSpPr>
          <p:grpSpPr bwMode="auto">
            <a:xfrm>
              <a:off x="2736" y="1959"/>
              <a:ext cx="1700" cy="1322"/>
              <a:chOff x="1907" y="1733"/>
              <a:chExt cx="1700" cy="1322"/>
            </a:xfrm>
          </p:grpSpPr>
          <p:sp>
            <p:nvSpPr>
              <p:cNvPr id="15368" name="Rectangle 8"/>
              <p:cNvSpPr>
                <a:spLocks noChangeArrowheads="1"/>
              </p:cNvSpPr>
              <p:nvPr/>
            </p:nvSpPr>
            <p:spPr bwMode="auto">
              <a:xfrm>
                <a:off x="2733" y="2863"/>
                <a:ext cx="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en-US" sz="2000"/>
              </a:p>
            </p:txBody>
          </p:sp>
          <p:grpSp>
            <p:nvGrpSpPr>
              <p:cNvPr id="15369" name="Group 9"/>
              <p:cNvGrpSpPr>
                <a:grpSpLocks/>
              </p:cNvGrpSpPr>
              <p:nvPr/>
            </p:nvGrpSpPr>
            <p:grpSpPr bwMode="auto">
              <a:xfrm>
                <a:off x="1907" y="1733"/>
                <a:ext cx="1700" cy="1210"/>
                <a:chOff x="1907" y="1733"/>
                <a:chExt cx="1700" cy="1210"/>
              </a:xfrm>
            </p:grpSpPr>
            <p:sp>
              <p:nvSpPr>
                <p:cNvPr id="15370" name="Freeform 10"/>
                <p:cNvSpPr>
                  <a:spLocks/>
                </p:cNvSpPr>
                <p:nvPr/>
              </p:nvSpPr>
              <p:spPr bwMode="auto">
                <a:xfrm>
                  <a:off x="3397" y="2581"/>
                  <a:ext cx="210" cy="211"/>
                </a:xfrm>
                <a:custGeom>
                  <a:avLst/>
                  <a:gdLst/>
                  <a:ahLst/>
                  <a:cxnLst>
                    <a:cxn ang="0">
                      <a:pos x="105" y="211"/>
                    </a:cxn>
                    <a:cxn ang="0">
                      <a:pos x="128" y="208"/>
                    </a:cxn>
                    <a:cxn ang="0">
                      <a:pos x="148" y="201"/>
                    </a:cxn>
                    <a:cxn ang="0">
                      <a:pos x="164" y="191"/>
                    </a:cxn>
                    <a:cxn ang="0">
                      <a:pos x="181" y="178"/>
                    </a:cxn>
                    <a:cxn ang="0">
                      <a:pos x="194" y="165"/>
                    </a:cxn>
                    <a:cxn ang="0">
                      <a:pos x="204" y="145"/>
                    </a:cxn>
                    <a:cxn ang="0">
                      <a:pos x="207" y="126"/>
                    </a:cxn>
                    <a:cxn ang="0">
                      <a:pos x="210" y="106"/>
                    </a:cxn>
                    <a:cxn ang="0">
                      <a:pos x="207" y="83"/>
                    </a:cxn>
                    <a:cxn ang="0">
                      <a:pos x="204" y="66"/>
                    </a:cxn>
                    <a:cxn ang="0">
                      <a:pos x="194" y="47"/>
                    </a:cxn>
                    <a:cxn ang="0">
                      <a:pos x="181" y="30"/>
                    </a:cxn>
                    <a:cxn ang="0">
                      <a:pos x="164" y="20"/>
                    </a:cxn>
                    <a:cxn ang="0">
                      <a:pos x="148" y="10"/>
                    </a:cxn>
                    <a:cxn ang="0">
                      <a:pos x="128" y="4"/>
                    </a:cxn>
                    <a:cxn ang="0">
                      <a:pos x="105" y="0"/>
                    </a:cxn>
                    <a:cxn ang="0">
                      <a:pos x="85" y="4"/>
                    </a:cxn>
                    <a:cxn ang="0">
                      <a:pos x="66" y="10"/>
                    </a:cxn>
                    <a:cxn ang="0">
                      <a:pos x="46" y="20"/>
                    </a:cxn>
                    <a:cxn ang="0">
                      <a:pos x="33" y="30"/>
                    </a:cxn>
                    <a:cxn ang="0">
                      <a:pos x="20" y="47"/>
                    </a:cxn>
                    <a:cxn ang="0">
                      <a:pos x="10" y="66"/>
                    </a:cxn>
                    <a:cxn ang="0">
                      <a:pos x="3" y="83"/>
                    </a:cxn>
                    <a:cxn ang="0">
                      <a:pos x="0" y="106"/>
                    </a:cxn>
                    <a:cxn ang="0">
                      <a:pos x="3" y="126"/>
                    </a:cxn>
                    <a:cxn ang="0">
                      <a:pos x="10" y="145"/>
                    </a:cxn>
                    <a:cxn ang="0">
                      <a:pos x="20" y="165"/>
                    </a:cxn>
                    <a:cxn ang="0">
                      <a:pos x="33" y="178"/>
                    </a:cxn>
                    <a:cxn ang="0">
                      <a:pos x="46" y="191"/>
                    </a:cxn>
                    <a:cxn ang="0">
                      <a:pos x="66" y="201"/>
                    </a:cxn>
                    <a:cxn ang="0">
                      <a:pos x="85" y="208"/>
                    </a:cxn>
                    <a:cxn ang="0">
                      <a:pos x="105" y="211"/>
                    </a:cxn>
                  </a:cxnLst>
                  <a:rect l="0" t="0" r="r" b="b"/>
                  <a:pathLst>
                    <a:path w="210" h="211">
                      <a:moveTo>
                        <a:pt x="105" y="211"/>
                      </a:moveTo>
                      <a:lnTo>
                        <a:pt x="128" y="208"/>
                      </a:lnTo>
                      <a:lnTo>
                        <a:pt x="148" y="201"/>
                      </a:lnTo>
                      <a:lnTo>
                        <a:pt x="164" y="191"/>
                      </a:lnTo>
                      <a:lnTo>
                        <a:pt x="181" y="178"/>
                      </a:lnTo>
                      <a:lnTo>
                        <a:pt x="194" y="165"/>
                      </a:lnTo>
                      <a:lnTo>
                        <a:pt x="204" y="145"/>
                      </a:lnTo>
                      <a:lnTo>
                        <a:pt x="207" y="126"/>
                      </a:lnTo>
                      <a:lnTo>
                        <a:pt x="210" y="106"/>
                      </a:lnTo>
                      <a:lnTo>
                        <a:pt x="207" y="83"/>
                      </a:lnTo>
                      <a:lnTo>
                        <a:pt x="204" y="66"/>
                      </a:lnTo>
                      <a:lnTo>
                        <a:pt x="194" y="47"/>
                      </a:lnTo>
                      <a:lnTo>
                        <a:pt x="181" y="30"/>
                      </a:lnTo>
                      <a:lnTo>
                        <a:pt x="164" y="20"/>
                      </a:lnTo>
                      <a:lnTo>
                        <a:pt x="148" y="10"/>
                      </a:lnTo>
                      <a:lnTo>
                        <a:pt x="128" y="4"/>
                      </a:lnTo>
                      <a:lnTo>
                        <a:pt x="105" y="0"/>
                      </a:lnTo>
                      <a:lnTo>
                        <a:pt x="85" y="4"/>
                      </a:lnTo>
                      <a:lnTo>
                        <a:pt x="66" y="10"/>
                      </a:lnTo>
                      <a:lnTo>
                        <a:pt x="46" y="20"/>
                      </a:lnTo>
                      <a:lnTo>
                        <a:pt x="33" y="30"/>
                      </a:lnTo>
                      <a:lnTo>
                        <a:pt x="20" y="47"/>
                      </a:lnTo>
                      <a:lnTo>
                        <a:pt x="10" y="66"/>
                      </a:lnTo>
                      <a:lnTo>
                        <a:pt x="3" y="83"/>
                      </a:lnTo>
                      <a:lnTo>
                        <a:pt x="0" y="106"/>
                      </a:lnTo>
                      <a:lnTo>
                        <a:pt x="3" y="126"/>
                      </a:lnTo>
                      <a:lnTo>
                        <a:pt x="10" y="145"/>
                      </a:lnTo>
                      <a:lnTo>
                        <a:pt x="20" y="165"/>
                      </a:lnTo>
                      <a:lnTo>
                        <a:pt x="33" y="178"/>
                      </a:lnTo>
                      <a:lnTo>
                        <a:pt x="46" y="191"/>
                      </a:lnTo>
                      <a:lnTo>
                        <a:pt x="66" y="201"/>
                      </a:lnTo>
                      <a:lnTo>
                        <a:pt x="85" y="208"/>
                      </a:lnTo>
                      <a:lnTo>
                        <a:pt x="105" y="211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1" name="Freeform 11"/>
                <p:cNvSpPr>
                  <a:spLocks/>
                </p:cNvSpPr>
                <p:nvPr/>
              </p:nvSpPr>
              <p:spPr bwMode="auto">
                <a:xfrm>
                  <a:off x="2900" y="2581"/>
                  <a:ext cx="211" cy="211"/>
                </a:xfrm>
                <a:custGeom>
                  <a:avLst/>
                  <a:gdLst/>
                  <a:ahLst/>
                  <a:cxnLst>
                    <a:cxn ang="0">
                      <a:pos x="105" y="211"/>
                    </a:cxn>
                    <a:cxn ang="0">
                      <a:pos x="125" y="208"/>
                    </a:cxn>
                    <a:cxn ang="0">
                      <a:pos x="145" y="201"/>
                    </a:cxn>
                    <a:cxn ang="0">
                      <a:pos x="165" y="191"/>
                    </a:cxn>
                    <a:cxn ang="0">
                      <a:pos x="181" y="178"/>
                    </a:cxn>
                    <a:cxn ang="0">
                      <a:pos x="191" y="165"/>
                    </a:cxn>
                    <a:cxn ang="0">
                      <a:pos x="201" y="145"/>
                    </a:cxn>
                    <a:cxn ang="0">
                      <a:pos x="207" y="126"/>
                    </a:cxn>
                    <a:cxn ang="0">
                      <a:pos x="211" y="106"/>
                    </a:cxn>
                    <a:cxn ang="0">
                      <a:pos x="207" y="83"/>
                    </a:cxn>
                    <a:cxn ang="0">
                      <a:pos x="201" y="66"/>
                    </a:cxn>
                    <a:cxn ang="0">
                      <a:pos x="191" y="47"/>
                    </a:cxn>
                    <a:cxn ang="0">
                      <a:pos x="181" y="30"/>
                    </a:cxn>
                    <a:cxn ang="0">
                      <a:pos x="165" y="20"/>
                    </a:cxn>
                    <a:cxn ang="0">
                      <a:pos x="145" y="10"/>
                    </a:cxn>
                    <a:cxn ang="0">
                      <a:pos x="125" y="4"/>
                    </a:cxn>
                    <a:cxn ang="0">
                      <a:pos x="105" y="0"/>
                    </a:cxn>
                    <a:cxn ang="0">
                      <a:pos x="86" y="4"/>
                    </a:cxn>
                    <a:cxn ang="0">
                      <a:pos x="66" y="10"/>
                    </a:cxn>
                    <a:cxn ang="0">
                      <a:pos x="46" y="20"/>
                    </a:cxn>
                    <a:cxn ang="0">
                      <a:pos x="33" y="30"/>
                    </a:cxn>
                    <a:cxn ang="0">
                      <a:pos x="20" y="47"/>
                    </a:cxn>
                    <a:cxn ang="0">
                      <a:pos x="10" y="66"/>
                    </a:cxn>
                    <a:cxn ang="0">
                      <a:pos x="3" y="83"/>
                    </a:cxn>
                    <a:cxn ang="0">
                      <a:pos x="0" y="106"/>
                    </a:cxn>
                    <a:cxn ang="0">
                      <a:pos x="3" y="126"/>
                    </a:cxn>
                    <a:cxn ang="0">
                      <a:pos x="10" y="145"/>
                    </a:cxn>
                    <a:cxn ang="0">
                      <a:pos x="20" y="165"/>
                    </a:cxn>
                    <a:cxn ang="0">
                      <a:pos x="33" y="178"/>
                    </a:cxn>
                    <a:cxn ang="0">
                      <a:pos x="46" y="191"/>
                    </a:cxn>
                    <a:cxn ang="0">
                      <a:pos x="66" y="201"/>
                    </a:cxn>
                    <a:cxn ang="0">
                      <a:pos x="86" y="208"/>
                    </a:cxn>
                    <a:cxn ang="0">
                      <a:pos x="105" y="211"/>
                    </a:cxn>
                  </a:cxnLst>
                  <a:rect l="0" t="0" r="r" b="b"/>
                  <a:pathLst>
                    <a:path w="211" h="211">
                      <a:moveTo>
                        <a:pt x="105" y="211"/>
                      </a:moveTo>
                      <a:lnTo>
                        <a:pt x="125" y="208"/>
                      </a:lnTo>
                      <a:lnTo>
                        <a:pt x="145" y="201"/>
                      </a:lnTo>
                      <a:lnTo>
                        <a:pt x="165" y="191"/>
                      </a:lnTo>
                      <a:lnTo>
                        <a:pt x="181" y="178"/>
                      </a:lnTo>
                      <a:lnTo>
                        <a:pt x="191" y="165"/>
                      </a:lnTo>
                      <a:lnTo>
                        <a:pt x="201" y="145"/>
                      </a:lnTo>
                      <a:lnTo>
                        <a:pt x="207" y="126"/>
                      </a:lnTo>
                      <a:lnTo>
                        <a:pt x="211" y="106"/>
                      </a:lnTo>
                      <a:lnTo>
                        <a:pt x="207" y="83"/>
                      </a:lnTo>
                      <a:lnTo>
                        <a:pt x="201" y="66"/>
                      </a:lnTo>
                      <a:lnTo>
                        <a:pt x="191" y="47"/>
                      </a:lnTo>
                      <a:lnTo>
                        <a:pt x="181" y="30"/>
                      </a:lnTo>
                      <a:lnTo>
                        <a:pt x="165" y="20"/>
                      </a:lnTo>
                      <a:lnTo>
                        <a:pt x="145" y="10"/>
                      </a:lnTo>
                      <a:lnTo>
                        <a:pt x="125" y="4"/>
                      </a:lnTo>
                      <a:lnTo>
                        <a:pt x="105" y="0"/>
                      </a:lnTo>
                      <a:lnTo>
                        <a:pt x="86" y="4"/>
                      </a:lnTo>
                      <a:lnTo>
                        <a:pt x="66" y="10"/>
                      </a:lnTo>
                      <a:lnTo>
                        <a:pt x="46" y="20"/>
                      </a:lnTo>
                      <a:lnTo>
                        <a:pt x="33" y="30"/>
                      </a:lnTo>
                      <a:lnTo>
                        <a:pt x="20" y="47"/>
                      </a:lnTo>
                      <a:lnTo>
                        <a:pt x="10" y="66"/>
                      </a:lnTo>
                      <a:lnTo>
                        <a:pt x="3" y="83"/>
                      </a:lnTo>
                      <a:lnTo>
                        <a:pt x="0" y="106"/>
                      </a:lnTo>
                      <a:lnTo>
                        <a:pt x="3" y="126"/>
                      </a:lnTo>
                      <a:lnTo>
                        <a:pt x="10" y="145"/>
                      </a:lnTo>
                      <a:lnTo>
                        <a:pt x="20" y="165"/>
                      </a:lnTo>
                      <a:lnTo>
                        <a:pt x="33" y="178"/>
                      </a:lnTo>
                      <a:lnTo>
                        <a:pt x="46" y="191"/>
                      </a:lnTo>
                      <a:lnTo>
                        <a:pt x="66" y="201"/>
                      </a:lnTo>
                      <a:lnTo>
                        <a:pt x="86" y="208"/>
                      </a:lnTo>
                      <a:lnTo>
                        <a:pt x="105" y="211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2" name="Freeform 12"/>
                <p:cNvSpPr>
                  <a:spLocks/>
                </p:cNvSpPr>
                <p:nvPr/>
              </p:nvSpPr>
              <p:spPr bwMode="auto">
                <a:xfrm>
                  <a:off x="2403" y="2581"/>
                  <a:ext cx="211" cy="211"/>
                </a:xfrm>
                <a:custGeom>
                  <a:avLst/>
                  <a:gdLst/>
                  <a:ahLst/>
                  <a:cxnLst>
                    <a:cxn ang="0">
                      <a:pos x="106" y="211"/>
                    </a:cxn>
                    <a:cxn ang="0">
                      <a:pos x="125" y="208"/>
                    </a:cxn>
                    <a:cxn ang="0">
                      <a:pos x="145" y="201"/>
                    </a:cxn>
                    <a:cxn ang="0">
                      <a:pos x="165" y="191"/>
                    </a:cxn>
                    <a:cxn ang="0">
                      <a:pos x="178" y="178"/>
                    </a:cxn>
                    <a:cxn ang="0">
                      <a:pos x="191" y="165"/>
                    </a:cxn>
                    <a:cxn ang="0">
                      <a:pos x="201" y="145"/>
                    </a:cxn>
                    <a:cxn ang="0">
                      <a:pos x="208" y="126"/>
                    </a:cxn>
                    <a:cxn ang="0">
                      <a:pos x="211" y="106"/>
                    </a:cxn>
                    <a:cxn ang="0">
                      <a:pos x="208" y="83"/>
                    </a:cxn>
                    <a:cxn ang="0">
                      <a:pos x="201" y="66"/>
                    </a:cxn>
                    <a:cxn ang="0">
                      <a:pos x="191" y="47"/>
                    </a:cxn>
                    <a:cxn ang="0">
                      <a:pos x="178" y="30"/>
                    </a:cxn>
                    <a:cxn ang="0">
                      <a:pos x="165" y="20"/>
                    </a:cxn>
                    <a:cxn ang="0">
                      <a:pos x="145" y="10"/>
                    </a:cxn>
                    <a:cxn ang="0">
                      <a:pos x="125" y="4"/>
                    </a:cxn>
                    <a:cxn ang="0">
                      <a:pos x="106" y="0"/>
                    </a:cxn>
                    <a:cxn ang="0">
                      <a:pos x="83" y="4"/>
                    </a:cxn>
                    <a:cxn ang="0">
                      <a:pos x="63" y="10"/>
                    </a:cxn>
                    <a:cxn ang="0">
                      <a:pos x="46" y="20"/>
                    </a:cxn>
                    <a:cxn ang="0">
                      <a:pos x="30" y="30"/>
                    </a:cxn>
                    <a:cxn ang="0">
                      <a:pos x="17" y="47"/>
                    </a:cxn>
                    <a:cxn ang="0">
                      <a:pos x="7" y="66"/>
                    </a:cxn>
                    <a:cxn ang="0">
                      <a:pos x="4" y="83"/>
                    </a:cxn>
                    <a:cxn ang="0">
                      <a:pos x="0" y="106"/>
                    </a:cxn>
                    <a:cxn ang="0">
                      <a:pos x="4" y="126"/>
                    </a:cxn>
                    <a:cxn ang="0">
                      <a:pos x="7" y="145"/>
                    </a:cxn>
                    <a:cxn ang="0">
                      <a:pos x="17" y="165"/>
                    </a:cxn>
                    <a:cxn ang="0">
                      <a:pos x="30" y="178"/>
                    </a:cxn>
                    <a:cxn ang="0">
                      <a:pos x="46" y="191"/>
                    </a:cxn>
                    <a:cxn ang="0">
                      <a:pos x="63" y="201"/>
                    </a:cxn>
                    <a:cxn ang="0">
                      <a:pos x="83" y="208"/>
                    </a:cxn>
                    <a:cxn ang="0">
                      <a:pos x="106" y="211"/>
                    </a:cxn>
                  </a:cxnLst>
                  <a:rect l="0" t="0" r="r" b="b"/>
                  <a:pathLst>
                    <a:path w="211" h="211">
                      <a:moveTo>
                        <a:pt x="106" y="211"/>
                      </a:moveTo>
                      <a:lnTo>
                        <a:pt x="125" y="208"/>
                      </a:lnTo>
                      <a:lnTo>
                        <a:pt x="145" y="201"/>
                      </a:lnTo>
                      <a:lnTo>
                        <a:pt x="165" y="191"/>
                      </a:lnTo>
                      <a:lnTo>
                        <a:pt x="178" y="178"/>
                      </a:lnTo>
                      <a:lnTo>
                        <a:pt x="191" y="165"/>
                      </a:lnTo>
                      <a:lnTo>
                        <a:pt x="201" y="145"/>
                      </a:lnTo>
                      <a:lnTo>
                        <a:pt x="208" y="126"/>
                      </a:lnTo>
                      <a:lnTo>
                        <a:pt x="211" y="106"/>
                      </a:lnTo>
                      <a:lnTo>
                        <a:pt x="208" y="83"/>
                      </a:lnTo>
                      <a:lnTo>
                        <a:pt x="201" y="66"/>
                      </a:lnTo>
                      <a:lnTo>
                        <a:pt x="191" y="47"/>
                      </a:lnTo>
                      <a:lnTo>
                        <a:pt x="178" y="30"/>
                      </a:lnTo>
                      <a:lnTo>
                        <a:pt x="165" y="20"/>
                      </a:lnTo>
                      <a:lnTo>
                        <a:pt x="145" y="10"/>
                      </a:lnTo>
                      <a:lnTo>
                        <a:pt x="125" y="4"/>
                      </a:lnTo>
                      <a:lnTo>
                        <a:pt x="106" y="0"/>
                      </a:lnTo>
                      <a:lnTo>
                        <a:pt x="83" y="4"/>
                      </a:lnTo>
                      <a:lnTo>
                        <a:pt x="63" y="10"/>
                      </a:lnTo>
                      <a:lnTo>
                        <a:pt x="46" y="20"/>
                      </a:lnTo>
                      <a:lnTo>
                        <a:pt x="30" y="30"/>
                      </a:lnTo>
                      <a:lnTo>
                        <a:pt x="17" y="47"/>
                      </a:lnTo>
                      <a:lnTo>
                        <a:pt x="7" y="66"/>
                      </a:lnTo>
                      <a:lnTo>
                        <a:pt x="4" y="83"/>
                      </a:lnTo>
                      <a:lnTo>
                        <a:pt x="0" y="106"/>
                      </a:lnTo>
                      <a:lnTo>
                        <a:pt x="4" y="126"/>
                      </a:lnTo>
                      <a:lnTo>
                        <a:pt x="7" y="145"/>
                      </a:lnTo>
                      <a:lnTo>
                        <a:pt x="17" y="165"/>
                      </a:lnTo>
                      <a:lnTo>
                        <a:pt x="30" y="178"/>
                      </a:lnTo>
                      <a:lnTo>
                        <a:pt x="46" y="191"/>
                      </a:lnTo>
                      <a:lnTo>
                        <a:pt x="63" y="201"/>
                      </a:lnTo>
                      <a:lnTo>
                        <a:pt x="83" y="208"/>
                      </a:lnTo>
                      <a:lnTo>
                        <a:pt x="106" y="211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3" name="Freeform 13"/>
                <p:cNvSpPr>
                  <a:spLocks/>
                </p:cNvSpPr>
                <p:nvPr/>
              </p:nvSpPr>
              <p:spPr bwMode="auto">
                <a:xfrm>
                  <a:off x="1907" y="2581"/>
                  <a:ext cx="207" cy="211"/>
                </a:xfrm>
                <a:custGeom>
                  <a:avLst/>
                  <a:gdLst/>
                  <a:ahLst/>
                  <a:cxnLst>
                    <a:cxn ang="0">
                      <a:pos x="102" y="211"/>
                    </a:cxn>
                    <a:cxn ang="0">
                      <a:pos x="125" y="208"/>
                    </a:cxn>
                    <a:cxn ang="0">
                      <a:pos x="144" y="201"/>
                    </a:cxn>
                    <a:cxn ang="0">
                      <a:pos x="161" y="191"/>
                    </a:cxn>
                    <a:cxn ang="0">
                      <a:pos x="177" y="178"/>
                    </a:cxn>
                    <a:cxn ang="0">
                      <a:pos x="190" y="165"/>
                    </a:cxn>
                    <a:cxn ang="0">
                      <a:pos x="200" y="145"/>
                    </a:cxn>
                    <a:cxn ang="0">
                      <a:pos x="207" y="126"/>
                    </a:cxn>
                    <a:cxn ang="0">
                      <a:pos x="207" y="106"/>
                    </a:cxn>
                    <a:cxn ang="0">
                      <a:pos x="207" y="83"/>
                    </a:cxn>
                    <a:cxn ang="0">
                      <a:pos x="200" y="66"/>
                    </a:cxn>
                    <a:cxn ang="0">
                      <a:pos x="190" y="47"/>
                    </a:cxn>
                    <a:cxn ang="0">
                      <a:pos x="177" y="30"/>
                    </a:cxn>
                    <a:cxn ang="0">
                      <a:pos x="161" y="20"/>
                    </a:cxn>
                    <a:cxn ang="0">
                      <a:pos x="144" y="10"/>
                    </a:cxn>
                    <a:cxn ang="0">
                      <a:pos x="125" y="4"/>
                    </a:cxn>
                    <a:cxn ang="0">
                      <a:pos x="102" y="0"/>
                    </a:cxn>
                    <a:cxn ang="0">
                      <a:pos x="82" y="4"/>
                    </a:cxn>
                    <a:cxn ang="0">
                      <a:pos x="62" y="10"/>
                    </a:cxn>
                    <a:cxn ang="0">
                      <a:pos x="46" y="20"/>
                    </a:cxn>
                    <a:cxn ang="0">
                      <a:pos x="29" y="30"/>
                    </a:cxn>
                    <a:cxn ang="0">
                      <a:pos x="16" y="47"/>
                    </a:cxn>
                    <a:cxn ang="0">
                      <a:pos x="6" y="66"/>
                    </a:cxn>
                    <a:cxn ang="0">
                      <a:pos x="0" y="83"/>
                    </a:cxn>
                    <a:cxn ang="0">
                      <a:pos x="0" y="106"/>
                    </a:cxn>
                    <a:cxn ang="0">
                      <a:pos x="0" y="126"/>
                    </a:cxn>
                    <a:cxn ang="0">
                      <a:pos x="6" y="145"/>
                    </a:cxn>
                    <a:cxn ang="0">
                      <a:pos x="16" y="165"/>
                    </a:cxn>
                    <a:cxn ang="0">
                      <a:pos x="29" y="178"/>
                    </a:cxn>
                    <a:cxn ang="0">
                      <a:pos x="46" y="191"/>
                    </a:cxn>
                    <a:cxn ang="0">
                      <a:pos x="62" y="201"/>
                    </a:cxn>
                    <a:cxn ang="0">
                      <a:pos x="82" y="208"/>
                    </a:cxn>
                    <a:cxn ang="0">
                      <a:pos x="102" y="211"/>
                    </a:cxn>
                  </a:cxnLst>
                  <a:rect l="0" t="0" r="r" b="b"/>
                  <a:pathLst>
                    <a:path w="207" h="211">
                      <a:moveTo>
                        <a:pt x="102" y="211"/>
                      </a:moveTo>
                      <a:lnTo>
                        <a:pt x="125" y="208"/>
                      </a:lnTo>
                      <a:lnTo>
                        <a:pt x="144" y="201"/>
                      </a:lnTo>
                      <a:lnTo>
                        <a:pt x="161" y="191"/>
                      </a:lnTo>
                      <a:lnTo>
                        <a:pt x="177" y="178"/>
                      </a:lnTo>
                      <a:lnTo>
                        <a:pt x="190" y="165"/>
                      </a:lnTo>
                      <a:lnTo>
                        <a:pt x="200" y="145"/>
                      </a:lnTo>
                      <a:lnTo>
                        <a:pt x="207" y="126"/>
                      </a:lnTo>
                      <a:lnTo>
                        <a:pt x="207" y="106"/>
                      </a:lnTo>
                      <a:lnTo>
                        <a:pt x="207" y="83"/>
                      </a:lnTo>
                      <a:lnTo>
                        <a:pt x="200" y="66"/>
                      </a:lnTo>
                      <a:lnTo>
                        <a:pt x="190" y="47"/>
                      </a:lnTo>
                      <a:lnTo>
                        <a:pt x="177" y="30"/>
                      </a:lnTo>
                      <a:lnTo>
                        <a:pt x="161" y="20"/>
                      </a:lnTo>
                      <a:lnTo>
                        <a:pt x="144" y="10"/>
                      </a:lnTo>
                      <a:lnTo>
                        <a:pt x="125" y="4"/>
                      </a:lnTo>
                      <a:lnTo>
                        <a:pt x="102" y="0"/>
                      </a:lnTo>
                      <a:lnTo>
                        <a:pt x="82" y="4"/>
                      </a:lnTo>
                      <a:lnTo>
                        <a:pt x="62" y="10"/>
                      </a:lnTo>
                      <a:lnTo>
                        <a:pt x="46" y="20"/>
                      </a:lnTo>
                      <a:lnTo>
                        <a:pt x="29" y="30"/>
                      </a:lnTo>
                      <a:lnTo>
                        <a:pt x="16" y="47"/>
                      </a:lnTo>
                      <a:lnTo>
                        <a:pt x="6" y="66"/>
                      </a:lnTo>
                      <a:lnTo>
                        <a:pt x="0" y="83"/>
                      </a:lnTo>
                      <a:lnTo>
                        <a:pt x="0" y="106"/>
                      </a:lnTo>
                      <a:lnTo>
                        <a:pt x="0" y="126"/>
                      </a:lnTo>
                      <a:lnTo>
                        <a:pt x="6" y="145"/>
                      </a:lnTo>
                      <a:lnTo>
                        <a:pt x="16" y="165"/>
                      </a:lnTo>
                      <a:lnTo>
                        <a:pt x="29" y="178"/>
                      </a:lnTo>
                      <a:lnTo>
                        <a:pt x="46" y="191"/>
                      </a:lnTo>
                      <a:lnTo>
                        <a:pt x="62" y="201"/>
                      </a:lnTo>
                      <a:lnTo>
                        <a:pt x="82" y="208"/>
                      </a:lnTo>
                      <a:lnTo>
                        <a:pt x="102" y="211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4" name="Freeform 14"/>
                <p:cNvSpPr>
                  <a:spLocks/>
                </p:cNvSpPr>
                <p:nvPr/>
              </p:nvSpPr>
              <p:spPr bwMode="auto">
                <a:xfrm>
                  <a:off x="3380" y="2503"/>
                  <a:ext cx="66" cy="92"/>
                </a:xfrm>
                <a:custGeom>
                  <a:avLst/>
                  <a:gdLst/>
                  <a:ahLst/>
                  <a:cxnLst>
                    <a:cxn ang="0">
                      <a:pos x="30" y="29"/>
                    </a:cxn>
                    <a:cxn ang="0">
                      <a:pos x="46" y="0"/>
                    </a:cxn>
                    <a:cxn ang="0">
                      <a:pos x="46" y="3"/>
                    </a:cxn>
                    <a:cxn ang="0">
                      <a:pos x="53" y="46"/>
                    </a:cxn>
                    <a:cxn ang="0">
                      <a:pos x="66" y="92"/>
                    </a:cxn>
                    <a:cxn ang="0">
                      <a:pos x="37" y="55"/>
                    </a:cxn>
                    <a:cxn ang="0">
                      <a:pos x="0" y="29"/>
                    </a:cxn>
                    <a:cxn ang="0">
                      <a:pos x="0" y="26"/>
                    </a:cxn>
                    <a:cxn ang="0">
                      <a:pos x="30" y="29"/>
                    </a:cxn>
                  </a:cxnLst>
                  <a:rect l="0" t="0" r="r" b="b"/>
                  <a:pathLst>
                    <a:path w="66" h="92">
                      <a:moveTo>
                        <a:pt x="30" y="29"/>
                      </a:moveTo>
                      <a:lnTo>
                        <a:pt x="46" y="0"/>
                      </a:lnTo>
                      <a:lnTo>
                        <a:pt x="46" y="3"/>
                      </a:lnTo>
                      <a:lnTo>
                        <a:pt x="53" y="46"/>
                      </a:lnTo>
                      <a:lnTo>
                        <a:pt x="66" y="92"/>
                      </a:lnTo>
                      <a:lnTo>
                        <a:pt x="37" y="55"/>
                      </a:lnTo>
                      <a:lnTo>
                        <a:pt x="0" y="29"/>
                      </a:lnTo>
                      <a:lnTo>
                        <a:pt x="0" y="26"/>
                      </a:lnTo>
                      <a:lnTo>
                        <a:pt x="30" y="29"/>
                      </a:lnTo>
                      <a:close/>
                    </a:path>
                  </a:pathLst>
                </a:custGeom>
                <a:solidFill>
                  <a:srgbClr val="3333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5" name="Line 15"/>
                <p:cNvSpPr>
                  <a:spLocks noChangeShapeType="1"/>
                </p:cNvSpPr>
                <p:nvPr/>
              </p:nvSpPr>
              <p:spPr bwMode="auto">
                <a:xfrm>
                  <a:off x="3308" y="2351"/>
                  <a:ext cx="109" cy="184"/>
                </a:xfrm>
                <a:prstGeom prst="line">
                  <a:avLst/>
                </a:prstGeom>
                <a:noFill/>
                <a:ln w="20638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6" name="Rectangle 16"/>
                <p:cNvSpPr>
                  <a:spLocks noChangeArrowheads="1"/>
                </p:cNvSpPr>
                <p:nvPr/>
              </p:nvSpPr>
              <p:spPr bwMode="auto">
                <a:xfrm>
                  <a:off x="1967" y="2616"/>
                  <a:ext cx="87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D</a:t>
                  </a:r>
                  <a:endParaRPr lang="en-US" sz="2000"/>
                </a:p>
              </p:txBody>
            </p:sp>
            <p:sp>
              <p:nvSpPr>
                <p:cNvPr id="15377" name="Rectangle 17"/>
                <p:cNvSpPr>
                  <a:spLocks noChangeArrowheads="1"/>
                </p:cNvSpPr>
                <p:nvPr/>
              </p:nvSpPr>
              <p:spPr bwMode="auto">
                <a:xfrm>
                  <a:off x="2470" y="2616"/>
                  <a:ext cx="73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E</a:t>
                  </a:r>
                  <a:endParaRPr lang="en-US" sz="2000"/>
                </a:p>
              </p:txBody>
            </p:sp>
            <p:sp>
              <p:nvSpPr>
                <p:cNvPr id="15378" name="Freeform 18"/>
                <p:cNvSpPr>
                  <a:spLocks/>
                </p:cNvSpPr>
                <p:nvPr/>
              </p:nvSpPr>
              <p:spPr bwMode="auto">
                <a:xfrm>
                  <a:off x="2653" y="1733"/>
                  <a:ext cx="208" cy="207"/>
                </a:xfrm>
                <a:custGeom>
                  <a:avLst/>
                  <a:gdLst/>
                  <a:ahLst/>
                  <a:cxnLst>
                    <a:cxn ang="0">
                      <a:pos x="102" y="207"/>
                    </a:cxn>
                    <a:cxn ang="0">
                      <a:pos x="125" y="207"/>
                    </a:cxn>
                    <a:cxn ang="0">
                      <a:pos x="145" y="200"/>
                    </a:cxn>
                    <a:cxn ang="0">
                      <a:pos x="162" y="190"/>
                    </a:cxn>
                    <a:cxn ang="0">
                      <a:pos x="178" y="177"/>
                    </a:cxn>
                    <a:cxn ang="0">
                      <a:pos x="191" y="161"/>
                    </a:cxn>
                    <a:cxn ang="0">
                      <a:pos x="201" y="144"/>
                    </a:cxn>
                    <a:cxn ang="0">
                      <a:pos x="208" y="125"/>
                    </a:cxn>
                    <a:cxn ang="0">
                      <a:pos x="208" y="102"/>
                    </a:cxn>
                    <a:cxn ang="0">
                      <a:pos x="208" y="82"/>
                    </a:cxn>
                    <a:cxn ang="0">
                      <a:pos x="201" y="62"/>
                    </a:cxn>
                    <a:cxn ang="0">
                      <a:pos x="191" y="46"/>
                    </a:cxn>
                    <a:cxn ang="0">
                      <a:pos x="178" y="29"/>
                    </a:cxn>
                    <a:cxn ang="0">
                      <a:pos x="162" y="16"/>
                    </a:cxn>
                    <a:cxn ang="0">
                      <a:pos x="145" y="6"/>
                    </a:cxn>
                    <a:cxn ang="0">
                      <a:pos x="125" y="0"/>
                    </a:cxn>
                    <a:cxn ang="0">
                      <a:pos x="102" y="0"/>
                    </a:cxn>
                    <a:cxn ang="0">
                      <a:pos x="83" y="0"/>
                    </a:cxn>
                    <a:cxn ang="0">
                      <a:pos x="63" y="6"/>
                    </a:cxn>
                    <a:cxn ang="0">
                      <a:pos x="46" y="16"/>
                    </a:cxn>
                    <a:cxn ang="0">
                      <a:pos x="30" y="29"/>
                    </a:cxn>
                    <a:cxn ang="0">
                      <a:pos x="17" y="46"/>
                    </a:cxn>
                    <a:cxn ang="0">
                      <a:pos x="7" y="62"/>
                    </a:cxn>
                    <a:cxn ang="0">
                      <a:pos x="0" y="82"/>
                    </a:cxn>
                    <a:cxn ang="0">
                      <a:pos x="0" y="102"/>
                    </a:cxn>
                    <a:cxn ang="0">
                      <a:pos x="0" y="125"/>
                    </a:cxn>
                    <a:cxn ang="0">
                      <a:pos x="7" y="144"/>
                    </a:cxn>
                    <a:cxn ang="0">
                      <a:pos x="17" y="161"/>
                    </a:cxn>
                    <a:cxn ang="0">
                      <a:pos x="30" y="177"/>
                    </a:cxn>
                    <a:cxn ang="0">
                      <a:pos x="46" y="190"/>
                    </a:cxn>
                    <a:cxn ang="0">
                      <a:pos x="63" y="200"/>
                    </a:cxn>
                    <a:cxn ang="0">
                      <a:pos x="83" y="207"/>
                    </a:cxn>
                    <a:cxn ang="0">
                      <a:pos x="102" y="207"/>
                    </a:cxn>
                  </a:cxnLst>
                  <a:rect l="0" t="0" r="r" b="b"/>
                  <a:pathLst>
                    <a:path w="208" h="207">
                      <a:moveTo>
                        <a:pt x="102" y="207"/>
                      </a:moveTo>
                      <a:lnTo>
                        <a:pt x="125" y="207"/>
                      </a:lnTo>
                      <a:lnTo>
                        <a:pt x="145" y="200"/>
                      </a:lnTo>
                      <a:lnTo>
                        <a:pt x="162" y="190"/>
                      </a:lnTo>
                      <a:lnTo>
                        <a:pt x="178" y="177"/>
                      </a:lnTo>
                      <a:lnTo>
                        <a:pt x="191" y="161"/>
                      </a:lnTo>
                      <a:lnTo>
                        <a:pt x="201" y="144"/>
                      </a:lnTo>
                      <a:lnTo>
                        <a:pt x="208" y="125"/>
                      </a:lnTo>
                      <a:lnTo>
                        <a:pt x="208" y="102"/>
                      </a:lnTo>
                      <a:lnTo>
                        <a:pt x="208" y="82"/>
                      </a:lnTo>
                      <a:lnTo>
                        <a:pt x="201" y="62"/>
                      </a:lnTo>
                      <a:lnTo>
                        <a:pt x="191" y="46"/>
                      </a:lnTo>
                      <a:lnTo>
                        <a:pt x="178" y="29"/>
                      </a:lnTo>
                      <a:lnTo>
                        <a:pt x="162" y="16"/>
                      </a:lnTo>
                      <a:lnTo>
                        <a:pt x="145" y="6"/>
                      </a:lnTo>
                      <a:lnTo>
                        <a:pt x="125" y="0"/>
                      </a:lnTo>
                      <a:lnTo>
                        <a:pt x="102" y="0"/>
                      </a:lnTo>
                      <a:lnTo>
                        <a:pt x="83" y="0"/>
                      </a:lnTo>
                      <a:lnTo>
                        <a:pt x="63" y="6"/>
                      </a:lnTo>
                      <a:lnTo>
                        <a:pt x="46" y="16"/>
                      </a:lnTo>
                      <a:lnTo>
                        <a:pt x="30" y="29"/>
                      </a:lnTo>
                      <a:lnTo>
                        <a:pt x="17" y="46"/>
                      </a:lnTo>
                      <a:lnTo>
                        <a:pt x="7" y="62"/>
                      </a:lnTo>
                      <a:lnTo>
                        <a:pt x="0" y="82"/>
                      </a:lnTo>
                      <a:lnTo>
                        <a:pt x="0" y="102"/>
                      </a:lnTo>
                      <a:lnTo>
                        <a:pt x="0" y="125"/>
                      </a:lnTo>
                      <a:lnTo>
                        <a:pt x="7" y="144"/>
                      </a:lnTo>
                      <a:lnTo>
                        <a:pt x="17" y="161"/>
                      </a:lnTo>
                      <a:lnTo>
                        <a:pt x="30" y="177"/>
                      </a:lnTo>
                      <a:lnTo>
                        <a:pt x="46" y="190"/>
                      </a:lnTo>
                      <a:lnTo>
                        <a:pt x="63" y="200"/>
                      </a:lnTo>
                      <a:lnTo>
                        <a:pt x="83" y="207"/>
                      </a:lnTo>
                      <a:lnTo>
                        <a:pt x="102" y="207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9" name="Rectangle 19"/>
                <p:cNvSpPr>
                  <a:spLocks noChangeArrowheads="1"/>
                </p:cNvSpPr>
                <p:nvPr/>
              </p:nvSpPr>
              <p:spPr bwMode="auto">
                <a:xfrm>
                  <a:off x="2970" y="2616"/>
                  <a:ext cx="67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F</a:t>
                  </a:r>
                  <a:endParaRPr lang="en-US" sz="2000"/>
                </a:p>
              </p:txBody>
            </p:sp>
            <p:sp>
              <p:nvSpPr>
                <p:cNvPr id="15380" name="Rectangle 20"/>
                <p:cNvSpPr>
                  <a:spLocks noChangeArrowheads="1"/>
                </p:cNvSpPr>
                <p:nvPr/>
              </p:nvSpPr>
              <p:spPr bwMode="auto">
                <a:xfrm>
                  <a:off x="3457" y="2616"/>
                  <a:ext cx="87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G</a:t>
                  </a:r>
                  <a:endParaRPr lang="en-US" sz="2000"/>
                </a:p>
              </p:txBody>
            </p:sp>
            <p:sp>
              <p:nvSpPr>
                <p:cNvPr id="15381" name="Freeform 21"/>
                <p:cNvSpPr>
                  <a:spLocks/>
                </p:cNvSpPr>
                <p:nvPr/>
              </p:nvSpPr>
              <p:spPr bwMode="auto">
                <a:xfrm>
                  <a:off x="3150" y="2157"/>
                  <a:ext cx="207" cy="207"/>
                </a:xfrm>
                <a:custGeom>
                  <a:avLst/>
                  <a:gdLst/>
                  <a:ahLst/>
                  <a:cxnLst>
                    <a:cxn ang="0">
                      <a:pos x="105" y="207"/>
                    </a:cxn>
                    <a:cxn ang="0">
                      <a:pos x="125" y="207"/>
                    </a:cxn>
                    <a:cxn ang="0">
                      <a:pos x="145" y="201"/>
                    </a:cxn>
                    <a:cxn ang="0">
                      <a:pos x="161" y="191"/>
                    </a:cxn>
                    <a:cxn ang="0">
                      <a:pos x="178" y="178"/>
                    </a:cxn>
                    <a:cxn ang="0">
                      <a:pos x="191" y="161"/>
                    </a:cxn>
                    <a:cxn ang="0">
                      <a:pos x="201" y="145"/>
                    </a:cxn>
                    <a:cxn ang="0">
                      <a:pos x="207" y="125"/>
                    </a:cxn>
                    <a:cxn ang="0">
                      <a:pos x="207" y="102"/>
                    </a:cxn>
                    <a:cxn ang="0">
                      <a:pos x="207" y="82"/>
                    </a:cxn>
                    <a:cxn ang="0">
                      <a:pos x="201" y="63"/>
                    </a:cxn>
                    <a:cxn ang="0">
                      <a:pos x="191" y="46"/>
                    </a:cxn>
                    <a:cxn ang="0">
                      <a:pos x="178" y="30"/>
                    </a:cxn>
                    <a:cxn ang="0">
                      <a:pos x="161" y="17"/>
                    </a:cxn>
                    <a:cxn ang="0">
                      <a:pos x="145" y="7"/>
                    </a:cxn>
                    <a:cxn ang="0">
                      <a:pos x="125" y="0"/>
                    </a:cxn>
                    <a:cxn ang="0">
                      <a:pos x="105" y="0"/>
                    </a:cxn>
                    <a:cxn ang="0">
                      <a:pos x="82" y="0"/>
                    </a:cxn>
                    <a:cxn ang="0">
                      <a:pos x="63" y="7"/>
                    </a:cxn>
                    <a:cxn ang="0">
                      <a:pos x="46" y="17"/>
                    </a:cxn>
                    <a:cxn ang="0">
                      <a:pos x="30" y="30"/>
                    </a:cxn>
                    <a:cxn ang="0">
                      <a:pos x="17" y="46"/>
                    </a:cxn>
                    <a:cxn ang="0">
                      <a:pos x="7" y="63"/>
                    </a:cxn>
                    <a:cxn ang="0">
                      <a:pos x="0" y="82"/>
                    </a:cxn>
                    <a:cxn ang="0">
                      <a:pos x="0" y="102"/>
                    </a:cxn>
                    <a:cxn ang="0">
                      <a:pos x="0" y="125"/>
                    </a:cxn>
                    <a:cxn ang="0">
                      <a:pos x="7" y="145"/>
                    </a:cxn>
                    <a:cxn ang="0">
                      <a:pos x="17" y="161"/>
                    </a:cxn>
                    <a:cxn ang="0">
                      <a:pos x="30" y="178"/>
                    </a:cxn>
                    <a:cxn ang="0">
                      <a:pos x="46" y="191"/>
                    </a:cxn>
                    <a:cxn ang="0">
                      <a:pos x="63" y="201"/>
                    </a:cxn>
                    <a:cxn ang="0">
                      <a:pos x="82" y="207"/>
                    </a:cxn>
                    <a:cxn ang="0">
                      <a:pos x="105" y="207"/>
                    </a:cxn>
                  </a:cxnLst>
                  <a:rect l="0" t="0" r="r" b="b"/>
                  <a:pathLst>
                    <a:path w="207" h="207">
                      <a:moveTo>
                        <a:pt x="105" y="207"/>
                      </a:moveTo>
                      <a:lnTo>
                        <a:pt x="125" y="207"/>
                      </a:lnTo>
                      <a:lnTo>
                        <a:pt x="145" y="201"/>
                      </a:lnTo>
                      <a:lnTo>
                        <a:pt x="161" y="191"/>
                      </a:lnTo>
                      <a:lnTo>
                        <a:pt x="178" y="178"/>
                      </a:lnTo>
                      <a:lnTo>
                        <a:pt x="191" y="161"/>
                      </a:lnTo>
                      <a:lnTo>
                        <a:pt x="201" y="145"/>
                      </a:lnTo>
                      <a:lnTo>
                        <a:pt x="207" y="125"/>
                      </a:lnTo>
                      <a:lnTo>
                        <a:pt x="207" y="102"/>
                      </a:lnTo>
                      <a:lnTo>
                        <a:pt x="207" y="82"/>
                      </a:lnTo>
                      <a:lnTo>
                        <a:pt x="201" y="63"/>
                      </a:lnTo>
                      <a:lnTo>
                        <a:pt x="191" y="46"/>
                      </a:lnTo>
                      <a:lnTo>
                        <a:pt x="178" y="30"/>
                      </a:lnTo>
                      <a:lnTo>
                        <a:pt x="161" y="17"/>
                      </a:lnTo>
                      <a:lnTo>
                        <a:pt x="145" y="7"/>
                      </a:lnTo>
                      <a:lnTo>
                        <a:pt x="125" y="0"/>
                      </a:lnTo>
                      <a:lnTo>
                        <a:pt x="105" y="0"/>
                      </a:lnTo>
                      <a:lnTo>
                        <a:pt x="82" y="0"/>
                      </a:lnTo>
                      <a:lnTo>
                        <a:pt x="63" y="7"/>
                      </a:lnTo>
                      <a:lnTo>
                        <a:pt x="46" y="17"/>
                      </a:lnTo>
                      <a:lnTo>
                        <a:pt x="30" y="30"/>
                      </a:lnTo>
                      <a:lnTo>
                        <a:pt x="17" y="46"/>
                      </a:lnTo>
                      <a:lnTo>
                        <a:pt x="7" y="63"/>
                      </a:lnTo>
                      <a:lnTo>
                        <a:pt x="0" y="82"/>
                      </a:lnTo>
                      <a:lnTo>
                        <a:pt x="0" y="102"/>
                      </a:lnTo>
                      <a:lnTo>
                        <a:pt x="0" y="125"/>
                      </a:lnTo>
                      <a:lnTo>
                        <a:pt x="7" y="145"/>
                      </a:lnTo>
                      <a:lnTo>
                        <a:pt x="17" y="161"/>
                      </a:lnTo>
                      <a:lnTo>
                        <a:pt x="30" y="178"/>
                      </a:lnTo>
                      <a:lnTo>
                        <a:pt x="46" y="191"/>
                      </a:lnTo>
                      <a:lnTo>
                        <a:pt x="63" y="201"/>
                      </a:lnTo>
                      <a:lnTo>
                        <a:pt x="82" y="207"/>
                      </a:lnTo>
                      <a:lnTo>
                        <a:pt x="105" y="207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2" name="Rectangle 22"/>
                <p:cNvSpPr>
                  <a:spLocks noChangeArrowheads="1"/>
                </p:cNvSpPr>
                <p:nvPr/>
              </p:nvSpPr>
              <p:spPr bwMode="auto">
                <a:xfrm>
                  <a:off x="3217" y="2188"/>
                  <a:ext cx="8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C</a:t>
                  </a:r>
                  <a:endParaRPr lang="en-US" sz="2000"/>
                </a:p>
              </p:txBody>
            </p:sp>
            <p:sp>
              <p:nvSpPr>
                <p:cNvPr id="15383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3091" y="2351"/>
                  <a:ext cx="108" cy="188"/>
                </a:xfrm>
                <a:prstGeom prst="line">
                  <a:avLst/>
                </a:prstGeom>
                <a:noFill/>
                <a:ln w="20638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4" name="Freeform 24"/>
                <p:cNvSpPr>
                  <a:spLocks/>
                </p:cNvSpPr>
                <p:nvPr/>
              </p:nvSpPr>
              <p:spPr bwMode="auto">
                <a:xfrm>
                  <a:off x="3058" y="2506"/>
                  <a:ext cx="66" cy="92"/>
                </a:xfrm>
                <a:custGeom>
                  <a:avLst/>
                  <a:gdLst/>
                  <a:ahLst/>
                  <a:cxnLst>
                    <a:cxn ang="0">
                      <a:pos x="36" y="29"/>
                    </a:cxn>
                    <a:cxn ang="0">
                      <a:pos x="66" y="26"/>
                    </a:cxn>
                    <a:cxn ang="0">
                      <a:pos x="66" y="29"/>
                    </a:cxn>
                    <a:cxn ang="0">
                      <a:pos x="33" y="56"/>
                    </a:cxn>
                    <a:cxn ang="0">
                      <a:pos x="0" y="92"/>
                    </a:cxn>
                    <a:cxn ang="0">
                      <a:pos x="13" y="46"/>
                    </a:cxn>
                    <a:cxn ang="0">
                      <a:pos x="20" y="3"/>
                    </a:cxn>
                    <a:cxn ang="0">
                      <a:pos x="23" y="0"/>
                    </a:cxn>
                    <a:cxn ang="0">
                      <a:pos x="36" y="29"/>
                    </a:cxn>
                  </a:cxnLst>
                  <a:rect l="0" t="0" r="r" b="b"/>
                  <a:pathLst>
                    <a:path w="66" h="92">
                      <a:moveTo>
                        <a:pt x="36" y="29"/>
                      </a:moveTo>
                      <a:lnTo>
                        <a:pt x="66" y="26"/>
                      </a:lnTo>
                      <a:lnTo>
                        <a:pt x="66" y="29"/>
                      </a:lnTo>
                      <a:lnTo>
                        <a:pt x="33" y="56"/>
                      </a:lnTo>
                      <a:lnTo>
                        <a:pt x="0" y="92"/>
                      </a:lnTo>
                      <a:lnTo>
                        <a:pt x="13" y="46"/>
                      </a:lnTo>
                      <a:lnTo>
                        <a:pt x="20" y="3"/>
                      </a:lnTo>
                      <a:lnTo>
                        <a:pt x="23" y="0"/>
                      </a:lnTo>
                      <a:lnTo>
                        <a:pt x="36" y="29"/>
                      </a:lnTo>
                      <a:close/>
                    </a:path>
                  </a:pathLst>
                </a:custGeom>
                <a:solidFill>
                  <a:srgbClr val="3333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5" name="Freeform 25"/>
                <p:cNvSpPr>
                  <a:spLocks/>
                </p:cNvSpPr>
                <p:nvPr/>
              </p:nvSpPr>
              <p:spPr bwMode="auto">
                <a:xfrm>
                  <a:off x="2387" y="2506"/>
                  <a:ext cx="66" cy="89"/>
                </a:xfrm>
                <a:custGeom>
                  <a:avLst/>
                  <a:gdLst/>
                  <a:ahLst/>
                  <a:cxnLst>
                    <a:cxn ang="0">
                      <a:pos x="30" y="26"/>
                    </a:cxn>
                    <a:cxn ang="0">
                      <a:pos x="46" y="0"/>
                    </a:cxn>
                    <a:cxn ang="0">
                      <a:pos x="53" y="46"/>
                    </a:cxn>
                    <a:cxn ang="0">
                      <a:pos x="66" y="89"/>
                    </a:cxn>
                    <a:cxn ang="0">
                      <a:pos x="36" y="56"/>
                    </a:cxn>
                    <a:cxn ang="0">
                      <a:pos x="0" y="26"/>
                    </a:cxn>
                    <a:cxn ang="0">
                      <a:pos x="30" y="26"/>
                    </a:cxn>
                  </a:cxnLst>
                  <a:rect l="0" t="0" r="r" b="b"/>
                  <a:pathLst>
                    <a:path w="66" h="89">
                      <a:moveTo>
                        <a:pt x="30" y="26"/>
                      </a:moveTo>
                      <a:lnTo>
                        <a:pt x="46" y="0"/>
                      </a:lnTo>
                      <a:lnTo>
                        <a:pt x="53" y="46"/>
                      </a:lnTo>
                      <a:lnTo>
                        <a:pt x="66" y="89"/>
                      </a:lnTo>
                      <a:lnTo>
                        <a:pt x="36" y="56"/>
                      </a:lnTo>
                      <a:lnTo>
                        <a:pt x="0" y="26"/>
                      </a:lnTo>
                      <a:lnTo>
                        <a:pt x="30" y="26"/>
                      </a:lnTo>
                      <a:close/>
                    </a:path>
                  </a:pathLst>
                </a:custGeom>
                <a:solidFill>
                  <a:srgbClr val="3333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6" name="Line 26"/>
                <p:cNvSpPr>
                  <a:spLocks noChangeShapeType="1"/>
                </p:cNvSpPr>
                <p:nvPr/>
              </p:nvSpPr>
              <p:spPr bwMode="auto">
                <a:xfrm>
                  <a:off x="2315" y="2351"/>
                  <a:ext cx="108" cy="188"/>
                </a:xfrm>
                <a:prstGeom prst="line">
                  <a:avLst/>
                </a:prstGeom>
                <a:noFill/>
                <a:ln w="20638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7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2097" y="2351"/>
                  <a:ext cx="106" cy="188"/>
                </a:xfrm>
                <a:prstGeom prst="line">
                  <a:avLst/>
                </a:prstGeom>
                <a:noFill/>
                <a:ln w="20638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8" name="Freeform 28"/>
                <p:cNvSpPr>
                  <a:spLocks/>
                </p:cNvSpPr>
                <p:nvPr/>
              </p:nvSpPr>
              <p:spPr bwMode="auto">
                <a:xfrm>
                  <a:off x="2064" y="2506"/>
                  <a:ext cx="66" cy="92"/>
                </a:xfrm>
                <a:custGeom>
                  <a:avLst/>
                  <a:gdLst/>
                  <a:ahLst/>
                  <a:cxnLst>
                    <a:cxn ang="0">
                      <a:pos x="37" y="29"/>
                    </a:cxn>
                    <a:cxn ang="0">
                      <a:pos x="66" y="26"/>
                    </a:cxn>
                    <a:cxn ang="0">
                      <a:pos x="66" y="29"/>
                    </a:cxn>
                    <a:cxn ang="0">
                      <a:pos x="33" y="56"/>
                    </a:cxn>
                    <a:cxn ang="0">
                      <a:pos x="0" y="92"/>
                    </a:cxn>
                    <a:cxn ang="0">
                      <a:pos x="14" y="46"/>
                    </a:cxn>
                    <a:cxn ang="0">
                      <a:pos x="20" y="3"/>
                    </a:cxn>
                    <a:cxn ang="0">
                      <a:pos x="24" y="0"/>
                    </a:cxn>
                    <a:cxn ang="0">
                      <a:pos x="37" y="29"/>
                    </a:cxn>
                  </a:cxnLst>
                  <a:rect l="0" t="0" r="r" b="b"/>
                  <a:pathLst>
                    <a:path w="66" h="92">
                      <a:moveTo>
                        <a:pt x="37" y="29"/>
                      </a:moveTo>
                      <a:lnTo>
                        <a:pt x="66" y="26"/>
                      </a:lnTo>
                      <a:lnTo>
                        <a:pt x="66" y="29"/>
                      </a:lnTo>
                      <a:lnTo>
                        <a:pt x="33" y="56"/>
                      </a:lnTo>
                      <a:lnTo>
                        <a:pt x="0" y="92"/>
                      </a:lnTo>
                      <a:lnTo>
                        <a:pt x="14" y="46"/>
                      </a:lnTo>
                      <a:lnTo>
                        <a:pt x="20" y="3"/>
                      </a:lnTo>
                      <a:lnTo>
                        <a:pt x="24" y="0"/>
                      </a:lnTo>
                      <a:lnTo>
                        <a:pt x="37" y="29"/>
                      </a:lnTo>
                      <a:close/>
                    </a:path>
                  </a:pathLst>
                </a:custGeom>
                <a:solidFill>
                  <a:srgbClr val="3333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9" name="Freeform 29"/>
                <p:cNvSpPr>
                  <a:spLocks/>
                </p:cNvSpPr>
                <p:nvPr/>
              </p:nvSpPr>
              <p:spPr bwMode="auto">
                <a:xfrm>
                  <a:off x="2153" y="2157"/>
                  <a:ext cx="211" cy="207"/>
                </a:xfrm>
                <a:custGeom>
                  <a:avLst/>
                  <a:gdLst/>
                  <a:ahLst/>
                  <a:cxnLst>
                    <a:cxn ang="0">
                      <a:pos x="106" y="207"/>
                    </a:cxn>
                    <a:cxn ang="0">
                      <a:pos x="125" y="207"/>
                    </a:cxn>
                    <a:cxn ang="0">
                      <a:pos x="145" y="201"/>
                    </a:cxn>
                    <a:cxn ang="0">
                      <a:pos x="165" y="191"/>
                    </a:cxn>
                    <a:cxn ang="0">
                      <a:pos x="181" y="178"/>
                    </a:cxn>
                    <a:cxn ang="0">
                      <a:pos x="191" y="161"/>
                    </a:cxn>
                    <a:cxn ang="0">
                      <a:pos x="201" y="145"/>
                    </a:cxn>
                    <a:cxn ang="0">
                      <a:pos x="208" y="125"/>
                    </a:cxn>
                    <a:cxn ang="0">
                      <a:pos x="211" y="102"/>
                    </a:cxn>
                    <a:cxn ang="0">
                      <a:pos x="208" y="82"/>
                    </a:cxn>
                    <a:cxn ang="0">
                      <a:pos x="201" y="63"/>
                    </a:cxn>
                    <a:cxn ang="0">
                      <a:pos x="191" y="46"/>
                    </a:cxn>
                    <a:cxn ang="0">
                      <a:pos x="181" y="30"/>
                    </a:cxn>
                    <a:cxn ang="0">
                      <a:pos x="165" y="17"/>
                    </a:cxn>
                    <a:cxn ang="0">
                      <a:pos x="145" y="7"/>
                    </a:cxn>
                    <a:cxn ang="0">
                      <a:pos x="125" y="0"/>
                    </a:cxn>
                    <a:cxn ang="0">
                      <a:pos x="106" y="0"/>
                    </a:cxn>
                    <a:cxn ang="0">
                      <a:pos x="86" y="0"/>
                    </a:cxn>
                    <a:cxn ang="0">
                      <a:pos x="66" y="7"/>
                    </a:cxn>
                    <a:cxn ang="0">
                      <a:pos x="46" y="17"/>
                    </a:cxn>
                    <a:cxn ang="0">
                      <a:pos x="33" y="30"/>
                    </a:cxn>
                    <a:cxn ang="0">
                      <a:pos x="20" y="46"/>
                    </a:cxn>
                    <a:cxn ang="0">
                      <a:pos x="10" y="63"/>
                    </a:cxn>
                    <a:cxn ang="0">
                      <a:pos x="4" y="82"/>
                    </a:cxn>
                    <a:cxn ang="0">
                      <a:pos x="0" y="102"/>
                    </a:cxn>
                    <a:cxn ang="0">
                      <a:pos x="4" y="125"/>
                    </a:cxn>
                    <a:cxn ang="0">
                      <a:pos x="10" y="145"/>
                    </a:cxn>
                    <a:cxn ang="0">
                      <a:pos x="20" y="161"/>
                    </a:cxn>
                    <a:cxn ang="0">
                      <a:pos x="33" y="178"/>
                    </a:cxn>
                    <a:cxn ang="0">
                      <a:pos x="46" y="191"/>
                    </a:cxn>
                    <a:cxn ang="0">
                      <a:pos x="66" y="201"/>
                    </a:cxn>
                    <a:cxn ang="0">
                      <a:pos x="86" y="207"/>
                    </a:cxn>
                    <a:cxn ang="0">
                      <a:pos x="106" y="207"/>
                    </a:cxn>
                  </a:cxnLst>
                  <a:rect l="0" t="0" r="r" b="b"/>
                  <a:pathLst>
                    <a:path w="211" h="207">
                      <a:moveTo>
                        <a:pt x="106" y="207"/>
                      </a:moveTo>
                      <a:lnTo>
                        <a:pt x="125" y="207"/>
                      </a:lnTo>
                      <a:lnTo>
                        <a:pt x="145" y="201"/>
                      </a:lnTo>
                      <a:lnTo>
                        <a:pt x="165" y="191"/>
                      </a:lnTo>
                      <a:lnTo>
                        <a:pt x="181" y="178"/>
                      </a:lnTo>
                      <a:lnTo>
                        <a:pt x="191" y="161"/>
                      </a:lnTo>
                      <a:lnTo>
                        <a:pt x="201" y="145"/>
                      </a:lnTo>
                      <a:lnTo>
                        <a:pt x="208" y="125"/>
                      </a:lnTo>
                      <a:lnTo>
                        <a:pt x="211" y="102"/>
                      </a:lnTo>
                      <a:lnTo>
                        <a:pt x="208" y="82"/>
                      </a:lnTo>
                      <a:lnTo>
                        <a:pt x="201" y="63"/>
                      </a:lnTo>
                      <a:lnTo>
                        <a:pt x="191" y="46"/>
                      </a:lnTo>
                      <a:lnTo>
                        <a:pt x="181" y="30"/>
                      </a:lnTo>
                      <a:lnTo>
                        <a:pt x="165" y="17"/>
                      </a:lnTo>
                      <a:lnTo>
                        <a:pt x="145" y="7"/>
                      </a:lnTo>
                      <a:lnTo>
                        <a:pt x="125" y="0"/>
                      </a:lnTo>
                      <a:lnTo>
                        <a:pt x="106" y="0"/>
                      </a:lnTo>
                      <a:lnTo>
                        <a:pt x="86" y="0"/>
                      </a:lnTo>
                      <a:lnTo>
                        <a:pt x="66" y="7"/>
                      </a:lnTo>
                      <a:lnTo>
                        <a:pt x="46" y="17"/>
                      </a:lnTo>
                      <a:lnTo>
                        <a:pt x="33" y="30"/>
                      </a:lnTo>
                      <a:lnTo>
                        <a:pt x="20" y="46"/>
                      </a:lnTo>
                      <a:lnTo>
                        <a:pt x="10" y="63"/>
                      </a:lnTo>
                      <a:lnTo>
                        <a:pt x="4" y="82"/>
                      </a:lnTo>
                      <a:lnTo>
                        <a:pt x="0" y="102"/>
                      </a:lnTo>
                      <a:lnTo>
                        <a:pt x="4" y="125"/>
                      </a:lnTo>
                      <a:lnTo>
                        <a:pt x="10" y="145"/>
                      </a:lnTo>
                      <a:lnTo>
                        <a:pt x="20" y="161"/>
                      </a:lnTo>
                      <a:lnTo>
                        <a:pt x="33" y="178"/>
                      </a:lnTo>
                      <a:lnTo>
                        <a:pt x="46" y="191"/>
                      </a:lnTo>
                      <a:lnTo>
                        <a:pt x="66" y="201"/>
                      </a:lnTo>
                      <a:lnTo>
                        <a:pt x="86" y="207"/>
                      </a:lnTo>
                      <a:lnTo>
                        <a:pt x="106" y="207"/>
                      </a:lnTo>
                      <a:close/>
                    </a:path>
                  </a:pathLst>
                </a:custGeom>
                <a:noFill/>
                <a:ln w="11113">
                  <a:solidFill>
                    <a:srgbClr val="3333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0" name="Rectangle 30"/>
                <p:cNvSpPr>
                  <a:spLocks noChangeArrowheads="1"/>
                </p:cNvSpPr>
                <p:nvPr/>
              </p:nvSpPr>
              <p:spPr bwMode="auto">
                <a:xfrm>
                  <a:off x="2204" y="2188"/>
                  <a:ext cx="8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B</a:t>
                  </a:r>
                  <a:endParaRPr lang="en-US" sz="2000"/>
                </a:p>
              </p:txBody>
            </p:sp>
            <p:sp>
              <p:nvSpPr>
                <p:cNvPr id="15391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2390" y="1907"/>
                  <a:ext cx="283" cy="240"/>
                </a:xfrm>
                <a:prstGeom prst="line">
                  <a:avLst/>
                </a:prstGeom>
                <a:noFill/>
                <a:ln w="20638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2" name="Freeform 32"/>
                <p:cNvSpPr>
                  <a:spLocks/>
                </p:cNvSpPr>
                <p:nvPr/>
              </p:nvSpPr>
              <p:spPr bwMode="auto">
                <a:xfrm>
                  <a:off x="2341" y="2114"/>
                  <a:ext cx="82" cy="76"/>
                </a:xfrm>
                <a:custGeom>
                  <a:avLst/>
                  <a:gdLst/>
                  <a:ahLst/>
                  <a:cxnLst>
                    <a:cxn ang="0">
                      <a:pos x="52" y="30"/>
                    </a:cxn>
                    <a:cxn ang="0">
                      <a:pos x="82" y="40"/>
                    </a:cxn>
                    <a:cxn ang="0">
                      <a:pos x="39" y="56"/>
                    </a:cxn>
                    <a:cxn ang="0">
                      <a:pos x="0" y="76"/>
                    </a:cxn>
                    <a:cxn ang="0">
                      <a:pos x="26" y="40"/>
                    </a:cxn>
                    <a:cxn ang="0">
                      <a:pos x="46" y="0"/>
                    </a:cxn>
                    <a:cxn ang="0">
                      <a:pos x="49" y="0"/>
                    </a:cxn>
                    <a:cxn ang="0">
                      <a:pos x="52" y="30"/>
                    </a:cxn>
                  </a:cxnLst>
                  <a:rect l="0" t="0" r="r" b="b"/>
                  <a:pathLst>
                    <a:path w="82" h="76">
                      <a:moveTo>
                        <a:pt x="52" y="30"/>
                      </a:moveTo>
                      <a:lnTo>
                        <a:pt x="82" y="40"/>
                      </a:lnTo>
                      <a:lnTo>
                        <a:pt x="39" y="56"/>
                      </a:lnTo>
                      <a:lnTo>
                        <a:pt x="0" y="76"/>
                      </a:lnTo>
                      <a:lnTo>
                        <a:pt x="26" y="40"/>
                      </a:lnTo>
                      <a:lnTo>
                        <a:pt x="46" y="0"/>
                      </a:lnTo>
                      <a:lnTo>
                        <a:pt x="49" y="0"/>
                      </a:lnTo>
                      <a:lnTo>
                        <a:pt x="52" y="30"/>
                      </a:lnTo>
                      <a:close/>
                    </a:path>
                  </a:pathLst>
                </a:custGeom>
                <a:solidFill>
                  <a:srgbClr val="3333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3" name="Freeform 33"/>
                <p:cNvSpPr>
                  <a:spLocks/>
                </p:cNvSpPr>
                <p:nvPr/>
              </p:nvSpPr>
              <p:spPr bwMode="auto">
                <a:xfrm>
                  <a:off x="3088" y="2111"/>
                  <a:ext cx="85" cy="79"/>
                </a:xfrm>
                <a:custGeom>
                  <a:avLst/>
                  <a:gdLst/>
                  <a:ahLst/>
                  <a:cxnLst>
                    <a:cxn ang="0">
                      <a:pos x="29" y="33"/>
                    </a:cxn>
                    <a:cxn ang="0">
                      <a:pos x="36" y="0"/>
                    </a:cxn>
                    <a:cxn ang="0">
                      <a:pos x="59" y="43"/>
                    </a:cxn>
                    <a:cxn ang="0">
                      <a:pos x="85" y="79"/>
                    </a:cxn>
                    <a:cxn ang="0">
                      <a:pos x="46" y="56"/>
                    </a:cxn>
                    <a:cxn ang="0">
                      <a:pos x="3" y="43"/>
                    </a:cxn>
                    <a:cxn ang="0">
                      <a:pos x="0" y="43"/>
                    </a:cxn>
                    <a:cxn ang="0">
                      <a:pos x="29" y="33"/>
                    </a:cxn>
                  </a:cxnLst>
                  <a:rect l="0" t="0" r="r" b="b"/>
                  <a:pathLst>
                    <a:path w="85" h="79">
                      <a:moveTo>
                        <a:pt x="29" y="33"/>
                      </a:moveTo>
                      <a:lnTo>
                        <a:pt x="36" y="0"/>
                      </a:lnTo>
                      <a:lnTo>
                        <a:pt x="59" y="43"/>
                      </a:lnTo>
                      <a:lnTo>
                        <a:pt x="85" y="79"/>
                      </a:lnTo>
                      <a:lnTo>
                        <a:pt x="46" y="56"/>
                      </a:lnTo>
                      <a:lnTo>
                        <a:pt x="3" y="43"/>
                      </a:lnTo>
                      <a:lnTo>
                        <a:pt x="0" y="43"/>
                      </a:lnTo>
                      <a:lnTo>
                        <a:pt x="29" y="33"/>
                      </a:lnTo>
                      <a:close/>
                    </a:path>
                  </a:pathLst>
                </a:custGeom>
                <a:solidFill>
                  <a:srgbClr val="3333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4" name="Line 34"/>
                <p:cNvSpPr>
                  <a:spLocks noChangeShapeType="1"/>
                </p:cNvSpPr>
                <p:nvPr/>
              </p:nvSpPr>
              <p:spPr bwMode="auto">
                <a:xfrm>
                  <a:off x="2838" y="1907"/>
                  <a:ext cx="286" cy="240"/>
                </a:xfrm>
                <a:prstGeom prst="line">
                  <a:avLst/>
                </a:prstGeom>
                <a:noFill/>
                <a:ln w="20638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5" name="Rectangle 35"/>
                <p:cNvSpPr>
                  <a:spLocks noChangeArrowheads="1"/>
                </p:cNvSpPr>
                <p:nvPr/>
              </p:nvSpPr>
              <p:spPr bwMode="auto">
                <a:xfrm>
                  <a:off x="2733" y="2639"/>
                  <a:ext cx="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endParaRPr lang="en-US" sz="2000"/>
                </a:p>
              </p:txBody>
            </p:sp>
            <p:sp>
              <p:nvSpPr>
                <p:cNvPr id="15396" name="Rectangle 36"/>
                <p:cNvSpPr>
                  <a:spLocks noChangeArrowheads="1"/>
                </p:cNvSpPr>
                <p:nvPr/>
              </p:nvSpPr>
              <p:spPr bwMode="auto">
                <a:xfrm>
                  <a:off x="2733" y="2751"/>
                  <a:ext cx="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endParaRPr lang="en-US" sz="2000"/>
                </a:p>
              </p:txBody>
            </p:sp>
            <p:sp>
              <p:nvSpPr>
                <p:cNvPr id="15397" name="Rectangle 37"/>
                <p:cNvSpPr>
                  <a:spLocks noChangeArrowheads="1"/>
                </p:cNvSpPr>
                <p:nvPr/>
              </p:nvSpPr>
              <p:spPr bwMode="auto">
                <a:xfrm>
                  <a:off x="2710" y="1764"/>
                  <a:ext cx="87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A</a:t>
                  </a:r>
                  <a:endParaRPr lang="en-US" sz="2000"/>
                </a:p>
              </p:txBody>
            </p:sp>
          </p:grpSp>
        </p:grpSp>
        <p:sp>
          <p:nvSpPr>
            <p:cNvPr id="15398" name="Freeform 38"/>
            <p:cNvSpPr>
              <a:spLocks/>
            </p:cNvSpPr>
            <p:nvPr/>
          </p:nvSpPr>
          <p:spPr bwMode="auto">
            <a:xfrm>
              <a:off x="4494" y="3245"/>
              <a:ext cx="210" cy="211"/>
            </a:xfrm>
            <a:custGeom>
              <a:avLst/>
              <a:gdLst/>
              <a:ahLst/>
              <a:cxnLst>
                <a:cxn ang="0">
                  <a:pos x="105" y="211"/>
                </a:cxn>
                <a:cxn ang="0">
                  <a:pos x="128" y="208"/>
                </a:cxn>
                <a:cxn ang="0">
                  <a:pos x="148" y="201"/>
                </a:cxn>
                <a:cxn ang="0">
                  <a:pos x="164" y="191"/>
                </a:cxn>
                <a:cxn ang="0">
                  <a:pos x="181" y="178"/>
                </a:cxn>
                <a:cxn ang="0">
                  <a:pos x="194" y="165"/>
                </a:cxn>
                <a:cxn ang="0">
                  <a:pos x="204" y="145"/>
                </a:cxn>
                <a:cxn ang="0">
                  <a:pos x="207" y="126"/>
                </a:cxn>
                <a:cxn ang="0">
                  <a:pos x="210" y="106"/>
                </a:cxn>
                <a:cxn ang="0">
                  <a:pos x="207" y="83"/>
                </a:cxn>
                <a:cxn ang="0">
                  <a:pos x="204" y="66"/>
                </a:cxn>
                <a:cxn ang="0">
                  <a:pos x="194" y="47"/>
                </a:cxn>
                <a:cxn ang="0">
                  <a:pos x="181" y="30"/>
                </a:cxn>
                <a:cxn ang="0">
                  <a:pos x="164" y="20"/>
                </a:cxn>
                <a:cxn ang="0">
                  <a:pos x="148" y="10"/>
                </a:cxn>
                <a:cxn ang="0">
                  <a:pos x="128" y="4"/>
                </a:cxn>
                <a:cxn ang="0">
                  <a:pos x="105" y="0"/>
                </a:cxn>
                <a:cxn ang="0">
                  <a:pos x="85" y="4"/>
                </a:cxn>
                <a:cxn ang="0">
                  <a:pos x="66" y="10"/>
                </a:cxn>
                <a:cxn ang="0">
                  <a:pos x="46" y="20"/>
                </a:cxn>
                <a:cxn ang="0">
                  <a:pos x="33" y="30"/>
                </a:cxn>
                <a:cxn ang="0">
                  <a:pos x="20" y="47"/>
                </a:cxn>
                <a:cxn ang="0">
                  <a:pos x="10" y="66"/>
                </a:cxn>
                <a:cxn ang="0">
                  <a:pos x="3" y="83"/>
                </a:cxn>
                <a:cxn ang="0">
                  <a:pos x="0" y="106"/>
                </a:cxn>
                <a:cxn ang="0">
                  <a:pos x="3" y="126"/>
                </a:cxn>
                <a:cxn ang="0">
                  <a:pos x="10" y="145"/>
                </a:cxn>
                <a:cxn ang="0">
                  <a:pos x="20" y="165"/>
                </a:cxn>
                <a:cxn ang="0">
                  <a:pos x="33" y="178"/>
                </a:cxn>
                <a:cxn ang="0">
                  <a:pos x="46" y="191"/>
                </a:cxn>
                <a:cxn ang="0">
                  <a:pos x="66" y="201"/>
                </a:cxn>
                <a:cxn ang="0">
                  <a:pos x="85" y="208"/>
                </a:cxn>
                <a:cxn ang="0">
                  <a:pos x="105" y="211"/>
                </a:cxn>
              </a:cxnLst>
              <a:rect l="0" t="0" r="r" b="b"/>
              <a:pathLst>
                <a:path w="210" h="211">
                  <a:moveTo>
                    <a:pt x="105" y="211"/>
                  </a:moveTo>
                  <a:lnTo>
                    <a:pt x="128" y="208"/>
                  </a:lnTo>
                  <a:lnTo>
                    <a:pt x="148" y="201"/>
                  </a:lnTo>
                  <a:lnTo>
                    <a:pt x="164" y="191"/>
                  </a:lnTo>
                  <a:lnTo>
                    <a:pt x="181" y="178"/>
                  </a:lnTo>
                  <a:lnTo>
                    <a:pt x="194" y="165"/>
                  </a:lnTo>
                  <a:lnTo>
                    <a:pt x="204" y="145"/>
                  </a:lnTo>
                  <a:lnTo>
                    <a:pt x="207" y="126"/>
                  </a:lnTo>
                  <a:lnTo>
                    <a:pt x="210" y="106"/>
                  </a:lnTo>
                  <a:lnTo>
                    <a:pt x="207" y="83"/>
                  </a:lnTo>
                  <a:lnTo>
                    <a:pt x="204" y="66"/>
                  </a:lnTo>
                  <a:lnTo>
                    <a:pt x="194" y="47"/>
                  </a:lnTo>
                  <a:lnTo>
                    <a:pt x="181" y="30"/>
                  </a:lnTo>
                  <a:lnTo>
                    <a:pt x="164" y="20"/>
                  </a:lnTo>
                  <a:lnTo>
                    <a:pt x="148" y="10"/>
                  </a:lnTo>
                  <a:lnTo>
                    <a:pt x="128" y="4"/>
                  </a:lnTo>
                  <a:lnTo>
                    <a:pt x="105" y="0"/>
                  </a:lnTo>
                  <a:lnTo>
                    <a:pt x="85" y="4"/>
                  </a:lnTo>
                  <a:lnTo>
                    <a:pt x="66" y="10"/>
                  </a:lnTo>
                  <a:lnTo>
                    <a:pt x="46" y="20"/>
                  </a:lnTo>
                  <a:lnTo>
                    <a:pt x="33" y="30"/>
                  </a:lnTo>
                  <a:lnTo>
                    <a:pt x="20" y="47"/>
                  </a:lnTo>
                  <a:lnTo>
                    <a:pt x="10" y="66"/>
                  </a:lnTo>
                  <a:lnTo>
                    <a:pt x="3" y="83"/>
                  </a:lnTo>
                  <a:lnTo>
                    <a:pt x="0" y="106"/>
                  </a:lnTo>
                  <a:lnTo>
                    <a:pt x="3" y="126"/>
                  </a:lnTo>
                  <a:lnTo>
                    <a:pt x="10" y="145"/>
                  </a:lnTo>
                  <a:lnTo>
                    <a:pt x="20" y="165"/>
                  </a:lnTo>
                  <a:lnTo>
                    <a:pt x="33" y="178"/>
                  </a:lnTo>
                  <a:lnTo>
                    <a:pt x="46" y="191"/>
                  </a:lnTo>
                  <a:lnTo>
                    <a:pt x="66" y="201"/>
                  </a:lnTo>
                  <a:lnTo>
                    <a:pt x="85" y="208"/>
                  </a:lnTo>
                  <a:lnTo>
                    <a:pt x="105" y="211"/>
                  </a:lnTo>
                  <a:close/>
                </a:path>
              </a:pathLst>
            </a:custGeom>
            <a:noFill/>
            <a:ln w="11113">
              <a:solidFill>
                <a:srgbClr val="33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Freeform 39"/>
            <p:cNvSpPr>
              <a:spLocks/>
            </p:cNvSpPr>
            <p:nvPr/>
          </p:nvSpPr>
          <p:spPr bwMode="auto">
            <a:xfrm>
              <a:off x="3997" y="3245"/>
              <a:ext cx="211" cy="211"/>
            </a:xfrm>
            <a:custGeom>
              <a:avLst/>
              <a:gdLst/>
              <a:ahLst/>
              <a:cxnLst>
                <a:cxn ang="0">
                  <a:pos x="105" y="211"/>
                </a:cxn>
                <a:cxn ang="0">
                  <a:pos x="125" y="208"/>
                </a:cxn>
                <a:cxn ang="0">
                  <a:pos x="145" y="201"/>
                </a:cxn>
                <a:cxn ang="0">
                  <a:pos x="165" y="191"/>
                </a:cxn>
                <a:cxn ang="0">
                  <a:pos x="181" y="178"/>
                </a:cxn>
                <a:cxn ang="0">
                  <a:pos x="191" y="165"/>
                </a:cxn>
                <a:cxn ang="0">
                  <a:pos x="201" y="145"/>
                </a:cxn>
                <a:cxn ang="0">
                  <a:pos x="207" y="126"/>
                </a:cxn>
                <a:cxn ang="0">
                  <a:pos x="211" y="106"/>
                </a:cxn>
                <a:cxn ang="0">
                  <a:pos x="207" y="83"/>
                </a:cxn>
                <a:cxn ang="0">
                  <a:pos x="201" y="66"/>
                </a:cxn>
                <a:cxn ang="0">
                  <a:pos x="191" y="47"/>
                </a:cxn>
                <a:cxn ang="0">
                  <a:pos x="181" y="30"/>
                </a:cxn>
                <a:cxn ang="0">
                  <a:pos x="165" y="20"/>
                </a:cxn>
                <a:cxn ang="0">
                  <a:pos x="145" y="10"/>
                </a:cxn>
                <a:cxn ang="0">
                  <a:pos x="125" y="4"/>
                </a:cxn>
                <a:cxn ang="0">
                  <a:pos x="105" y="0"/>
                </a:cxn>
                <a:cxn ang="0">
                  <a:pos x="86" y="4"/>
                </a:cxn>
                <a:cxn ang="0">
                  <a:pos x="66" y="10"/>
                </a:cxn>
                <a:cxn ang="0">
                  <a:pos x="46" y="20"/>
                </a:cxn>
                <a:cxn ang="0">
                  <a:pos x="33" y="30"/>
                </a:cxn>
                <a:cxn ang="0">
                  <a:pos x="20" y="47"/>
                </a:cxn>
                <a:cxn ang="0">
                  <a:pos x="10" y="66"/>
                </a:cxn>
                <a:cxn ang="0">
                  <a:pos x="3" y="83"/>
                </a:cxn>
                <a:cxn ang="0">
                  <a:pos x="0" y="106"/>
                </a:cxn>
                <a:cxn ang="0">
                  <a:pos x="3" y="126"/>
                </a:cxn>
                <a:cxn ang="0">
                  <a:pos x="10" y="145"/>
                </a:cxn>
                <a:cxn ang="0">
                  <a:pos x="20" y="165"/>
                </a:cxn>
                <a:cxn ang="0">
                  <a:pos x="33" y="178"/>
                </a:cxn>
                <a:cxn ang="0">
                  <a:pos x="46" y="191"/>
                </a:cxn>
                <a:cxn ang="0">
                  <a:pos x="66" y="201"/>
                </a:cxn>
                <a:cxn ang="0">
                  <a:pos x="86" y="208"/>
                </a:cxn>
                <a:cxn ang="0">
                  <a:pos x="105" y="211"/>
                </a:cxn>
              </a:cxnLst>
              <a:rect l="0" t="0" r="r" b="b"/>
              <a:pathLst>
                <a:path w="211" h="211">
                  <a:moveTo>
                    <a:pt x="105" y="211"/>
                  </a:moveTo>
                  <a:lnTo>
                    <a:pt x="125" y="208"/>
                  </a:lnTo>
                  <a:lnTo>
                    <a:pt x="145" y="201"/>
                  </a:lnTo>
                  <a:lnTo>
                    <a:pt x="165" y="191"/>
                  </a:lnTo>
                  <a:lnTo>
                    <a:pt x="181" y="178"/>
                  </a:lnTo>
                  <a:lnTo>
                    <a:pt x="191" y="165"/>
                  </a:lnTo>
                  <a:lnTo>
                    <a:pt x="201" y="145"/>
                  </a:lnTo>
                  <a:lnTo>
                    <a:pt x="207" y="126"/>
                  </a:lnTo>
                  <a:lnTo>
                    <a:pt x="211" y="106"/>
                  </a:lnTo>
                  <a:lnTo>
                    <a:pt x="207" y="83"/>
                  </a:lnTo>
                  <a:lnTo>
                    <a:pt x="201" y="66"/>
                  </a:lnTo>
                  <a:lnTo>
                    <a:pt x="191" y="47"/>
                  </a:lnTo>
                  <a:lnTo>
                    <a:pt x="181" y="30"/>
                  </a:lnTo>
                  <a:lnTo>
                    <a:pt x="165" y="20"/>
                  </a:lnTo>
                  <a:lnTo>
                    <a:pt x="145" y="10"/>
                  </a:lnTo>
                  <a:lnTo>
                    <a:pt x="125" y="4"/>
                  </a:lnTo>
                  <a:lnTo>
                    <a:pt x="105" y="0"/>
                  </a:lnTo>
                  <a:lnTo>
                    <a:pt x="86" y="4"/>
                  </a:lnTo>
                  <a:lnTo>
                    <a:pt x="66" y="10"/>
                  </a:lnTo>
                  <a:lnTo>
                    <a:pt x="46" y="20"/>
                  </a:lnTo>
                  <a:lnTo>
                    <a:pt x="33" y="30"/>
                  </a:lnTo>
                  <a:lnTo>
                    <a:pt x="20" y="47"/>
                  </a:lnTo>
                  <a:lnTo>
                    <a:pt x="10" y="66"/>
                  </a:lnTo>
                  <a:lnTo>
                    <a:pt x="3" y="83"/>
                  </a:lnTo>
                  <a:lnTo>
                    <a:pt x="0" y="106"/>
                  </a:lnTo>
                  <a:lnTo>
                    <a:pt x="3" y="126"/>
                  </a:lnTo>
                  <a:lnTo>
                    <a:pt x="10" y="145"/>
                  </a:lnTo>
                  <a:lnTo>
                    <a:pt x="20" y="165"/>
                  </a:lnTo>
                  <a:lnTo>
                    <a:pt x="33" y="178"/>
                  </a:lnTo>
                  <a:lnTo>
                    <a:pt x="46" y="191"/>
                  </a:lnTo>
                  <a:lnTo>
                    <a:pt x="66" y="201"/>
                  </a:lnTo>
                  <a:lnTo>
                    <a:pt x="86" y="208"/>
                  </a:lnTo>
                  <a:lnTo>
                    <a:pt x="105" y="211"/>
                  </a:lnTo>
                  <a:close/>
                </a:path>
              </a:pathLst>
            </a:custGeom>
            <a:noFill/>
            <a:ln w="11113">
              <a:solidFill>
                <a:srgbClr val="33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Freeform 40"/>
            <p:cNvSpPr>
              <a:spLocks/>
            </p:cNvSpPr>
            <p:nvPr/>
          </p:nvSpPr>
          <p:spPr bwMode="auto">
            <a:xfrm>
              <a:off x="4477" y="3167"/>
              <a:ext cx="66" cy="92"/>
            </a:xfrm>
            <a:custGeom>
              <a:avLst/>
              <a:gdLst/>
              <a:ahLst/>
              <a:cxnLst>
                <a:cxn ang="0">
                  <a:pos x="30" y="29"/>
                </a:cxn>
                <a:cxn ang="0">
                  <a:pos x="46" y="0"/>
                </a:cxn>
                <a:cxn ang="0">
                  <a:pos x="46" y="3"/>
                </a:cxn>
                <a:cxn ang="0">
                  <a:pos x="53" y="46"/>
                </a:cxn>
                <a:cxn ang="0">
                  <a:pos x="66" y="92"/>
                </a:cxn>
                <a:cxn ang="0">
                  <a:pos x="37" y="55"/>
                </a:cxn>
                <a:cxn ang="0">
                  <a:pos x="0" y="29"/>
                </a:cxn>
                <a:cxn ang="0">
                  <a:pos x="0" y="26"/>
                </a:cxn>
                <a:cxn ang="0">
                  <a:pos x="30" y="29"/>
                </a:cxn>
              </a:cxnLst>
              <a:rect l="0" t="0" r="r" b="b"/>
              <a:pathLst>
                <a:path w="66" h="92">
                  <a:moveTo>
                    <a:pt x="30" y="29"/>
                  </a:moveTo>
                  <a:lnTo>
                    <a:pt x="46" y="0"/>
                  </a:lnTo>
                  <a:lnTo>
                    <a:pt x="46" y="3"/>
                  </a:lnTo>
                  <a:lnTo>
                    <a:pt x="53" y="46"/>
                  </a:lnTo>
                  <a:lnTo>
                    <a:pt x="66" y="92"/>
                  </a:lnTo>
                  <a:lnTo>
                    <a:pt x="37" y="55"/>
                  </a:lnTo>
                  <a:lnTo>
                    <a:pt x="0" y="29"/>
                  </a:lnTo>
                  <a:lnTo>
                    <a:pt x="0" y="26"/>
                  </a:lnTo>
                  <a:lnTo>
                    <a:pt x="30" y="29"/>
                  </a:lnTo>
                  <a:close/>
                </a:path>
              </a:pathLst>
            </a:custGeom>
            <a:solidFill>
              <a:srgbClr val="3333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Line 41"/>
            <p:cNvSpPr>
              <a:spLocks noChangeShapeType="1"/>
            </p:cNvSpPr>
            <p:nvPr/>
          </p:nvSpPr>
          <p:spPr bwMode="auto">
            <a:xfrm>
              <a:off x="4405" y="3015"/>
              <a:ext cx="109" cy="184"/>
            </a:xfrm>
            <a:prstGeom prst="line">
              <a:avLst/>
            </a:prstGeom>
            <a:noFill/>
            <a:ln w="20638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Rectangle 42"/>
            <p:cNvSpPr>
              <a:spLocks noChangeArrowheads="1"/>
            </p:cNvSpPr>
            <p:nvPr/>
          </p:nvSpPr>
          <p:spPr bwMode="auto">
            <a:xfrm>
              <a:off x="4067" y="3280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I</a:t>
              </a:r>
              <a:endParaRPr lang="en-US" sz="2000"/>
            </a:p>
          </p:txBody>
        </p:sp>
        <p:sp>
          <p:nvSpPr>
            <p:cNvPr id="15403" name="Rectangle 43"/>
            <p:cNvSpPr>
              <a:spLocks noChangeArrowheads="1"/>
            </p:cNvSpPr>
            <p:nvPr/>
          </p:nvSpPr>
          <p:spPr bwMode="auto">
            <a:xfrm>
              <a:off x="4554" y="3280"/>
              <a:ext cx="4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J</a:t>
              </a:r>
              <a:endParaRPr lang="en-US" sz="2000"/>
            </a:p>
          </p:txBody>
        </p:sp>
        <p:sp>
          <p:nvSpPr>
            <p:cNvPr id="15404" name="Line 44"/>
            <p:cNvSpPr>
              <a:spLocks noChangeShapeType="1"/>
            </p:cNvSpPr>
            <p:nvPr/>
          </p:nvSpPr>
          <p:spPr bwMode="auto">
            <a:xfrm flipH="1">
              <a:off x="4188" y="3015"/>
              <a:ext cx="108" cy="188"/>
            </a:xfrm>
            <a:prstGeom prst="line">
              <a:avLst/>
            </a:prstGeom>
            <a:noFill/>
            <a:ln w="20638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Freeform 45"/>
            <p:cNvSpPr>
              <a:spLocks/>
            </p:cNvSpPr>
            <p:nvPr/>
          </p:nvSpPr>
          <p:spPr bwMode="auto">
            <a:xfrm>
              <a:off x="4155" y="3170"/>
              <a:ext cx="66" cy="92"/>
            </a:xfrm>
            <a:custGeom>
              <a:avLst/>
              <a:gdLst/>
              <a:ahLst/>
              <a:cxnLst>
                <a:cxn ang="0">
                  <a:pos x="36" y="29"/>
                </a:cxn>
                <a:cxn ang="0">
                  <a:pos x="66" y="26"/>
                </a:cxn>
                <a:cxn ang="0">
                  <a:pos x="66" y="29"/>
                </a:cxn>
                <a:cxn ang="0">
                  <a:pos x="33" y="56"/>
                </a:cxn>
                <a:cxn ang="0">
                  <a:pos x="0" y="92"/>
                </a:cxn>
                <a:cxn ang="0">
                  <a:pos x="13" y="46"/>
                </a:cxn>
                <a:cxn ang="0">
                  <a:pos x="20" y="3"/>
                </a:cxn>
                <a:cxn ang="0">
                  <a:pos x="23" y="0"/>
                </a:cxn>
                <a:cxn ang="0">
                  <a:pos x="36" y="29"/>
                </a:cxn>
              </a:cxnLst>
              <a:rect l="0" t="0" r="r" b="b"/>
              <a:pathLst>
                <a:path w="66" h="92">
                  <a:moveTo>
                    <a:pt x="36" y="29"/>
                  </a:moveTo>
                  <a:lnTo>
                    <a:pt x="66" y="26"/>
                  </a:lnTo>
                  <a:lnTo>
                    <a:pt x="66" y="29"/>
                  </a:lnTo>
                  <a:lnTo>
                    <a:pt x="33" y="56"/>
                  </a:lnTo>
                  <a:lnTo>
                    <a:pt x="0" y="92"/>
                  </a:lnTo>
                  <a:lnTo>
                    <a:pt x="13" y="46"/>
                  </a:lnTo>
                  <a:lnTo>
                    <a:pt x="20" y="3"/>
                  </a:lnTo>
                  <a:lnTo>
                    <a:pt x="23" y="0"/>
                  </a:lnTo>
                  <a:lnTo>
                    <a:pt x="36" y="29"/>
                  </a:lnTo>
                  <a:close/>
                </a:path>
              </a:pathLst>
            </a:custGeom>
            <a:solidFill>
              <a:srgbClr val="3333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1661320" y="3702667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i="1" dirty="0">
                <a:solidFill>
                  <a:srgbClr val="00B0F0"/>
                </a:solidFill>
              </a:rPr>
              <a:t>Depth:</a:t>
            </a: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2404270" y="3692209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48" name="Rectangle 2"/>
          <p:cNvSpPr txBox="1">
            <a:spLocks noChangeArrowheads="1"/>
          </p:cNvSpPr>
          <p:nvPr/>
        </p:nvSpPr>
        <p:spPr>
          <a:xfrm>
            <a:off x="628650" y="4624"/>
            <a:ext cx="7886700" cy="8314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mtClean="0"/>
              <a:t>1. Binary Trees</a:t>
            </a:r>
            <a:endParaRPr lang="en-US" dirty="0"/>
          </a:p>
        </p:txBody>
      </p:sp>
      <p:sp>
        <p:nvSpPr>
          <p:cNvPr id="49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2612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7BB-9D3D-455B-9BF0-C5F986BEB79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21209" y="845472"/>
            <a:ext cx="10679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Height:</a:t>
            </a:r>
            <a:endParaRPr lang="en-US" b="1" i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838518" y="1273000"/>
            <a:ext cx="71018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latin typeface="Arial" pitchFamily="34" charset="0"/>
                <a:cs typeface="Arial" pitchFamily="34" charset="0"/>
              </a:rPr>
              <a:t>Height of a binary tree is equal to the </a:t>
            </a:r>
            <a:r>
              <a:rPr lang="en-US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maximum number of edges from the root to the most distant leaf node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1306228" y="4424646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i="1" dirty="0" smtClean="0">
                <a:solidFill>
                  <a:srgbClr val="00B0F0"/>
                </a:solidFill>
              </a:rPr>
              <a:t>Height:</a:t>
            </a:r>
            <a:endParaRPr lang="en-US" sz="1800" b="1" i="1" dirty="0">
              <a:solidFill>
                <a:srgbClr val="00B0F0"/>
              </a:solidFill>
            </a:endParaRP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2053041" y="4424646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2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8" name="Rectangle 2"/>
          <p:cNvSpPr txBox="1">
            <a:spLocks noChangeArrowheads="1"/>
          </p:cNvSpPr>
          <p:nvPr/>
        </p:nvSpPr>
        <p:spPr>
          <a:xfrm>
            <a:off x="628650" y="4624"/>
            <a:ext cx="7886700" cy="8314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mtClean="0"/>
              <a:t>1. Binary Trees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23822"/>
          <a:stretch/>
        </p:blipFill>
        <p:spPr>
          <a:xfrm>
            <a:off x="2557319" y="2335056"/>
            <a:ext cx="3664237" cy="3667125"/>
          </a:xfrm>
          <a:prstGeom prst="rect">
            <a:avLst/>
          </a:prstGeom>
        </p:spPr>
      </p:pic>
      <p:sp>
        <p:nvSpPr>
          <p:cNvPr id="9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2070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7BB-9D3D-455B-9BF0-C5F986BEB79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767763" cy="11430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/>
              <a:t>Examples – familiarization with notation</a:t>
            </a:r>
            <a:endParaRPr lang="en-US" dirty="0"/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295401"/>
            <a:ext cx="4848225" cy="4626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5806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89" y="1"/>
            <a:ext cx="8290761" cy="882316"/>
          </a:xfrm>
        </p:spPr>
        <p:txBody>
          <a:bodyPr/>
          <a:lstStyle/>
          <a:p>
            <a:r>
              <a:rPr lang="en-US" dirty="0" smtClean="0"/>
              <a:t>2. Types of Binary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Strictly (Full/Proper) Binary Trees</a:t>
            </a:r>
          </a:p>
          <a:p>
            <a:r>
              <a:rPr lang="en-US" sz="3200" dirty="0" smtClean="0"/>
              <a:t>Complete Binary Trees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E5D9-B987-42B8-BD5A-8AEC2AB9BD26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/>
        </p:nvSpPr>
        <p:spPr bwMode="auto">
          <a:xfrm>
            <a:off x="1539975" y="6588125"/>
            <a:ext cx="61928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dirty="0">
                <a:ea typeface="굴림" pitchFamily="34" charset="-127"/>
              </a:rPr>
              <a:t>@Copyrights: </a:t>
            </a:r>
            <a:r>
              <a:rPr lang="en-US" altLang="ko-KR" sz="1000" dirty="0" smtClean="0">
                <a:ea typeface="굴림" pitchFamily="34" charset="-127"/>
              </a:rPr>
              <a:t>Advance Analysis of Algorithms </a:t>
            </a:r>
            <a:r>
              <a:rPr lang="en-US" altLang="ko-KR" sz="1000" dirty="0">
                <a:ea typeface="굴림" pitchFamily="34" charset="-127"/>
              </a:rPr>
              <a:t>Organized by Dr. Ahmad Jalal (http://portals.au.edu.pk/imc/)</a:t>
            </a:r>
            <a:endParaRPr lang="en-GB" altLang="ko-KR" sz="1400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0481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15646</TotalTime>
  <Words>3461</Words>
  <Application>Microsoft Office PowerPoint</Application>
  <PresentationFormat>On-screen Show (4:3)</PresentationFormat>
  <Paragraphs>822</Paragraphs>
  <Slides>52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8" baseType="lpstr">
      <vt:lpstr>맑은 고딕</vt:lpstr>
      <vt:lpstr>`</vt:lpstr>
      <vt:lpstr>Arial</vt:lpstr>
      <vt:lpstr>Calibri</vt:lpstr>
      <vt:lpstr>Calibri Light</vt:lpstr>
      <vt:lpstr>Cambria Math</vt:lpstr>
      <vt:lpstr>Courier</vt:lpstr>
      <vt:lpstr>Courier New</vt:lpstr>
      <vt:lpstr>Garamond</vt:lpstr>
      <vt:lpstr>굴림</vt:lpstr>
      <vt:lpstr>휴먼매직체</vt:lpstr>
      <vt:lpstr>Times</vt:lpstr>
      <vt:lpstr>Times New Roman</vt:lpstr>
      <vt:lpstr>Times New Roman MT Extra Bold</vt:lpstr>
      <vt:lpstr>Wingdings</vt:lpstr>
      <vt:lpstr>Office Theme</vt:lpstr>
      <vt:lpstr>Lecture 5:  Representing Rooted Trees  (Part-I)</vt:lpstr>
      <vt:lpstr>1. Binary Trees</vt:lpstr>
      <vt:lpstr>PowerPoint Presentation</vt:lpstr>
      <vt:lpstr>1. Binary Tree [Examples]</vt:lpstr>
      <vt:lpstr>1. Binary Trees</vt:lpstr>
      <vt:lpstr>PowerPoint Presentation</vt:lpstr>
      <vt:lpstr>PowerPoint Presentation</vt:lpstr>
      <vt:lpstr>Examples – familiarization with notation</vt:lpstr>
      <vt:lpstr>2. Types of Binary Trees</vt:lpstr>
      <vt:lpstr>2.1 Strictly Binary Tree</vt:lpstr>
      <vt:lpstr>2.1 Strictly Binary Tree [Property]</vt:lpstr>
      <vt:lpstr>2.2 Complete Binary Tree                           (1/5)</vt:lpstr>
      <vt:lpstr>2.2 Complete Binary Tree [Cases]              (2/5)</vt:lpstr>
      <vt:lpstr>2.2 Complete Binary Trees                                (3/5)</vt:lpstr>
      <vt:lpstr>2.2 Complete Binary Trees                                (4/5)</vt:lpstr>
      <vt:lpstr>PowerPoint Presentation</vt:lpstr>
      <vt:lpstr>3. Binary Tree Implementation/Representation    (1/6)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Implementing Tree Traversals</vt:lpstr>
      <vt:lpstr>4. BINARY TREE ADT</vt:lpstr>
      <vt:lpstr>4.1 Binary Tree Traversal</vt:lpstr>
      <vt:lpstr>PowerPoint Presentation</vt:lpstr>
      <vt:lpstr>4.1 Traversal of a Binary Tree</vt:lpstr>
      <vt:lpstr>4.2 Tree Traversal (Preorder)                      (1/8)</vt:lpstr>
      <vt:lpstr>4.2 Tree Traversal (Preorder)                      (2/8)</vt:lpstr>
      <vt:lpstr>4.2 Tree Traversal (Preorder)                      (3/8)</vt:lpstr>
      <vt:lpstr>4.2 Tree Traversal (Preorder)                      (4/8)</vt:lpstr>
      <vt:lpstr>4.2 Tree Traversal (Preorder)                      (5/8)</vt:lpstr>
      <vt:lpstr>4.2 Tree Traversal (Preorder)                      (6/8)</vt:lpstr>
      <vt:lpstr>4.2 Tree Traversal (Preorder)                      (7/8)</vt:lpstr>
      <vt:lpstr>4.2 Tree Traversal (Preorder)                      (8/8)</vt:lpstr>
      <vt:lpstr>4.2 Tree Traversal (Class Participation)</vt:lpstr>
      <vt:lpstr>PowerPoint Presentation</vt:lpstr>
      <vt:lpstr>PowerPoint Presentation</vt:lpstr>
      <vt:lpstr>PowerPoint Presentation</vt:lpstr>
      <vt:lpstr>4.3 Tree Traversal (Class Participation)     (4/4)</vt:lpstr>
      <vt:lpstr>PowerPoint Presentation</vt:lpstr>
      <vt:lpstr>PowerPoint Presentation</vt:lpstr>
      <vt:lpstr>PowerPoint Presentation</vt:lpstr>
      <vt:lpstr>4.4 Tree Traversal (Class Participation)     (4/4)</vt:lpstr>
      <vt:lpstr>5. Tree Traversal</vt:lpstr>
      <vt:lpstr>PowerPoint Presentation</vt:lpstr>
      <vt:lpstr>PowerPoint Presentation</vt:lpstr>
      <vt:lpstr>6. Implementing Tree Traversals [Preorder]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Pointers &amp; Linked Listsq</dc:title>
  <dc:creator>Larry Nyhoff</dc:creator>
  <cp:lastModifiedBy>AU</cp:lastModifiedBy>
  <cp:revision>575</cp:revision>
  <cp:lastPrinted>2023-11-06T07:46:16Z</cp:lastPrinted>
  <dcterms:created xsi:type="dcterms:W3CDTF">1999-06-18T03:24:00Z</dcterms:created>
  <dcterms:modified xsi:type="dcterms:W3CDTF">2024-04-30T10:08:17Z</dcterms:modified>
</cp:coreProperties>
</file>